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Lst>
  <p:notesMasterIdLst>
    <p:notesMasterId r:id="rId69"/>
  </p:notesMasterIdLst>
  <p:handoutMasterIdLst>
    <p:handoutMasterId r:id="rId70"/>
  </p:handoutMasterIdLst>
  <p:sldIdLst>
    <p:sldId id="258" r:id="rId2"/>
    <p:sldId id="259" r:id="rId3"/>
    <p:sldId id="261" r:id="rId4"/>
    <p:sldId id="321" r:id="rId5"/>
    <p:sldId id="260" r:id="rId6"/>
    <p:sldId id="290" r:id="rId7"/>
    <p:sldId id="262" r:id="rId8"/>
    <p:sldId id="327" r:id="rId9"/>
    <p:sldId id="328" r:id="rId10"/>
    <p:sldId id="326" r:id="rId11"/>
    <p:sldId id="329" r:id="rId12"/>
    <p:sldId id="322" r:id="rId13"/>
    <p:sldId id="264" r:id="rId14"/>
    <p:sldId id="265" r:id="rId15"/>
    <p:sldId id="323" r:id="rId16"/>
    <p:sldId id="268" r:id="rId17"/>
    <p:sldId id="269" r:id="rId18"/>
    <p:sldId id="270" r:id="rId19"/>
    <p:sldId id="271" r:id="rId20"/>
    <p:sldId id="272" r:id="rId21"/>
    <p:sldId id="273" r:id="rId22"/>
    <p:sldId id="316" r:id="rId23"/>
    <p:sldId id="274" r:id="rId24"/>
    <p:sldId id="267"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1" r:id="rId41"/>
    <p:sldId id="292" r:id="rId42"/>
    <p:sldId id="324" r:id="rId43"/>
    <p:sldId id="293" r:id="rId44"/>
    <p:sldId id="296" r:id="rId45"/>
    <p:sldId id="297" r:id="rId46"/>
    <p:sldId id="298" r:id="rId47"/>
    <p:sldId id="314" r:id="rId48"/>
    <p:sldId id="294" r:id="rId49"/>
    <p:sldId id="295" r:id="rId50"/>
    <p:sldId id="330" r:id="rId51"/>
    <p:sldId id="332" r:id="rId52"/>
    <p:sldId id="331" r:id="rId53"/>
    <p:sldId id="300" r:id="rId54"/>
    <p:sldId id="301" r:id="rId55"/>
    <p:sldId id="302" r:id="rId56"/>
    <p:sldId id="303" r:id="rId57"/>
    <p:sldId id="304" r:id="rId58"/>
    <p:sldId id="305" r:id="rId59"/>
    <p:sldId id="307" r:id="rId60"/>
    <p:sldId id="308" r:id="rId61"/>
    <p:sldId id="310" r:id="rId62"/>
    <p:sldId id="311" r:id="rId63"/>
    <p:sldId id="333" r:id="rId64"/>
    <p:sldId id="317" r:id="rId65"/>
    <p:sldId id="318" r:id="rId66"/>
    <p:sldId id="319" r:id="rId67"/>
    <p:sldId id="320" r:id="rId68"/>
  </p:sldIdLst>
  <p:sldSz cx="6858000" cy="97091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E6B423F-096A-2DE2-3B63-81A9EA1DDB1C}" name="Daniel Utsumi" initials="DU" userId="a907222f1d821e5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221" autoAdjust="0"/>
    <p:restoredTop sz="94660"/>
  </p:normalViewPr>
  <p:slideViewPr>
    <p:cSldViewPr snapToGrid="0">
      <p:cViewPr>
        <p:scale>
          <a:sx n="125" d="100"/>
          <a:sy n="125" d="100"/>
        </p:scale>
        <p:origin x="2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421D054C-1B28-8BE8-2A6B-34A30EB0B1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5E5FDF11-57D7-4DB5-5540-B270A373EE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830E6C-6451-4DE4-B1EE-AC785E1561CE}" type="datetimeFigureOut">
              <a:rPr lang="pt-BR" smtClean="0"/>
              <a:t>03/04/2023</a:t>
            </a:fld>
            <a:endParaRPr lang="pt-BR"/>
          </a:p>
        </p:txBody>
      </p:sp>
      <p:sp>
        <p:nvSpPr>
          <p:cNvPr id="4" name="Espaço Reservado para Rodapé 3">
            <a:extLst>
              <a:ext uri="{FF2B5EF4-FFF2-40B4-BE49-F238E27FC236}">
                <a16:creationId xmlns:a16="http://schemas.microsoft.com/office/drawing/2014/main" id="{58F9A225-2F26-5E6A-B5C0-104746D00E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B6DCE1D9-1A62-4A64-8AF0-4A5DE37DD6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005157-8CCF-4B5B-AE2D-1FED596D8AD7}" type="slidenum">
              <a:rPr lang="pt-BR" smtClean="0"/>
              <a:t>‹nº›</a:t>
            </a:fld>
            <a:endParaRPr lang="pt-BR"/>
          </a:p>
        </p:txBody>
      </p:sp>
    </p:spTree>
    <p:extLst>
      <p:ext uri="{BB962C8B-B14F-4D97-AF65-F5344CB8AC3E}">
        <p14:creationId xmlns:p14="http://schemas.microsoft.com/office/powerpoint/2010/main" val="11227250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3B823-1CBE-4238-87A4-C89C664AADE6}" type="datetimeFigureOut">
              <a:rPr lang="pt-BR" smtClean="0"/>
              <a:t>03/04/2023</a:t>
            </a:fld>
            <a:endParaRPr lang="pt-BR"/>
          </a:p>
        </p:txBody>
      </p:sp>
      <p:sp>
        <p:nvSpPr>
          <p:cNvPr id="4" name="Espaço Reservado para Imagem de Slide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E1847B-C3B2-4589-B378-1DFE4D73B060}" type="slidenum">
              <a:rPr lang="pt-BR" smtClean="0"/>
              <a:t>‹nº›</a:t>
            </a:fld>
            <a:endParaRPr lang="pt-BR"/>
          </a:p>
        </p:txBody>
      </p:sp>
    </p:spTree>
    <p:extLst>
      <p:ext uri="{BB962C8B-B14F-4D97-AF65-F5344CB8AC3E}">
        <p14:creationId xmlns:p14="http://schemas.microsoft.com/office/powerpoint/2010/main" val="109182065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p:nvPr>
        </p:nvSpPr>
        <p:spPr/>
        <p:txBody>
          <a:bodyPr/>
          <a:lstStyle/>
          <a:p>
            <a:endParaRPr lang="pt-BR"/>
          </a:p>
        </p:txBody>
      </p:sp>
      <p:sp>
        <p:nvSpPr>
          <p:cNvPr id="5" name="Espaço Reservado para Número de Slide 4"/>
          <p:cNvSpPr>
            <a:spLocks noGrp="1"/>
          </p:cNvSpPr>
          <p:nvPr>
            <p:ph type="sldNum" sz="quarter" idx="5"/>
          </p:nvPr>
        </p:nvSpPr>
        <p:spPr/>
        <p:txBody>
          <a:bodyPr/>
          <a:lstStyle/>
          <a:p>
            <a:fld id="{78E1847B-C3B2-4589-B378-1DFE4D73B060}" type="slidenum">
              <a:rPr lang="pt-BR" smtClean="0"/>
              <a:t>12</a:t>
            </a:fld>
            <a:endParaRPr lang="pt-BR"/>
          </a:p>
        </p:txBody>
      </p:sp>
    </p:spTree>
    <p:extLst>
      <p:ext uri="{BB962C8B-B14F-4D97-AF65-F5344CB8AC3E}">
        <p14:creationId xmlns:p14="http://schemas.microsoft.com/office/powerpoint/2010/main" val="2615310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88975"/>
            <a:ext cx="5829300" cy="3380223"/>
          </a:xfrm>
        </p:spPr>
        <p:txBody>
          <a:bodyPr anchor="b"/>
          <a:lstStyle>
            <a:lvl1pPr algn="ctr">
              <a:defRPr sz="4500"/>
            </a:lvl1pPr>
          </a:lstStyle>
          <a:p>
            <a:r>
              <a:rPr lang="pt-BR"/>
              <a:t>Clique para editar o título Mestre</a:t>
            </a:r>
            <a:endParaRPr lang="en-US" dirty="0"/>
          </a:p>
        </p:txBody>
      </p:sp>
      <p:sp>
        <p:nvSpPr>
          <p:cNvPr id="3" name="Subtitle 2"/>
          <p:cNvSpPr>
            <a:spLocks noGrp="1"/>
          </p:cNvSpPr>
          <p:nvPr>
            <p:ph type="subTitle" idx="1"/>
          </p:nvPr>
        </p:nvSpPr>
        <p:spPr>
          <a:xfrm>
            <a:off x="857250" y="5099552"/>
            <a:ext cx="5143500" cy="2344130"/>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D19BB66E-7899-4438-BBA8-1726EB09D7D2}" type="datetimeFigureOut">
              <a:rPr lang="pt-BR" smtClean="0"/>
              <a:t>03/04/2023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1354343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19BB66E-7899-4438-BBA8-1726EB09D7D2}" type="datetimeFigureOut">
              <a:rPr lang="pt-BR" smtClean="0"/>
              <a:t>03/04/2023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118851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16922"/>
            <a:ext cx="1478756" cy="8228056"/>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71488" y="516922"/>
            <a:ext cx="4350544" cy="8228056"/>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19BB66E-7899-4438-BBA8-1726EB09D7D2}" type="datetimeFigureOut">
              <a:rPr lang="pt-BR" smtClean="0"/>
              <a:t>03/04/2023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2113360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19BB66E-7899-4438-BBA8-1726EB09D7D2}" type="datetimeFigureOut">
              <a:rPr lang="pt-BR" smtClean="0"/>
              <a:t>03/04/2023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1396165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67916" y="2420548"/>
            <a:ext cx="5915025" cy="4038736"/>
          </a:xfrm>
        </p:spPr>
        <p:txBody>
          <a:bodyPr anchor="b"/>
          <a:lstStyle>
            <a:lvl1pPr>
              <a:defRPr sz="4500"/>
            </a:lvl1pPr>
          </a:lstStyle>
          <a:p>
            <a:r>
              <a:rPr lang="pt-BR"/>
              <a:t>Clique para editar o título Mestre</a:t>
            </a:r>
            <a:endParaRPr lang="en-US" dirty="0"/>
          </a:p>
        </p:txBody>
      </p:sp>
      <p:sp>
        <p:nvSpPr>
          <p:cNvPr id="3" name="Text Placeholder 2"/>
          <p:cNvSpPr>
            <a:spLocks noGrp="1"/>
          </p:cNvSpPr>
          <p:nvPr>
            <p:ph type="body" idx="1"/>
          </p:nvPr>
        </p:nvSpPr>
        <p:spPr>
          <a:xfrm>
            <a:off x="467916" y="6497492"/>
            <a:ext cx="5915025" cy="2123876"/>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19BB66E-7899-4438-BBA8-1726EB09D7D2}" type="datetimeFigureOut">
              <a:rPr lang="pt-BR" smtClean="0"/>
              <a:t>03/04/2023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32152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471488" y="2584612"/>
            <a:ext cx="2914650" cy="61603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3471863" y="2584612"/>
            <a:ext cx="2914650" cy="616036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19BB66E-7899-4438-BBA8-1726EB09D7D2}" type="datetimeFigureOut">
              <a:rPr lang="pt-BR" smtClean="0"/>
              <a:t>03/04/2023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18200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72381" y="516924"/>
            <a:ext cx="5915025" cy="187665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472381" y="2380091"/>
            <a:ext cx="2901255" cy="116644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472381" y="3546537"/>
            <a:ext cx="2901255" cy="521642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3471863" y="2380091"/>
            <a:ext cx="2915543" cy="116644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3471863" y="3546537"/>
            <a:ext cx="2915543" cy="521642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19BB66E-7899-4438-BBA8-1726EB09D7D2}" type="datetimeFigureOut">
              <a:rPr lang="pt-BR" smtClean="0"/>
              <a:t>03/04/2023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3170896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19BB66E-7899-4438-BBA8-1726EB09D7D2}" type="datetimeFigureOut">
              <a:rPr lang="pt-BR" smtClean="0"/>
              <a:t>03/04/2023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337777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BB66E-7899-4438-BBA8-1726EB09D7D2}" type="datetimeFigureOut">
              <a:rPr lang="pt-BR" smtClean="0"/>
              <a:t>03/04/2023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4217094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47277"/>
            <a:ext cx="2211884" cy="2265468"/>
          </a:xfrm>
        </p:spPr>
        <p:txBody>
          <a:bodyPr anchor="b"/>
          <a:lstStyle>
            <a:lvl1pPr>
              <a:defRPr sz="2400"/>
            </a:lvl1pPr>
          </a:lstStyle>
          <a:p>
            <a:r>
              <a:rPr lang="pt-BR"/>
              <a:t>Clique para editar o título Mestre</a:t>
            </a:r>
            <a:endParaRPr lang="en-US" dirty="0"/>
          </a:p>
        </p:txBody>
      </p:sp>
      <p:sp>
        <p:nvSpPr>
          <p:cNvPr id="3" name="Content Placeholder 2"/>
          <p:cNvSpPr>
            <a:spLocks noGrp="1"/>
          </p:cNvSpPr>
          <p:nvPr>
            <p:ph idx="1"/>
          </p:nvPr>
        </p:nvSpPr>
        <p:spPr>
          <a:xfrm>
            <a:off x="2915543" y="1397940"/>
            <a:ext cx="3471863" cy="689978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72381" y="2912745"/>
            <a:ext cx="2211884" cy="53962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19BB66E-7899-4438-BBA8-1726EB09D7D2}" type="datetimeFigureOut">
              <a:rPr lang="pt-BR" smtClean="0"/>
              <a:t>03/04/2023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272734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647277"/>
            <a:ext cx="2211884" cy="2265468"/>
          </a:xfrm>
        </p:spPr>
        <p:txBody>
          <a:bodyPr anchor="b"/>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915543" y="1397940"/>
            <a:ext cx="3471863" cy="689978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endParaRPr lang="en-US" dirty="0"/>
          </a:p>
        </p:txBody>
      </p:sp>
      <p:sp>
        <p:nvSpPr>
          <p:cNvPr id="4" name="Text Placeholder 3"/>
          <p:cNvSpPr>
            <a:spLocks noGrp="1"/>
          </p:cNvSpPr>
          <p:nvPr>
            <p:ph type="body" sz="half" idx="2"/>
          </p:nvPr>
        </p:nvSpPr>
        <p:spPr>
          <a:xfrm>
            <a:off x="472381" y="2912745"/>
            <a:ext cx="2211884" cy="53962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19BB66E-7899-4438-BBA8-1726EB09D7D2}" type="datetimeFigureOut">
              <a:rPr lang="pt-BR" smtClean="0"/>
              <a:t>03/04/2023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0233194-C970-44DB-BE6C-CF4EA665DE23}" type="slidenum">
              <a:rPr lang="pt-BR" smtClean="0"/>
              <a:t>‹nº›</a:t>
            </a:fld>
            <a:endParaRPr lang="pt-BR"/>
          </a:p>
        </p:txBody>
      </p:sp>
    </p:spTree>
    <p:extLst>
      <p:ext uri="{BB962C8B-B14F-4D97-AF65-F5344CB8AC3E}">
        <p14:creationId xmlns:p14="http://schemas.microsoft.com/office/powerpoint/2010/main" val="230677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16924"/>
            <a:ext cx="5915025" cy="187665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471488" y="2584612"/>
            <a:ext cx="5915025" cy="616036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471488" y="8998946"/>
            <a:ext cx="1543050" cy="516922"/>
          </a:xfrm>
          <a:prstGeom prst="rect">
            <a:avLst/>
          </a:prstGeom>
        </p:spPr>
        <p:txBody>
          <a:bodyPr vert="horz" lIns="91440" tIns="45720" rIns="91440" bIns="45720" rtlCol="0" anchor="ctr"/>
          <a:lstStyle>
            <a:lvl1pPr algn="l">
              <a:defRPr sz="900">
                <a:solidFill>
                  <a:schemeClr val="tx1">
                    <a:tint val="75000"/>
                  </a:schemeClr>
                </a:solidFill>
              </a:defRPr>
            </a:lvl1pPr>
          </a:lstStyle>
          <a:p>
            <a:fld id="{D19BB66E-7899-4438-BBA8-1726EB09D7D2}" type="datetimeFigureOut">
              <a:rPr lang="pt-BR" smtClean="0"/>
              <a:t>03/04/2023</a:t>
            </a:fld>
            <a:endParaRPr lang="pt-BR"/>
          </a:p>
        </p:txBody>
      </p:sp>
      <p:sp>
        <p:nvSpPr>
          <p:cNvPr id="5" name="Footer Placeholder 4"/>
          <p:cNvSpPr>
            <a:spLocks noGrp="1"/>
          </p:cNvSpPr>
          <p:nvPr>
            <p:ph type="ftr" sz="quarter" idx="3"/>
          </p:nvPr>
        </p:nvSpPr>
        <p:spPr>
          <a:xfrm>
            <a:off x="2271713" y="8998946"/>
            <a:ext cx="2314575" cy="51692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4843463" y="8998946"/>
            <a:ext cx="1543050" cy="516922"/>
          </a:xfrm>
          <a:prstGeom prst="rect">
            <a:avLst/>
          </a:prstGeom>
        </p:spPr>
        <p:txBody>
          <a:bodyPr vert="horz" lIns="91440" tIns="45720" rIns="91440" bIns="45720" rtlCol="0" anchor="ctr"/>
          <a:lstStyle>
            <a:lvl1pPr algn="r">
              <a:defRPr sz="900">
                <a:solidFill>
                  <a:schemeClr val="tx1">
                    <a:tint val="75000"/>
                  </a:schemeClr>
                </a:solidFill>
              </a:defRPr>
            </a:lvl1pPr>
          </a:lstStyle>
          <a:p>
            <a:fld id="{90233194-C970-44DB-BE6C-CF4EA665DE23}" type="slidenum">
              <a:rPr lang="pt-BR" smtClean="0"/>
              <a:t>‹nº›</a:t>
            </a:fld>
            <a:endParaRPr lang="pt-BR"/>
          </a:p>
        </p:txBody>
      </p:sp>
    </p:spTree>
    <p:extLst>
      <p:ext uri="{BB962C8B-B14F-4D97-AF65-F5344CB8AC3E}">
        <p14:creationId xmlns:p14="http://schemas.microsoft.com/office/powerpoint/2010/main" val="10341167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slide" Target="slide3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mailto:arakaessan@gmail.com;%20rtgasi@gmail.com?subject=Linux%20and/or%20macOS%20DD%20version" TargetMode="External"/><Relationship Id="rId3" Type="http://schemas.openxmlformats.org/officeDocument/2006/relationships/image" Target="../media/image4.png"/><Relationship Id="rId7" Type="http://schemas.openxmlformats.org/officeDocument/2006/relationships/hyperlink" Target="https://github.com/hodor/waiting-game-DD-software"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cs.google.com/spreadsheets/d/1D6qMBFLhEhvC3CUsDTdaEQkVIw1ISUyzSIVSy5_6UIc/edit?usp=sharing" TargetMode="External"/><Relationship Id="rId5" Type="http://schemas.openxmlformats.org/officeDocument/2006/relationships/hyperlink" Target="https://www.win-rar.com/download.html?&amp;L=9" TargetMode="External"/><Relationship Id="rId4" Type="http://schemas.openxmlformats.org/officeDocument/2006/relationships/hyperlink" Target="https://github.com/hodor/waiting-game-DD-software/releases/tag/1.0.3-6" TargetMode="External"/><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slide" Target="slide50.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slide" Target="slide4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3" Type="http://schemas.openxmlformats.org/officeDocument/2006/relationships/slide" Target="slide16.xml"/><Relationship Id="rId18" Type="http://schemas.openxmlformats.org/officeDocument/2006/relationships/slide" Target="slide23.xml"/><Relationship Id="rId26" Type="http://schemas.openxmlformats.org/officeDocument/2006/relationships/slide" Target="slide37.xml"/><Relationship Id="rId39" Type="http://schemas.openxmlformats.org/officeDocument/2006/relationships/slide" Target="slide64.xml"/><Relationship Id="rId21" Type="http://schemas.openxmlformats.org/officeDocument/2006/relationships/slide" Target="slide26.xml"/><Relationship Id="rId34" Type="http://schemas.openxmlformats.org/officeDocument/2006/relationships/slide" Target="slide53.xml"/><Relationship Id="rId7" Type="http://schemas.openxmlformats.org/officeDocument/2006/relationships/slide" Target="slide7.xml"/><Relationship Id="rId12" Type="http://schemas.openxmlformats.org/officeDocument/2006/relationships/slide" Target="slide15.xml"/><Relationship Id="rId17" Type="http://schemas.openxmlformats.org/officeDocument/2006/relationships/slide" Target="slide21.xml"/><Relationship Id="rId25" Type="http://schemas.openxmlformats.org/officeDocument/2006/relationships/slide" Target="slide33.xml"/><Relationship Id="rId33" Type="http://schemas.openxmlformats.org/officeDocument/2006/relationships/slide" Target="slide52.xml"/><Relationship Id="rId38" Type="http://schemas.openxmlformats.org/officeDocument/2006/relationships/slide" Target="slide58.xml"/><Relationship Id="rId2" Type="http://schemas.openxmlformats.org/officeDocument/2006/relationships/image" Target="../media/image3.png"/><Relationship Id="rId16" Type="http://schemas.openxmlformats.org/officeDocument/2006/relationships/slide" Target="slide20.xml"/><Relationship Id="rId20" Type="http://schemas.openxmlformats.org/officeDocument/2006/relationships/slide" Target="slide25.xml"/><Relationship Id="rId29" Type="http://schemas.openxmlformats.org/officeDocument/2006/relationships/slide" Target="slide44.xml"/><Relationship Id="rId1" Type="http://schemas.openxmlformats.org/officeDocument/2006/relationships/slideLayout" Target="../slideLayouts/slideLayout6.xml"/><Relationship Id="rId6" Type="http://schemas.openxmlformats.org/officeDocument/2006/relationships/slide" Target="slide6.xml"/><Relationship Id="rId11" Type="http://schemas.openxmlformats.org/officeDocument/2006/relationships/slide" Target="slide13.xml"/><Relationship Id="rId24" Type="http://schemas.openxmlformats.org/officeDocument/2006/relationships/slide" Target="slide29.xml"/><Relationship Id="rId32" Type="http://schemas.openxmlformats.org/officeDocument/2006/relationships/slide" Target="slide50.xml"/><Relationship Id="rId37" Type="http://schemas.openxmlformats.org/officeDocument/2006/relationships/slide" Target="slide56.xml"/><Relationship Id="rId5" Type="http://schemas.openxmlformats.org/officeDocument/2006/relationships/slide" Target="slide5.xml"/><Relationship Id="rId15" Type="http://schemas.openxmlformats.org/officeDocument/2006/relationships/slide" Target="slide19.xml"/><Relationship Id="rId23" Type="http://schemas.openxmlformats.org/officeDocument/2006/relationships/slide" Target="slide28.xml"/><Relationship Id="rId28" Type="http://schemas.openxmlformats.org/officeDocument/2006/relationships/slide" Target="slide42.xml"/><Relationship Id="rId36" Type="http://schemas.openxmlformats.org/officeDocument/2006/relationships/slide" Target="slide55.xml"/><Relationship Id="rId10" Type="http://schemas.openxmlformats.org/officeDocument/2006/relationships/slide" Target="slide12.xml"/><Relationship Id="rId19" Type="http://schemas.openxmlformats.org/officeDocument/2006/relationships/slide" Target="slide24.xml"/><Relationship Id="rId31" Type="http://schemas.openxmlformats.org/officeDocument/2006/relationships/slide" Target="slide47.xml"/><Relationship Id="rId4" Type="http://schemas.openxmlformats.org/officeDocument/2006/relationships/slide" Target="slide4.xml"/><Relationship Id="rId9" Type="http://schemas.openxmlformats.org/officeDocument/2006/relationships/slide" Target="slide11.xml"/><Relationship Id="rId14" Type="http://schemas.openxmlformats.org/officeDocument/2006/relationships/slide" Target="slide18.xml"/><Relationship Id="rId22" Type="http://schemas.openxmlformats.org/officeDocument/2006/relationships/slide" Target="slide27.xml"/><Relationship Id="rId27" Type="http://schemas.openxmlformats.org/officeDocument/2006/relationships/slide" Target="slide41.xml"/><Relationship Id="rId30" Type="http://schemas.openxmlformats.org/officeDocument/2006/relationships/slide" Target="slide46.xml"/><Relationship Id="rId35" Type="http://schemas.openxmlformats.org/officeDocument/2006/relationships/slide" Target="slide54.xml"/><Relationship Id="rId8" Type="http://schemas.openxmlformats.org/officeDocument/2006/relationships/slide" Target="slide10.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4.png"/><Relationship Id="rId7" Type="http://schemas.openxmlformats.org/officeDocument/2006/relationships/hyperlink" Target="mailto:arakaessan@gmail.com?subject=Linux%20and/or%20macOS%20DD%20version"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cs.google.com/spreadsheets/d/1D6qMBFLhEhvC3CUsDTdaEQkVIw1ISUyzSIVSy5_6UIc/edit?usp=sharing" TargetMode="External"/><Relationship Id="rId5" Type="http://schemas.openxmlformats.org/officeDocument/2006/relationships/hyperlink" Target="https://github.com/hodor/waiting-game-DD-software/releases/tag/1.0.3-6" TargetMode="External"/><Relationship Id="rId4" Type="http://schemas.openxmlformats.org/officeDocument/2006/relationships/hyperlink" Target="https://www.win-rar.com/download.html?&amp;L=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slide" Target="slide56.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0.png"/><Relationship Id="rId4" Type="http://schemas.openxmlformats.org/officeDocument/2006/relationships/hyperlink" Target="https://docs.google.com/spreadsheets/d/1D6qMBFLhEhvC3CUsDTdaEQkVIw1ISUyzSIVSy5_6UIc/edit?usp=sharin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hyperlink" Target="mailto:arakaessan@gmail.com;%20rtgasi@gmail.com" TargetMode="Externa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8" Type="http://schemas.openxmlformats.org/officeDocument/2006/relationships/hyperlink" Target="https://doi.org/10.1038/npjscilearn.2016.6" TargetMode="External"/><Relationship Id="rId3" Type="http://schemas.openxmlformats.org/officeDocument/2006/relationships/image" Target="../media/image4.png"/><Relationship Id="rId7" Type="http://schemas.openxmlformats.org/officeDocument/2006/relationships/hyperlink" Target="https://doi.org/10.1016/j.bandc.2014.01.006"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16/j.ridd.2013.03.011" TargetMode="External"/><Relationship Id="rId5" Type="http://schemas.openxmlformats.org/officeDocument/2006/relationships/hyperlink" Target="http://doi.org/10.1901/jaba.2001.34-101" TargetMode="External"/><Relationship Id="rId4" Type="http://schemas.openxmlformats.org/officeDocument/2006/relationships/hyperlink" Target="https://doi.org/10.1037/a0017078"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doi.org/10.1901/jeab.2002.77-129" TargetMode="External"/><Relationship Id="rId3" Type="http://schemas.openxmlformats.org/officeDocument/2006/relationships/image" Target="../media/image4.png"/><Relationship Id="rId7" Type="http://schemas.openxmlformats.org/officeDocument/2006/relationships/hyperlink" Target="https://doi.org/10.1016/j.bpsc.2016.01.007"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16/j.physbeh.2017.03.040" TargetMode="External"/><Relationship Id="rId11" Type="http://schemas.openxmlformats.org/officeDocument/2006/relationships/hyperlink" Target="https://doi.org/10.1016/S0376-6357(03)00143-8" TargetMode="External"/><Relationship Id="rId5" Type="http://schemas.openxmlformats.org/officeDocument/2006/relationships/hyperlink" Target="https://doi.org/10.1037/0882-7974.11.1.79" TargetMode="External"/><Relationship Id="rId10" Type="http://schemas.openxmlformats.org/officeDocument/2006/relationships/hyperlink" Target="https://doi.org/10.1016/j.beproc.2005.02.003" TargetMode="External"/><Relationship Id="rId4" Type="http://schemas.openxmlformats.org/officeDocument/2006/relationships/hyperlink" Target="http://www.sciencedirect.com/science/book/9780123741769" TargetMode="External"/><Relationship Id="rId9" Type="http://schemas.openxmlformats.org/officeDocument/2006/relationships/hyperlink" Target="https://doi.org/10.1037/a001641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hyperlink" Target="https://doi.org/10.1016/j.cortex.2018.05.018" TargetMode="External"/><Relationship Id="rId3" Type="http://schemas.openxmlformats.org/officeDocument/2006/relationships/image" Target="../media/image4.png"/><Relationship Id="rId7" Type="http://schemas.openxmlformats.org/officeDocument/2006/relationships/hyperlink" Target="https://doi.org/10.1016/S0376-6357(00)00070-X"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2217/nnm.12.167.Gene" TargetMode="External"/><Relationship Id="rId11" Type="http://schemas.openxmlformats.org/officeDocument/2006/relationships/hyperlink" Target="https://doi.org/10.1161/CIRCRESAHA.116.303790.The" TargetMode="External"/><Relationship Id="rId5" Type="http://schemas.openxmlformats.org/officeDocument/2006/relationships/hyperlink" Target="https://doi.org/10.1177/1073191116680448" TargetMode="External"/><Relationship Id="rId10" Type="http://schemas.openxmlformats.org/officeDocument/2006/relationships/hyperlink" Target="https://doi.org/10.1002/bdm.2000" TargetMode="External"/><Relationship Id="rId4" Type="http://schemas.openxmlformats.org/officeDocument/2006/relationships/hyperlink" Target="https://doi.org/10.1037/1064-1297.12.4.251" TargetMode="External"/><Relationship Id="rId9" Type="http://schemas.openxmlformats.org/officeDocument/2006/relationships/hyperlink" Target="https://doi.org/10.1002/jeab.493"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doi.org/10.1097/FBP.0b013e3280115f99" TargetMode="External"/><Relationship Id="rId3" Type="http://schemas.openxmlformats.org/officeDocument/2006/relationships/image" Target="../media/image4.png"/><Relationship Id="rId7" Type="http://schemas.openxmlformats.org/officeDocument/2006/relationships/hyperlink" Target="https://doi.org/10.1371/journal.pone.0047225" TargetMode="External"/><Relationship Id="rId12" Type="http://schemas.openxmlformats.org/officeDocument/2006/relationships/hyperlink" Target="http://doi.org/10.1016/j.chb.2016.12.03"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16/j.cpr.2015.11.001" TargetMode="External"/><Relationship Id="rId11" Type="http://schemas.openxmlformats.org/officeDocument/2006/relationships/hyperlink" Target="https://www.jstor.org/stable/24484486" TargetMode="External"/><Relationship Id="rId5" Type="http://schemas.openxmlformats.org/officeDocument/2006/relationships/hyperlink" Target="https://doi.org/10.1002/jeab.589" TargetMode="External"/><Relationship Id="rId10" Type="http://schemas.openxmlformats.org/officeDocument/2006/relationships/hyperlink" Target="https://doi.org/10.1016/j.beproc.2018.01.014" TargetMode="External"/><Relationship Id="rId4" Type="http://schemas.openxmlformats.org/officeDocument/2006/relationships/hyperlink" Target="https://doi.org/10.1901/jeab.2001.76-235" TargetMode="External"/><Relationship Id="rId9" Type="http://schemas.openxmlformats.org/officeDocument/2006/relationships/hyperlink" Target="https://doi.org/10.1007/BF03395520"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doi.org/10.3389/fpsyg.2014.00711" TargetMode="External"/><Relationship Id="rId3" Type="http://schemas.openxmlformats.org/officeDocument/2006/relationships/image" Target="../media/image4.png"/><Relationship Id="rId7" Type="http://schemas.openxmlformats.org/officeDocument/2006/relationships/hyperlink" Target="https://doi.org/10.1016/j.biopsych.2009.10.033" TargetMode="External"/><Relationship Id="rId12" Type="http://schemas.openxmlformats.org/officeDocument/2006/relationships/hyperlink" Target="https://doi.org/10.1159/000369008"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02/mpr" TargetMode="External"/><Relationship Id="rId11" Type="http://schemas.openxmlformats.org/officeDocument/2006/relationships/hyperlink" Target="https://doi.org/10.1002/9780470752937.ch21" TargetMode="External"/><Relationship Id="rId5" Type="http://schemas.openxmlformats.org/officeDocument/2006/relationships/hyperlink" Target="http://doi.org/10.1007/s00702-007-0813-6" TargetMode="External"/><Relationship Id="rId10" Type="http://schemas.openxmlformats.org/officeDocument/2006/relationships/hyperlink" Target="https://doi.org/10.1007/s40732-018-0292-1" TargetMode="External"/><Relationship Id="rId4" Type="http://schemas.openxmlformats.org/officeDocument/2006/relationships/hyperlink" Target="https://doi.org/10.1016/j.neuropsychologia.2005.10.012" TargetMode="External"/><Relationship Id="rId9" Type="http://schemas.openxmlformats.org/officeDocument/2006/relationships/hyperlink" Target="https://doi.org/10.3758/BRM.40.4.940"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doi.org/10.1177/1087054716661231" TargetMode="External"/><Relationship Id="rId3" Type="http://schemas.openxmlformats.org/officeDocument/2006/relationships/image" Target="../media/image4.png"/><Relationship Id="rId7" Type="http://schemas.openxmlformats.org/officeDocument/2006/relationships/hyperlink" Target="https://doi.org/10.1002/jeab.6"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doi.org/10.1016/j.psychres.2016.10.056" TargetMode="External"/><Relationship Id="rId5" Type="http://schemas.openxmlformats.org/officeDocument/2006/relationships/hyperlink" Target="https://doi.org/10.1027/1864-1105/a000022" TargetMode="External"/><Relationship Id="rId4" Type="http://schemas.openxmlformats.org/officeDocument/2006/relationships/hyperlink" Target="https://doi.org/10.1196/annals.1399.010"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slide" Target="slide27.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www.winzip.com/br/pages/download/winzip-v1/?x-target=ppc&amp;promo=ppc&amp;gclid=CjwKCAjw1ICZBhAzEiwAFfvFhDxNHEtfsISqtRpXArnY7eK25FKb1aLx4F8B6vJfMSZ_ru6-HziSjxoCiFoQAvD_BwE" TargetMode="External"/><Relationship Id="rId5" Type="http://schemas.openxmlformats.org/officeDocument/2006/relationships/hyperlink" Target="https://www.7-zip.org/download.html" TargetMode="Externa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hyperlink" Target="https://www.whatsapp.com/download/" TargetMode="Externa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Texto&#10;&#10;Descrição gerada automaticamente com confiança média">
            <a:extLst>
              <a:ext uri="{FF2B5EF4-FFF2-40B4-BE49-F238E27FC236}">
                <a16:creationId xmlns:a16="http://schemas.microsoft.com/office/drawing/2014/main" id="{C94BF636-FE56-708D-82A3-B396A21AF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Tree>
    <p:extLst>
      <p:ext uri="{BB962C8B-B14F-4D97-AF65-F5344CB8AC3E}">
        <p14:creationId xmlns:p14="http://schemas.microsoft.com/office/powerpoint/2010/main" val="240968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783843"/>
            <a:ext cx="5915025" cy="5934958"/>
          </a:xfrm>
          <a:prstGeom prst="rect">
            <a:avLst/>
          </a:prstGeom>
          <a:noFill/>
        </p:spPr>
        <p:txBody>
          <a:bodyPr wrap="square">
            <a:spAutoFit/>
          </a:bodyPr>
          <a:lstStyle/>
          <a:p>
            <a:pPr algn="just"/>
            <a:r>
              <a:rPr lang="en-US" sz="1600" b="1" dirty="0">
                <a:latin typeface="Calibri" panose="020F0502020204030204" pitchFamily="34" charset="0"/>
                <a:ea typeface="Calibri" panose="020F0502020204030204" pitchFamily="34" charset="0"/>
                <a:cs typeface="Calibri" panose="020F0502020204030204" pitchFamily="34" charset="0"/>
              </a:rPr>
              <a:t>2.2. </a:t>
            </a:r>
            <a:r>
              <a:rPr lang="en-US" sz="1600" b="1" dirty="0" err="1">
                <a:latin typeface="Calibri" panose="020F0502020204030204" pitchFamily="34" charset="0"/>
                <a:ea typeface="Calibri" panose="020F0502020204030204" pitchFamily="34" charset="0"/>
                <a:cs typeface="Calibri" panose="020F0502020204030204" pitchFamily="34" charset="0"/>
              </a:rPr>
              <a:t>Métodos</a:t>
            </a:r>
            <a:r>
              <a:rPr lang="en-US" sz="1600" b="1" dirty="0">
                <a:latin typeface="Calibri" panose="020F0502020204030204" pitchFamily="34" charset="0"/>
                <a:ea typeface="Calibri" panose="020F0502020204030204" pitchFamily="34" charset="0"/>
                <a:cs typeface="Calibri" panose="020F0502020204030204" pitchFamily="34" charset="0"/>
              </a:rPr>
              <a:t> para </a:t>
            </a:r>
            <a:r>
              <a:rPr lang="en-US" sz="1600" b="1" dirty="0" err="1">
                <a:latin typeface="Calibri" panose="020F0502020204030204" pitchFamily="34" charset="0"/>
                <a:ea typeface="Calibri" panose="020F0502020204030204" pitchFamily="34" charset="0"/>
                <a:cs typeface="Calibri" panose="020F0502020204030204" pitchFamily="34" charset="0"/>
              </a:rPr>
              <a:t>obtenção</a:t>
            </a:r>
            <a:r>
              <a:rPr lang="en-US" sz="1600" b="1" dirty="0">
                <a:latin typeface="Calibri" panose="020F0502020204030204" pitchFamily="34" charset="0"/>
                <a:ea typeface="Calibri" panose="020F0502020204030204" pitchFamily="34" charset="0"/>
                <a:cs typeface="Calibri" panose="020F0502020204030204" pitchFamily="34" charset="0"/>
              </a:rPr>
              <a:t> da taxa de </a:t>
            </a:r>
            <a:r>
              <a:rPr lang="en-US" sz="1600" b="1" dirty="0" err="1">
                <a:latin typeface="Calibri" panose="020F0502020204030204" pitchFamily="34" charset="0"/>
                <a:ea typeface="Calibri" panose="020F0502020204030204" pitchFamily="34" charset="0"/>
                <a:cs typeface="Calibri" panose="020F0502020204030204" pitchFamily="34" charset="0"/>
              </a:rPr>
              <a:t>desconto</a:t>
            </a:r>
            <a:endParaRPr lang="en-US" sz="1600" b="1" dirty="0">
              <a:latin typeface="Calibri" panose="020F0502020204030204" pitchFamily="34" charset="0"/>
              <a:ea typeface="Calibri" panose="020F0502020204030204" pitchFamily="34" charset="0"/>
              <a:cs typeface="Calibri" panose="020F0502020204030204" pitchFamily="34" charset="0"/>
            </a:endParaRPr>
          </a:p>
          <a:p>
            <a:pPr algn="just">
              <a:spcBef>
                <a:spcPts val="600"/>
              </a:spcBef>
            </a:pPr>
            <a:r>
              <a:rPr lang="en-US" sz="1600" dirty="0">
                <a:latin typeface="Calibri" panose="020F0502020204030204" pitchFamily="34" charset="0"/>
                <a:ea typeface="Calibri" panose="020F0502020204030204" pitchFamily="34" charset="0"/>
                <a:cs typeface="Calibri" panose="020F0502020204030204" pitchFamily="34" charset="0"/>
              </a:rPr>
              <a:t>	</a:t>
            </a:r>
            <a:r>
              <a:rPr lang="pt-BR" sz="1600" dirty="0">
                <a:latin typeface="Calibri" panose="020F0502020204030204" pitchFamily="34" charset="0"/>
                <a:ea typeface="Calibri" panose="020F0502020204030204" pitchFamily="34" charset="0"/>
                <a:cs typeface="Calibri" panose="020F0502020204030204" pitchFamily="34" charset="0"/>
              </a:rPr>
              <a:t>A taxa de desconto de uma recompensa em função do tempo é bem explicada por uma função hiperbólica (Peters, </a:t>
            </a:r>
            <a:r>
              <a:rPr lang="pt-BR" sz="1600" dirty="0" err="1">
                <a:latin typeface="Calibri" panose="020F0502020204030204" pitchFamily="34" charset="0"/>
                <a:ea typeface="Calibri" panose="020F0502020204030204" pitchFamily="34" charset="0"/>
                <a:cs typeface="Calibri" panose="020F0502020204030204" pitchFamily="34" charset="0"/>
              </a:rPr>
              <a:t>Miedl</a:t>
            </a:r>
            <a:r>
              <a:rPr lang="pt-BR" sz="1600" dirty="0">
                <a:latin typeface="Calibri" panose="020F0502020204030204" pitchFamily="34" charset="0"/>
                <a:ea typeface="Calibri" panose="020F0502020204030204" pitchFamily="34" charset="0"/>
                <a:cs typeface="Calibri" panose="020F0502020204030204" pitchFamily="34" charset="0"/>
              </a:rPr>
              <a:t> &amp; </a:t>
            </a:r>
            <a:r>
              <a:rPr lang="pt-BR" sz="1600" dirty="0" err="1">
                <a:latin typeface="Calibri" panose="020F0502020204030204" pitchFamily="34" charset="0"/>
                <a:ea typeface="Calibri" panose="020F0502020204030204" pitchFamily="34" charset="0"/>
                <a:cs typeface="Calibri" panose="020F0502020204030204" pitchFamily="34" charset="0"/>
              </a:rPr>
              <a:t>Büchel</a:t>
            </a:r>
            <a:r>
              <a:rPr lang="pt-BR" sz="1600" dirty="0">
                <a:latin typeface="Calibri" panose="020F0502020204030204" pitchFamily="34" charset="0"/>
                <a:ea typeface="Calibri" panose="020F0502020204030204" pitchFamily="34" charset="0"/>
                <a:cs typeface="Calibri" panose="020F0502020204030204" pitchFamily="34" charset="0"/>
              </a:rPr>
              <a:t>, 2012; van </a:t>
            </a:r>
            <a:r>
              <a:rPr lang="pt-BR" sz="1600" dirty="0" err="1">
                <a:latin typeface="Calibri" panose="020F0502020204030204" pitchFamily="34" charset="0"/>
                <a:ea typeface="Calibri" panose="020F0502020204030204" pitchFamily="34" charset="0"/>
                <a:cs typeface="Calibri" panose="020F0502020204030204" pitchFamily="34" charset="0"/>
              </a:rPr>
              <a:t>den</a:t>
            </a:r>
            <a:r>
              <a:rPr lang="pt-BR" sz="1600" dirty="0">
                <a:latin typeface="Calibri" panose="020F0502020204030204" pitchFamily="34" charset="0"/>
                <a:ea typeface="Calibri" panose="020F0502020204030204" pitchFamily="34" charset="0"/>
                <a:cs typeface="Calibri" panose="020F0502020204030204" pitchFamily="34" charset="0"/>
              </a:rPr>
              <a:t> Bos &amp; </a:t>
            </a:r>
            <a:r>
              <a:rPr lang="pt-BR" sz="1600" dirty="0" err="1">
                <a:latin typeface="Calibri" panose="020F0502020204030204" pitchFamily="34" charset="0"/>
                <a:ea typeface="Calibri" panose="020F0502020204030204" pitchFamily="34" charset="0"/>
                <a:cs typeface="Calibri" panose="020F0502020204030204" pitchFamily="34" charset="0"/>
              </a:rPr>
              <a:t>McClure</a:t>
            </a:r>
            <a:r>
              <a:rPr lang="pt-BR" sz="1600" dirty="0">
                <a:latin typeface="Calibri" panose="020F0502020204030204" pitchFamily="34" charset="0"/>
                <a:ea typeface="Calibri" panose="020F0502020204030204" pitchFamily="34" charset="0"/>
                <a:cs typeface="Calibri" panose="020F0502020204030204" pitchFamily="34" charset="0"/>
              </a:rPr>
              <a:t>, 2013), e existem dois métodos principais para alcançá-la. A primeira é pelo cálculo do parâmetro </a:t>
            </a:r>
            <a:r>
              <a:rPr lang="pt-BR" sz="1600" i="1" dirty="0">
                <a:latin typeface="Calibri" panose="020F0502020204030204" pitchFamily="34" charset="0"/>
                <a:ea typeface="Calibri" panose="020F0502020204030204" pitchFamily="34" charset="0"/>
                <a:cs typeface="Calibri" panose="020F0502020204030204" pitchFamily="34" charset="0"/>
              </a:rPr>
              <a:t>k</a:t>
            </a:r>
            <a:r>
              <a:rPr lang="pt-BR" sz="1600" dirty="0">
                <a:latin typeface="Calibri" panose="020F0502020204030204" pitchFamily="34" charset="0"/>
                <a:ea typeface="Calibri" panose="020F0502020204030204" pitchFamily="34" charset="0"/>
                <a:cs typeface="Calibri" panose="020F0502020204030204" pitchFamily="34" charset="0"/>
              </a:rPr>
              <a:t>, que descreve como o valor (V) de uma recompensa (A) diminui em função do tempo (T), com base na inclinação da curva de desconto (</a:t>
            </a:r>
            <a:r>
              <a:rPr lang="pt-BR" sz="1600" dirty="0" err="1">
                <a:latin typeface="Calibri" panose="020F0502020204030204" pitchFamily="34" charset="0"/>
                <a:ea typeface="Calibri" panose="020F0502020204030204" pitchFamily="34" charset="0"/>
                <a:cs typeface="Calibri" panose="020F0502020204030204" pitchFamily="34" charset="0"/>
              </a:rPr>
              <a:t>Mazur</a:t>
            </a:r>
            <a:r>
              <a:rPr lang="pt-BR" sz="1600" dirty="0">
                <a:latin typeface="Calibri" panose="020F0502020204030204" pitchFamily="34" charset="0"/>
                <a:ea typeface="Calibri" panose="020F0502020204030204" pitchFamily="34" charset="0"/>
                <a:cs typeface="Calibri" panose="020F0502020204030204" pitchFamily="34" charset="0"/>
              </a:rPr>
              <a:t>, 2000). Assim, quanto maior a inclinação, maior a impulsividade (Beck &amp; </a:t>
            </a:r>
            <a:r>
              <a:rPr lang="pt-BR" sz="1600" dirty="0" err="1">
                <a:latin typeface="Calibri" panose="020F0502020204030204" pitchFamily="34" charset="0"/>
                <a:ea typeface="Calibri" panose="020F0502020204030204" pitchFamily="34" charset="0"/>
                <a:cs typeface="Calibri" panose="020F0502020204030204" pitchFamily="34" charset="0"/>
              </a:rPr>
              <a:t>Triplett</a:t>
            </a:r>
            <a:r>
              <a:rPr lang="pt-BR" sz="1600" dirty="0">
                <a:latin typeface="Calibri" panose="020F0502020204030204" pitchFamily="34" charset="0"/>
                <a:ea typeface="Calibri" panose="020F0502020204030204" pitchFamily="34" charset="0"/>
                <a:cs typeface="Calibri" panose="020F0502020204030204" pitchFamily="34" charset="0"/>
              </a:rPr>
              <a:t>, 2009). O parâmetro </a:t>
            </a:r>
            <a:r>
              <a:rPr lang="pt-BR" sz="1600" i="1" dirty="0">
                <a:latin typeface="Calibri" panose="020F0502020204030204" pitchFamily="34" charset="0"/>
                <a:ea typeface="Calibri" panose="020F0502020204030204" pitchFamily="34" charset="0"/>
                <a:cs typeface="Calibri" panose="020F0502020204030204" pitchFamily="34" charset="0"/>
              </a:rPr>
              <a:t>k</a:t>
            </a:r>
            <a:r>
              <a:rPr lang="pt-BR" sz="1600" dirty="0">
                <a:latin typeface="Calibri" panose="020F0502020204030204" pitchFamily="34" charset="0"/>
                <a:ea typeface="Calibri" panose="020F0502020204030204" pitchFamily="34" charset="0"/>
                <a:cs typeface="Calibri" panose="020F0502020204030204" pitchFamily="34" charset="0"/>
              </a:rPr>
              <a:t> pode ser calculado usando a equação 2:</a:t>
            </a:r>
          </a:p>
          <a:p>
            <a:pPr algn="just"/>
            <a:endParaRPr lang="pt-BR" sz="1600" dirty="0">
              <a:latin typeface="Calibri" panose="020F0502020204030204" pitchFamily="34" charset="0"/>
              <a:ea typeface="Calibri" panose="020F0502020204030204" pitchFamily="34" charset="0"/>
              <a:cs typeface="Calibri" panose="020F0502020204030204" pitchFamily="34" charset="0"/>
            </a:endParaRPr>
          </a:p>
          <a:p>
            <a:pPr algn="just"/>
            <a:endParaRPr lang="pt-BR" sz="1600" dirty="0">
              <a:latin typeface="Calibri" panose="020F0502020204030204" pitchFamily="34" charset="0"/>
              <a:ea typeface="Calibri" panose="020F0502020204030204" pitchFamily="34" charset="0"/>
              <a:cs typeface="Calibri" panose="020F0502020204030204" pitchFamily="34" charset="0"/>
            </a:endParaRP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600" dirty="0">
                <a:latin typeface="Calibri" panose="020F0502020204030204" pitchFamily="34" charset="0"/>
                <a:ea typeface="Calibri" panose="020F0502020204030204" pitchFamily="34" charset="0"/>
                <a:cs typeface="Calibri" panose="020F0502020204030204" pitchFamily="34" charset="0"/>
              </a:rPr>
              <a:t>	</a:t>
            </a:r>
            <a:r>
              <a:rPr lang="pt-BR" sz="1600" dirty="0">
                <a:latin typeface="Calibri" panose="020F0502020204030204" pitchFamily="34" charset="0"/>
                <a:ea typeface="Calibri" panose="020F0502020204030204" pitchFamily="34" charset="0"/>
                <a:cs typeface="Calibri" panose="020F0502020204030204" pitchFamily="34" charset="0"/>
              </a:rPr>
              <a:t>O segundo método é pela área sob a curva (ASC; </a:t>
            </a:r>
            <a:r>
              <a:rPr lang="pt-BR" sz="1600" dirty="0" err="1">
                <a:latin typeface="Calibri" panose="020F0502020204030204" pitchFamily="34" charset="0"/>
                <a:ea typeface="Calibri" panose="020F0502020204030204" pitchFamily="34" charset="0"/>
                <a:cs typeface="Calibri" panose="020F0502020204030204" pitchFamily="34" charset="0"/>
              </a:rPr>
              <a:t>Myerson</a:t>
            </a:r>
            <a:r>
              <a:rPr lang="pt-BR" sz="1600" dirty="0">
                <a:latin typeface="Calibri" panose="020F0502020204030204" pitchFamily="34" charset="0"/>
                <a:ea typeface="Calibri" panose="020F0502020204030204" pitchFamily="34" charset="0"/>
                <a:cs typeface="Calibri" panose="020F0502020204030204" pitchFamily="34" charset="0"/>
              </a:rPr>
              <a:t>, Green &amp; </a:t>
            </a:r>
            <a:r>
              <a:rPr lang="pt-BR" sz="1600" dirty="0" err="1">
                <a:latin typeface="Calibri" panose="020F0502020204030204" pitchFamily="34" charset="0"/>
                <a:ea typeface="Calibri" panose="020F0502020204030204" pitchFamily="34" charset="0"/>
                <a:cs typeface="Calibri" panose="020F0502020204030204" pitchFamily="34" charset="0"/>
              </a:rPr>
              <a:t>Warusawitharana</a:t>
            </a:r>
            <a:r>
              <a:rPr lang="pt-BR" sz="1600" dirty="0">
                <a:latin typeface="Calibri" panose="020F0502020204030204" pitchFamily="34" charset="0"/>
                <a:ea typeface="Calibri" panose="020F0502020204030204" pitchFamily="34" charset="0"/>
                <a:cs typeface="Calibri" panose="020F0502020204030204" pitchFamily="34" charset="0"/>
              </a:rPr>
              <a:t>, 2001), que é calculada com base nos valores subjetivos das escolhas feitas pelo indivíduo para cada atraso (Reynolds, 2006). Para isso, os valores subjetivos dos </a:t>
            </a:r>
            <a:r>
              <a:rPr lang="pt-BR" sz="1600" dirty="0" err="1">
                <a:latin typeface="Calibri" panose="020F0502020204030204" pitchFamily="34" charset="0"/>
                <a:ea typeface="Calibri" panose="020F0502020204030204" pitchFamily="34" charset="0"/>
                <a:cs typeface="Calibri" panose="020F0502020204030204" pitchFamily="34" charset="0"/>
              </a:rPr>
              <a:t>testandos</a:t>
            </a:r>
            <a:r>
              <a:rPr lang="pt-BR" sz="1600" dirty="0">
                <a:latin typeface="Calibri" panose="020F0502020204030204" pitchFamily="34" charset="0"/>
                <a:ea typeface="Calibri" panose="020F0502020204030204" pitchFamily="34" charset="0"/>
                <a:cs typeface="Calibri" panose="020F0502020204030204" pitchFamily="34" charset="0"/>
              </a:rPr>
              <a:t> são plotados em um gráfico, com os atrasos dispostos no eixo X e o valor subjetivo no eixo Y. A Figura 2 mostra o valor subjetivo da recompensa maior em função de atrasos progressivamente maiores, que são usados para o cálculo da ASC. Quanto maior o valor ASC, menor o desconto ou menor a impulsividade.</a:t>
            </a:r>
            <a:r>
              <a:rPr lang="en-US" sz="1600" dirty="0">
                <a:latin typeface="Calibri" panose="020F0502020204030204" pitchFamily="34" charset="0"/>
                <a:ea typeface="Calibri" panose="020F0502020204030204" pitchFamily="34" charset="0"/>
                <a:cs typeface="Calibri" panose="020F0502020204030204" pitchFamily="34" charset="0"/>
              </a:rPr>
              <a:t> </a:t>
            </a: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07</a:t>
            </a:r>
          </a:p>
        </p:txBody>
      </p: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04299DC8-3081-D983-7764-CB11C80481CF}"/>
                  </a:ext>
                </a:extLst>
              </p:cNvPr>
              <p:cNvGraphicFramePr>
                <a:graphicFrameLocks noGrp="1"/>
              </p:cNvGraphicFramePr>
              <p:nvPr>
                <p:extLst>
                  <p:ext uri="{D42A27DB-BD31-4B8C-83A1-F6EECF244321}">
                    <p14:modId xmlns:p14="http://schemas.microsoft.com/office/powerpoint/2010/main" val="434115701"/>
                  </p:ext>
                </p:extLst>
              </p:nvPr>
            </p:nvGraphicFramePr>
            <p:xfrm>
              <a:off x="732154" y="3601181"/>
              <a:ext cx="5393690" cy="496824"/>
            </p:xfrm>
            <a:graphic>
              <a:graphicData uri="http://schemas.openxmlformats.org/drawingml/2006/table">
                <a:tbl>
                  <a:tblPr firstRow="1" firstCol="1" bandRow="1">
                    <a:tableStyleId>{2D5ABB26-0587-4C30-8999-92F81FD0307C}</a:tableStyleId>
                  </a:tblPr>
                  <a:tblGrid>
                    <a:gridCol w="447040">
                      <a:extLst>
                        <a:ext uri="{9D8B030D-6E8A-4147-A177-3AD203B41FA5}">
                          <a16:colId xmlns:a16="http://schemas.microsoft.com/office/drawing/2014/main" val="1259386135"/>
                        </a:ext>
                      </a:extLst>
                    </a:gridCol>
                    <a:gridCol w="4500880">
                      <a:extLst>
                        <a:ext uri="{9D8B030D-6E8A-4147-A177-3AD203B41FA5}">
                          <a16:colId xmlns:a16="http://schemas.microsoft.com/office/drawing/2014/main" val="3060607592"/>
                        </a:ext>
                      </a:extLst>
                    </a:gridCol>
                    <a:gridCol w="445770">
                      <a:extLst>
                        <a:ext uri="{9D8B030D-6E8A-4147-A177-3AD203B41FA5}">
                          <a16:colId xmlns:a16="http://schemas.microsoft.com/office/drawing/2014/main" val="1618786411"/>
                        </a:ext>
                      </a:extLst>
                    </a:gridCol>
                  </a:tblGrid>
                  <a:tr h="0">
                    <a:tc>
                      <a:txBody>
                        <a:bodyPr/>
                        <a:lstStyle/>
                        <a:p>
                          <a:pPr algn="just">
                            <a:lnSpc>
                              <a:spcPct val="107000"/>
                            </a:lnSpc>
                            <a:spcAft>
                              <a:spcPts val="800"/>
                            </a:spcAft>
                          </a:pPr>
                          <a:r>
                            <a:rPr lang="pt-BR" sz="1200">
                              <a:effectLst/>
                            </a:rPr>
                            <a:t> </a:t>
                          </a:r>
                          <a:endParaRPr lang="pt-B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pt-BR" sz="1200">
                                    <a:effectLst/>
                                    <a:latin typeface="Cambria Math" panose="02040503050406030204" pitchFamily="18" charset="0"/>
                                  </a:rPr>
                                  <m:t>𝑉</m:t>
                                </m:r>
                                <m:r>
                                  <a:rPr lang="pt-BR" sz="1200">
                                    <a:effectLst/>
                                    <a:latin typeface="Cambria Math" panose="02040503050406030204" pitchFamily="18" charset="0"/>
                                  </a:rPr>
                                  <m:t>=</m:t>
                                </m:r>
                                <m:f>
                                  <m:fPr>
                                    <m:ctrlPr>
                                      <a:rPr lang="pt-BR" sz="1200" i="1">
                                        <a:effectLst/>
                                        <a:latin typeface="Cambria Math" panose="02040503050406030204" pitchFamily="18" charset="0"/>
                                      </a:rPr>
                                    </m:ctrlPr>
                                  </m:fPr>
                                  <m:num>
                                    <m:r>
                                      <a:rPr lang="pt-BR" sz="1200">
                                        <a:effectLst/>
                                        <a:latin typeface="Cambria Math" panose="02040503050406030204" pitchFamily="18" charset="0"/>
                                      </a:rPr>
                                      <m:t>𝐴</m:t>
                                    </m:r>
                                  </m:num>
                                  <m:den>
                                    <m:d>
                                      <m:dPr>
                                        <m:ctrlPr>
                                          <a:rPr lang="pt-BR" sz="1200" i="1">
                                            <a:effectLst/>
                                            <a:latin typeface="Cambria Math" panose="02040503050406030204" pitchFamily="18" charset="0"/>
                                          </a:rPr>
                                        </m:ctrlPr>
                                      </m:dPr>
                                      <m:e>
                                        <m:r>
                                          <a:rPr lang="pt-BR" sz="1200">
                                            <a:effectLst/>
                                            <a:latin typeface="Cambria Math" panose="02040503050406030204" pitchFamily="18" charset="0"/>
                                          </a:rPr>
                                          <m:t>1+</m:t>
                                        </m:r>
                                        <m:r>
                                          <a:rPr lang="pt-BR" sz="1200">
                                            <a:effectLst/>
                                            <a:latin typeface="Cambria Math" panose="02040503050406030204" pitchFamily="18" charset="0"/>
                                          </a:rPr>
                                          <m:t>𝑘</m:t>
                                        </m:r>
                                        <m:r>
                                          <a:rPr lang="pt-BR" sz="1200">
                                            <a:effectLst/>
                                            <a:latin typeface="Cambria Math" panose="02040503050406030204" pitchFamily="18" charset="0"/>
                                          </a:rPr>
                                          <m:t>.</m:t>
                                        </m:r>
                                        <m:r>
                                          <a:rPr lang="pt-BR" sz="1200">
                                            <a:effectLst/>
                                            <a:latin typeface="Cambria Math" panose="02040503050406030204" pitchFamily="18" charset="0"/>
                                          </a:rPr>
                                          <m:t>𝑇</m:t>
                                        </m:r>
                                      </m:e>
                                    </m:d>
                                  </m:den>
                                </m:f>
                              </m:oMath>
                            </m:oMathPara>
                          </a14:m>
                          <a:endParaRPr lang="pt-B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Bef>
                              <a:spcPts val="600"/>
                            </a:spcBef>
                            <a:spcAft>
                              <a:spcPts val="800"/>
                            </a:spcAft>
                          </a:pPr>
                          <a:r>
                            <a:rPr lang="pt-BR" sz="1200" dirty="0">
                              <a:effectLst/>
                            </a:rPr>
                            <a:t>(2)</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45516086"/>
                      </a:ext>
                    </a:extLst>
                  </a:tr>
                </a:tbl>
              </a:graphicData>
            </a:graphic>
          </p:graphicFrame>
        </mc:Choice>
        <mc:Fallback xmlns="">
          <p:graphicFrame>
            <p:nvGraphicFramePr>
              <p:cNvPr id="3" name="Tabela 2">
                <a:extLst>
                  <a:ext uri="{FF2B5EF4-FFF2-40B4-BE49-F238E27FC236}">
                    <a16:creationId xmlns:a16="http://schemas.microsoft.com/office/drawing/2014/main" id="{04299DC8-3081-D983-7764-CB11C80481CF}"/>
                  </a:ext>
                </a:extLst>
              </p:cNvPr>
              <p:cNvGraphicFramePr>
                <a:graphicFrameLocks noGrp="1"/>
              </p:cNvGraphicFramePr>
              <p:nvPr>
                <p:extLst>
                  <p:ext uri="{D42A27DB-BD31-4B8C-83A1-F6EECF244321}">
                    <p14:modId xmlns:p14="http://schemas.microsoft.com/office/powerpoint/2010/main" val="434115701"/>
                  </p:ext>
                </p:extLst>
              </p:nvPr>
            </p:nvGraphicFramePr>
            <p:xfrm>
              <a:off x="732154" y="3601181"/>
              <a:ext cx="5393690" cy="496824"/>
            </p:xfrm>
            <a:graphic>
              <a:graphicData uri="http://schemas.openxmlformats.org/drawingml/2006/table">
                <a:tbl>
                  <a:tblPr firstRow="1" firstCol="1" bandRow="1">
                    <a:tableStyleId>{2D5ABB26-0587-4C30-8999-92F81FD0307C}</a:tableStyleId>
                  </a:tblPr>
                  <a:tblGrid>
                    <a:gridCol w="447040">
                      <a:extLst>
                        <a:ext uri="{9D8B030D-6E8A-4147-A177-3AD203B41FA5}">
                          <a16:colId xmlns:a16="http://schemas.microsoft.com/office/drawing/2014/main" val="1259386135"/>
                        </a:ext>
                      </a:extLst>
                    </a:gridCol>
                    <a:gridCol w="4500880">
                      <a:extLst>
                        <a:ext uri="{9D8B030D-6E8A-4147-A177-3AD203B41FA5}">
                          <a16:colId xmlns:a16="http://schemas.microsoft.com/office/drawing/2014/main" val="3060607592"/>
                        </a:ext>
                      </a:extLst>
                    </a:gridCol>
                    <a:gridCol w="445770">
                      <a:extLst>
                        <a:ext uri="{9D8B030D-6E8A-4147-A177-3AD203B41FA5}">
                          <a16:colId xmlns:a16="http://schemas.microsoft.com/office/drawing/2014/main" val="1618786411"/>
                        </a:ext>
                      </a:extLst>
                    </a:gridCol>
                  </a:tblGrid>
                  <a:tr h="496824">
                    <a:tc>
                      <a:txBody>
                        <a:bodyPr/>
                        <a:lstStyle/>
                        <a:p>
                          <a:pPr algn="just">
                            <a:lnSpc>
                              <a:spcPct val="107000"/>
                            </a:lnSpc>
                            <a:spcAft>
                              <a:spcPts val="800"/>
                            </a:spcAft>
                          </a:pPr>
                          <a:r>
                            <a:rPr lang="pt-BR" sz="1200">
                              <a:effectLst/>
                            </a:rPr>
                            <a:t> </a:t>
                          </a:r>
                          <a:endParaRPr lang="pt-B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endParaRPr lang="pt-BR"/>
                        </a:p>
                      </a:txBody>
                      <a:tcPr marL="68580" marR="68580" marT="0" marB="0">
                        <a:blipFill>
                          <a:blip r:embed="rId4"/>
                          <a:stretch>
                            <a:fillRect l="-9878" t="-7229" r="-9878"/>
                          </a:stretch>
                        </a:blipFill>
                      </a:tcPr>
                    </a:tc>
                    <a:tc>
                      <a:txBody>
                        <a:bodyPr/>
                        <a:lstStyle/>
                        <a:p>
                          <a:pPr algn="r">
                            <a:lnSpc>
                              <a:spcPct val="107000"/>
                            </a:lnSpc>
                            <a:spcBef>
                              <a:spcPts val="600"/>
                            </a:spcBef>
                            <a:spcAft>
                              <a:spcPts val="800"/>
                            </a:spcAft>
                          </a:pPr>
                          <a:r>
                            <a:rPr lang="pt-BR" sz="1200" dirty="0">
                              <a:effectLst/>
                            </a:rPr>
                            <a:t>(2)</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45516086"/>
                      </a:ext>
                    </a:extLst>
                  </a:tr>
                </a:tbl>
              </a:graphicData>
            </a:graphic>
          </p:graphicFrame>
        </mc:Fallback>
      </mc:AlternateContent>
      <p:grpSp>
        <p:nvGrpSpPr>
          <p:cNvPr id="24" name="Agrupar 23">
            <a:extLst>
              <a:ext uri="{FF2B5EF4-FFF2-40B4-BE49-F238E27FC236}">
                <a16:creationId xmlns:a16="http://schemas.microsoft.com/office/drawing/2014/main" id="{18317A17-51E3-438D-8061-01EB3F6BC6BC}"/>
              </a:ext>
            </a:extLst>
          </p:cNvPr>
          <p:cNvGrpSpPr/>
          <p:nvPr/>
        </p:nvGrpSpPr>
        <p:grpSpPr>
          <a:xfrm>
            <a:off x="471486" y="7023420"/>
            <a:ext cx="3456812" cy="2044981"/>
            <a:chOff x="471487" y="7303576"/>
            <a:chExt cx="3456812" cy="2044981"/>
          </a:xfrm>
        </p:grpSpPr>
        <p:pic>
          <p:nvPicPr>
            <p:cNvPr id="21" name="Imagem 20" descr="Uma imagem contendo Gráfico&#10;&#10;Descrição gerada automaticamente">
              <a:extLst>
                <a:ext uri="{FF2B5EF4-FFF2-40B4-BE49-F238E27FC236}">
                  <a16:creationId xmlns:a16="http://schemas.microsoft.com/office/drawing/2014/main" id="{821D0AEC-0087-A01C-AA62-520D6BFB9699}"/>
                </a:ext>
              </a:extLst>
            </p:cNvPr>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5520" t="19451" r="14586" b="18793"/>
            <a:stretch/>
          </p:blipFill>
          <p:spPr>
            <a:xfrm>
              <a:off x="932989" y="7303576"/>
              <a:ext cx="2995310" cy="1737203"/>
            </a:xfrm>
            <a:prstGeom prst="rect">
              <a:avLst/>
            </a:prstGeom>
          </p:spPr>
        </p:pic>
        <p:sp>
          <p:nvSpPr>
            <p:cNvPr id="22" name="CaixaDeTexto 21">
              <a:extLst>
                <a:ext uri="{FF2B5EF4-FFF2-40B4-BE49-F238E27FC236}">
                  <a16:creationId xmlns:a16="http://schemas.microsoft.com/office/drawing/2014/main" id="{FE9D166B-46E5-F149-BC3F-13E44F26BE2F}"/>
                </a:ext>
              </a:extLst>
            </p:cNvPr>
            <p:cNvSpPr txBox="1"/>
            <p:nvPr/>
          </p:nvSpPr>
          <p:spPr>
            <a:xfrm rot="16200000">
              <a:off x="-89999" y="7956074"/>
              <a:ext cx="1646192" cy="523220"/>
            </a:xfrm>
            <a:prstGeom prst="rect">
              <a:avLst/>
            </a:prstGeom>
            <a:noFill/>
          </p:spPr>
          <p:txBody>
            <a:bodyPr wrap="square" rtlCol="0">
              <a:spAutoFit/>
            </a:bodyPr>
            <a:lstStyle/>
            <a:p>
              <a:pPr algn="ctr"/>
              <a:r>
                <a:rPr lang="pt-BR" sz="1400" dirty="0"/>
                <a:t>Valor subjetivo da recompensa maior</a:t>
              </a:r>
            </a:p>
          </p:txBody>
        </p:sp>
        <p:sp>
          <p:nvSpPr>
            <p:cNvPr id="23" name="CaixaDeTexto 22">
              <a:extLst>
                <a:ext uri="{FF2B5EF4-FFF2-40B4-BE49-F238E27FC236}">
                  <a16:creationId xmlns:a16="http://schemas.microsoft.com/office/drawing/2014/main" id="{55BAC44B-7151-2F11-EB55-10ABC5939D58}"/>
                </a:ext>
              </a:extLst>
            </p:cNvPr>
            <p:cNvSpPr txBox="1"/>
            <p:nvPr/>
          </p:nvSpPr>
          <p:spPr>
            <a:xfrm>
              <a:off x="1927696" y="9040780"/>
              <a:ext cx="726289" cy="307777"/>
            </a:xfrm>
            <a:prstGeom prst="rect">
              <a:avLst/>
            </a:prstGeom>
            <a:noFill/>
          </p:spPr>
          <p:txBody>
            <a:bodyPr wrap="none" rtlCol="0">
              <a:spAutoFit/>
            </a:bodyPr>
            <a:lstStyle/>
            <a:p>
              <a:r>
                <a:rPr lang="pt-BR" sz="1400" dirty="0"/>
                <a:t>Atrasos</a:t>
              </a:r>
            </a:p>
          </p:txBody>
        </p:sp>
      </p:grpSp>
      <p:sp>
        <p:nvSpPr>
          <p:cNvPr id="25" name="CaixaDeTexto 24">
            <a:extLst>
              <a:ext uri="{FF2B5EF4-FFF2-40B4-BE49-F238E27FC236}">
                <a16:creationId xmlns:a16="http://schemas.microsoft.com/office/drawing/2014/main" id="{4C46EAFB-911D-1791-EA4A-D61802E7CD96}"/>
              </a:ext>
            </a:extLst>
          </p:cNvPr>
          <p:cNvSpPr txBox="1"/>
          <p:nvPr/>
        </p:nvSpPr>
        <p:spPr>
          <a:xfrm>
            <a:off x="3996227" y="7129409"/>
            <a:ext cx="2390286" cy="1938992"/>
          </a:xfrm>
          <a:prstGeom prst="rect">
            <a:avLst/>
          </a:prstGeom>
          <a:noFill/>
        </p:spPr>
        <p:txBody>
          <a:bodyPr wrap="square" rtlCol="0">
            <a:spAutoFit/>
          </a:bodyPr>
          <a:lstStyle/>
          <a:p>
            <a:pPr algn="just"/>
            <a:r>
              <a:rPr lang="pt-BR" sz="1200" b="1" dirty="0"/>
              <a:t>Figura 2</a:t>
            </a:r>
            <a:r>
              <a:rPr lang="pt-BR" sz="1200" dirty="0"/>
              <a:t>. Gráfico ilustrativo da função de desconto pela área sob a curva (ASC), em que X corresponde aos atrasos e Y aos valores subjetivos da recompensa maior desvalorizada em função do tempo. Para obter a ASC, as áreas dos trapezoides (coloridos em cinza) são calculadas e somadas, usando a equação 3.</a:t>
            </a:r>
          </a:p>
        </p:txBody>
      </p:sp>
      <p:sp>
        <p:nvSpPr>
          <p:cNvPr id="26" name="CaixaDeTexto 25">
            <a:extLst>
              <a:ext uri="{FF2B5EF4-FFF2-40B4-BE49-F238E27FC236}">
                <a16:creationId xmlns:a16="http://schemas.microsoft.com/office/drawing/2014/main" id="{E9C486C4-5A17-8FC0-0AE0-A26108322DB2}"/>
              </a:ext>
            </a:extLst>
          </p:cNvPr>
          <p:cNvSpPr txBox="1"/>
          <p:nvPr/>
        </p:nvSpPr>
        <p:spPr>
          <a:xfrm>
            <a:off x="1466192" y="8229154"/>
            <a:ext cx="473206" cy="307777"/>
          </a:xfrm>
          <a:prstGeom prst="rect">
            <a:avLst/>
          </a:prstGeom>
          <a:noFill/>
        </p:spPr>
        <p:txBody>
          <a:bodyPr wrap="none" rtlCol="0">
            <a:spAutoFit/>
          </a:bodyPr>
          <a:lstStyle/>
          <a:p>
            <a:r>
              <a:rPr lang="pt-BR" sz="1400" b="1" dirty="0"/>
              <a:t>ASC</a:t>
            </a:r>
          </a:p>
        </p:txBody>
      </p:sp>
    </p:spTree>
    <p:extLst>
      <p:ext uri="{BB962C8B-B14F-4D97-AF65-F5344CB8AC3E}">
        <p14:creationId xmlns:p14="http://schemas.microsoft.com/office/powerpoint/2010/main" val="52440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839306"/>
            <a:ext cx="5915025" cy="4524315"/>
          </a:xfrm>
          <a:prstGeom prst="rect">
            <a:avLst/>
          </a:prstGeom>
          <a:noFill/>
        </p:spPr>
        <p:txBody>
          <a:bodyPr wrap="square">
            <a:spAutoFit/>
          </a:bodyPr>
          <a:lstStyle/>
          <a:p>
            <a:pPr algn="just"/>
            <a:r>
              <a:rPr lang="en-US" sz="1600" dirty="0">
                <a:latin typeface="Calibri" panose="020F0502020204030204" pitchFamily="34" charset="0"/>
                <a:ea typeface="Calibri" panose="020F0502020204030204" pitchFamily="34" charset="0"/>
                <a:cs typeface="Calibri" panose="020F0502020204030204" pitchFamily="34" charset="0"/>
              </a:rPr>
              <a:t>	</a:t>
            </a:r>
            <a:r>
              <a:rPr lang="pt-BR" sz="1600" dirty="0">
                <a:latin typeface="Calibri" panose="020F0502020204030204" pitchFamily="34" charset="0"/>
                <a:ea typeface="Calibri" panose="020F0502020204030204" pitchFamily="34" charset="0"/>
                <a:cs typeface="Calibri" panose="020F0502020204030204" pitchFamily="34" charset="0"/>
              </a:rPr>
              <a:t>Como ilustrado na Figura 2, os pontos correspondentes aos valores subjetivos são conectados e então uma linha vertical é traçada de cada valor subjetivo em direção aos seus respectivos tempos de espera no eixo X, gerando trapezoides. Então, a área de cada trapezoide é calculada e somada usando a equação (</a:t>
            </a:r>
            <a:r>
              <a:rPr lang="pt-BR" sz="1600" dirty="0" err="1">
                <a:latin typeface="Calibri" panose="020F0502020204030204" pitchFamily="34" charset="0"/>
                <a:ea typeface="Calibri" panose="020F0502020204030204" pitchFamily="34" charset="0"/>
                <a:cs typeface="Calibri" panose="020F0502020204030204" pitchFamily="34" charset="0"/>
              </a:rPr>
              <a:t>Myerson</a:t>
            </a:r>
            <a:r>
              <a:rPr lang="pt-BR" sz="1600" dirty="0">
                <a:latin typeface="Calibri" panose="020F0502020204030204" pitchFamily="34" charset="0"/>
                <a:ea typeface="Calibri" panose="020F0502020204030204" pitchFamily="34" charset="0"/>
                <a:cs typeface="Calibri" panose="020F0502020204030204" pitchFamily="34" charset="0"/>
              </a:rPr>
              <a:t> et al., 2001):</a:t>
            </a:r>
          </a:p>
          <a:p>
            <a:pPr algn="just"/>
            <a:endParaRPr lang="pt-BR" sz="1600" dirty="0">
              <a:latin typeface="Calibri" panose="020F0502020204030204" pitchFamily="34" charset="0"/>
              <a:ea typeface="Calibri" panose="020F0502020204030204" pitchFamily="34" charset="0"/>
              <a:cs typeface="Calibri" panose="020F0502020204030204" pitchFamily="34" charset="0"/>
            </a:endParaRP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r>
              <a:rPr lang="en-US" sz="1600" dirty="0">
                <a:latin typeface="Calibri" panose="020F0502020204030204" pitchFamily="34" charset="0"/>
                <a:ea typeface="Calibri" panose="020F0502020204030204" pitchFamily="34" charset="0"/>
                <a:cs typeface="Calibri" panose="020F0502020204030204" pitchFamily="34" charset="0"/>
              </a:rPr>
              <a:t>	</a:t>
            </a:r>
            <a:r>
              <a:rPr lang="pt-BR" sz="1600" dirty="0">
                <a:latin typeface="Calibri" panose="020F0502020204030204" pitchFamily="34" charset="0"/>
                <a:ea typeface="Calibri" panose="020F0502020204030204" pitchFamily="34" charset="0"/>
                <a:cs typeface="Calibri" panose="020F0502020204030204" pitchFamily="34" charset="0"/>
              </a:rPr>
              <a:t> A partir desse procedimento, pode-se chegar a um índice de impulsividade, com limites inferior e superior, sendo apropriado para a avaliação de dados não normais – situações comuns na avaliação do comportamento de escolha humana (Reynolds, 2006).</a:t>
            </a: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600" dirty="0">
                <a:latin typeface="Calibri" panose="020F0502020204030204" pitchFamily="34" charset="0"/>
                <a:ea typeface="Calibri" panose="020F0502020204030204" pitchFamily="34" charset="0"/>
                <a:cs typeface="Calibri" panose="020F0502020204030204" pitchFamily="34" charset="0"/>
              </a:rPr>
              <a:t>	</a:t>
            </a: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08</a:t>
            </a:r>
          </a:p>
        </p:txBody>
      </p:sp>
      <mc:AlternateContent xmlns:mc="http://schemas.openxmlformats.org/markup-compatibility/2006" xmlns:a14="http://schemas.microsoft.com/office/drawing/2010/main">
        <mc:Choice Requires="a14">
          <p:graphicFrame>
            <p:nvGraphicFramePr>
              <p:cNvPr id="18" name="Tabela 17">
                <a:extLst>
                  <a:ext uri="{FF2B5EF4-FFF2-40B4-BE49-F238E27FC236}">
                    <a16:creationId xmlns:a16="http://schemas.microsoft.com/office/drawing/2014/main" id="{489D616B-201D-E85C-1F59-B8F06478C363}"/>
                  </a:ext>
                </a:extLst>
              </p:cNvPr>
              <p:cNvGraphicFramePr>
                <a:graphicFrameLocks noGrp="1"/>
              </p:cNvGraphicFramePr>
              <p:nvPr>
                <p:extLst>
                  <p:ext uri="{D42A27DB-BD31-4B8C-83A1-F6EECF244321}">
                    <p14:modId xmlns:p14="http://schemas.microsoft.com/office/powerpoint/2010/main" val="2390044248"/>
                  </p:ext>
                </p:extLst>
              </p:nvPr>
            </p:nvGraphicFramePr>
            <p:xfrm>
              <a:off x="734059" y="2759535"/>
              <a:ext cx="5389880" cy="292926"/>
            </p:xfrm>
            <a:graphic>
              <a:graphicData uri="http://schemas.openxmlformats.org/drawingml/2006/table">
                <a:tbl>
                  <a:tblPr firstRow="1" firstCol="1" bandRow="1">
                    <a:tableStyleId>{2D5ABB26-0587-4C30-8999-92F81FD0307C}</a:tableStyleId>
                  </a:tblPr>
                  <a:tblGrid>
                    <a:gridCol w="356870">
                      <a:extLst>
                        <a:ext uri="{9D8B030D-6E8A-4147-A177-3AD203B41FA5}">
                          <a16:colId xmlns:a16="http://schemas.microsoft.com/office/drawing/2014/main" val="2163902593"/>
                        </a:ext>
                      </a:extLst>
                    </a:gridCol>
                    <a:gridCol w="4676775">
                      <a:extLst>
                        <a:ext uri="{9D8B030D-6E8A-4147-A177-3AD203B41FA5}">
                          <a16:colId xmlns:a16="http://schemas.microsoft.com/office/drawing/2014/main" val="1081340868"/>
                        </a:ext>
                      </a:extLst>
                    </a:gridCol>
                    <a:gridCol w="356235">
                      <a:extLst>
                        <a:ext uri="{9D8B030D-6E8A-4147-A177-3AD203B41FA5}">
                          <a16:colId xmlns:a16="http://schemas.microsoft.com/office/drawing/2014/main" val="1724422561"/>
                        </a:ext>
                      </a:extLst>
                    </a:gridCol>
                  </a:tblGrid>
                  <a:tr h="0">
                    <a:tc>
                      <a:txBody>
                        <a:bodyPr/>
                        <a:lstStyle/>
                        <a:p>
                          <a:pPr algn="just">
                            <a:lnSpc>
                              <a:spcPct val="107000"/>
                            </a:lnSpc>
                            <a:spcAft>
                              <a:spcPts val="800"/>
                            </a:spcAft>
                          </a:pPr>
                          <a:r>
                            <a:rPr lang="pt-BR" sz="1200">
                              <a:effectLst/>
                            </a:rPr>
                            <a:t> </a:t>
                          </a:r>
                          <a:endParaRPr lang="pt-B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800"/>
                            </a:spcAft>
                          </a:pPr>
                          <a14:m>
                            <m:oMath xmlns:m="http://schemas.openxmlformats.org/officeDocument/2006/math">
                              <m:r>
                                <a:rPr lang="pt-BR" sz="1200" smtClean="0">
                                  <a:effectLst/>
                                  <a:latin typeface="Cambria Math" panose="02040503050406030204" pitchFamily="18" charset="0"/>
                                </a:rPr>
                                <m:t>𝐴</m:t>
                              </m:r>
                              <m:r>
                                <a:rPr lang="pt-BR" sz="1200" b="0" i="1" smtClean="0">
                                  <a:effectLst/>
                                  <a:latin typeface="Cambria Math" panose="02040503050406030204" pitchFamily="18" charset="0"/>
                                </a:rPr>
                                <m:t>𝑆𝐶</m:t>
                              </m:r>
                              <m:r>
                                <a:rPr lang="pt-BR" sz="1200">
                                  <a:effectLst/>
                                  <a:latin typeface="Cambria Math" panose="02040503050406030204" pitchFamily="18" charset="0"/>
                                </a:rPr>
                                <m:t>=</m:t>
                              </m:r>
                              <m:d>
                                <m:dPr>
                                  <m:begChr m:val="["/>
                                  <m:endChr m:val="]"/>
                                  <m:ctrlPr>
                                    <a:rPr lang="pt-BR" sz="1200" i="1">
                                      <a:effectLst/>
                                      <a:latin typeface="Cambria Math" panose="02040503050406030204" pitchFamily="18" charset="0"/>
                                    </a:rPr>
                                  </m:ctrlPr>
                                </m:dPr>
                                <m:e>
                                  <m:d>
                                    <m:dPr>
                                      <m:ctrlPr>
                                        <a:rPr lang="pt-BR" sz="1200" i="1">
                                          <a:effectLst/>
                                          <a:latin typeface="Cambria Math" panose="02040503050406030204" pitchFamily="18" charset="0"/>
                                        </a:rPr>
                                      </m:ctrlPr>
                                    </m:dPr>
                                    <m:e>
                                      <m:r>
                                        <a:rPr lang="pt-BR" sz="1200">
                                          <a:effectLst/>
                                          <a:latin typeface="Cambria Math" panose="02040503050406030204" pitchFamily="18" charset="0"/>
                                        </a:rPr>
                                        <m:t>𝑥</m:t>
                                      </m:r>
                                      <m:r>
                                        <a:rPr lang="pt-BR" sz="1200">
                                          <a:effectLst/>
                                          <a:latin typeface="Cambria Math" panose="02040503050406030204" pitchFamily="18" charset="0"/>
                                        </a:rPr>
                                        <m:t>2−</m:t>
                                      </m:r>
                                      <m:r>
                                        <a:rPr lang="pt-BR" sz="1200">
                                          <a:effectLst/>
                                          <a:latin typeface="Cambria Math" panose="02040503050406030204" pitchFamily="18" charset="0"/>
                                        </a:rPr>
                                        <m:t>𝑥</m:t>
                                      </m:r>
                                      <m:r>
                                        <a:rPr lang="pt-BR" sz="1200">
                                          <a:effectLst/>
                                          <a:latin typeface="Cambria Math" panose="02040503050406030204" pitchFamily="18" charset="0"/>
                                        </a:rPr>
                                        <m:t>1</m:t>
                                      </m:r>
                                    </m:e>
                                  </m:d>
                                  <m:r>
                                    <a:rPr lang="pt-BR" sz="1200">
                                      <a:effectLst/>
                                      <a:latin typeface="Cambria Math" panose="02040503050406030204" pitchFamily="18" charset="0"/>
                                    </a:rPr>
                                    <m:t>.</m:t>
                                  </m:r>
                                  <m:d>
                                    <m:dPr>
                                      <m:ctrlPr>
                                        <a:rPr lang="pt-BR" sz="1200" i="1">
                                          <a:effectLst/>
                                          <a:latin typeface="Cambria Math" panose="02040503050406030204" pitchFamily="18" charset="0"/>
                                        </a:rPr>
                                      </m:ctrlPr>
                                    </m:dPr>
                                    <m:e>
                                      <m:f>
                                        <m:fPr>
                                          <m:ctrlPr>
                                            <a:rPr lang="pt-BR" sz="1200" i="1">
                                              <a:effectLst/>
                                              <a:latin typeface="Cambria Math" panose="02040503050406030204" pitchFamily="18" charset="0"/>
                                            </a:rPr>
                                          </m:ctrlPr>
                                        </m:fPr>
                                        <m:num>
                                          <m:r>
                                            <a:rPr lang="pt-BR" sz="1200">
                                              <a:effectLst/>
                                              <a:latin typeface="Cambria Math" panose="02040503050406030204" pitchFamily="18" charset="0"/>
                                            </a:rPr>
                                            <m:t>𝑦</m:t>
                                          </m:r>
                                          <m:r>
                                            <a:rPr lang="pt-BR" sz="1200">
                                              <a:effectLst/>
                                              <a:latin typeface="Cambria Math" panose="02040503050406030204" pitchFamily="18" charset="0"/>
                                            </a:rPr>
                                            <m:t>1+</m:t>
                                          </m:r>
                                          <m:r>
                                            <a:rPr lang="pt-BR" sz="1200">
                                              <a:effectLst/>
                                              <a:latin typeface="Cambria Math" panose="02040503050406030204" pitchFamily="18" charset="0"/>
                                            </a:rPr>
                                            <m:t>𝑦</m:t>
                                          </m:r>
                                          <m:r>
                                            <a:rPr lang="pt-BR" sz="1200">
                                              <a:effectLst/>
                                              <a:latin typeface="Cambria Math" panose="02040503050406030204" pitchFamily="18" charset="0"/>
                                            </a:rPr>
                                            <m:t>2</m:t>
                                          </m:r>
                                        </m:num>
                                        <m:den>
                                          <m:r>
                                            <a:rPr lang="pt-BR" sz="1200">
                                              <a:effectLst/>
                                              <a:latin typeface="Cambria Math" panose="02040503050406030204" pitchFamily="18" charset="0"/>
                                            </a:rPr>
                                            <m:t>2</m:t>
                                          </m:r>
                                        </m:den>
                                      </m:f>
                                    </m:e>
                                  </m:d>
                                </m:e>
                              </m:d>
                              <m:r>
                                <a:rPr lang="pt-BR" sz="1200">
                                  <a:effectLst/>
                                  <a:latin typeface="Cambria Math" panose="02040503050406030204" pitchFamily="18" charset="0"/>
                                </a:rPr>
                                <m:t>+</m:t>
                              </m:r>
                              <m:d>
                                <m:dPr>
                                  <m:begChr m:val="["/>
                                  <m:endChr m:val="]"/>
                                  <m:ctrlPr>
                                    <a:rPr lang="pt-BR" sz="1200" i="1">
                                      <a:effectLst/>
                                      <a:latin typeface="Cambria Math" panose="02040503050406030204" pitchFamily="18" charset="0"/>
                                    </a:rPr>
                                  </m:ctrlPr>
                                </m:dPr>
                                <m:e>
                                  <m:d>
                                    <m:dPr>
                                      <m:ctrlPr>
                                        <a:rPr lang="pt-BR" sz="1200" i="1">
                                          <a:effectLst/>
                                          <a:latin typeface="Cambria Math" panose="02040503050406030204" pitchFamily="18" charset="0"/>
                                        </a:rPr>
                                      </m:ctrlPr>
                                    </m:dPr>
                                    <m:e>
                                      <m:r>
                                        <m:rPr>
                                          <m:sty m:val="p"/>
                                        </m:rPr>
                                        <a:rPr lang="pt-BR" sz="1200">
                                          <a:effectLst/>
                                          <a:latin typeface="Cambria Math" panose="02040503050406030204" pitchFamily="18" charset="0"/>
                                        </a:rPr>
                                        <m:t>x</m:t>
                                      </m:r>
                                      <m:r>
                                        <a:rPr lang="pt-BR" sz="1200">
                                          <a:effectLst/>
                                          <a:latin typeface="Cambria Math" panose="02040503050406030204" pitchFamily="18" charset="0"/>
                                        </a:rPr>
                                        <m:t>3 – </m:t>
                                      </m:r>
                                      <m:r>
                                        <m:rPr>
                                          <m:sty m:val="p"/>
                                        </m:rPr>
                                        <a:rPr lang="pt-BR" sz="1200">
                                          <a:effectLst/>
                                          <a:latin typeface="Cambria Math" panose="02040503050406030204" pitchFamily="18" charset="0"/>
                                        </a:rPr>
                                        <m:t>x</m:t>
                                      </m:r>
                                      <m:r>
                                        <a:rPr lang="pt-BR" sz="1200">
                                          <a:effectLst/>
                                          <a:latin typeface="Cambria Math" panose="02040503050406030204" pitchFamily="18" charset="0"/>
                                        </a:rPr>
                                        <m:t>2</m:t>
                                      </m:r>
                                    </m:e>
                                  </m:d>
                                  <m:r>
                                    <a:rPr lang="pt-BR" sz="1200">
                                      <a:effectLst/>
                                      <a:latin typeface="Cambria Math" panose="02040503050406030204" pitchFamily="18" charset="0"/>
                                    </a:rPr>
                                    <m:t> . </m:t>
                                  </m:r>
                                  <m:d>
                                    <m:dPr>
                                      <m:ctrlPr>
                                        <a:rPr lang="pt-BR" sz="1200" i="1">
                                          <a:effectLst/>
                                          <a:latin typeface="Cambria Math" panose="02040503050406030204" pitchFamily="18" charset="0"/>
                                        </a:rPr>
                                      </m:ctrlPr>
                                    </m:dPr>
                                    <m:e>
                                      <m:f>
                                        <m:fPr>
                                          <m:ctrlPr>
                                            <a:rPr lang="pt-BR" sz="1200" i="1">
                                              <a:effectLst/>
                                              <a:latin typeface="Cambria Math" panose="02040503050406030204" pitchFamily="18" charset="0"/>
                                            </a:rPr>
                                          </m:ctrlPr>
                                        </m:fPr>
                                        <m:num>
                                          <m:r>
                                            <m:rPr>
                                              <m:sty m:val="p"/>
                                            </m:rPr>
                                            <a:rPr lang="pt-BR" sz="1200">
                                              <a:effectLst/>
                                              <a:latin typeface="Cambria Math" panose="02040503050406030204" pitchFamily="18" charset="0"/>
                                            </a:rPr>
                                            <m:t>y</m:t>
                                          </m:r>
                                          <m:r>
                                            <a:rPr lang="pt-BR" sz="1200">
                                              <a:effectLst/>
                                              <a:latin typeface="Cambria Math" panose="02040503050406030204" pitchFamily="18" charset="0"/>
                                            </a:rPr>
                                            <m:t>2 + </m:t>
                                          </m:r>
                                          <m:r>
                                            <m:rPr>
                                              <m:sty m:val="p"/>
                                            </m:rPr>
                                            <a:rPr lang="pt-BR" sz="1200">
                                              <a:effectLst/>
                                              <a:latin typeface="Cambria Math" panose="02040503050406030204" pitchFamily="18" charset="0"/>
                                            </a:rPr>
                                            <m:t>y</m:t>
                                          </m:r>
                                          <m:r>
                                            <a:rPr lang="pt-BR" sz="1200">
                                              <a:effectLst/>
                                              <a:latin typeface="Cambria Math" panose="02040503050406030204" pitchFamily="18" charset="0"/>
                                            </a:rPr>
                                            <m:t>3</m:t>
                                          </m:r>
                                        </m:num>
                                        <m:den>
                                          <m:r>
                                            <a:rPr lang="pt-BR" sz="1200">
                                              <a:effectLst/>
                                              <a:latin typeface="Cambria Math" panose="02040503050406030204" pitchFamily="18" charset="0"/>
                                            </a:rPr>
                                            <m:t>2</m:t>
                                          </m:r>
                                        </m:den>
                                      </m:f>
                                    </m:e>
                                  </m:d>
                                </m:e>
                              </m:d>
                              <m:r>
                                <a:rPr lang="pt-BR" sz="1200">
                                  <a:effectLst/>
                                  <a:latin typeface="Cambria Math" panose="02040503050406030204" pitchFamily="18" charset="0"/>
                                </a:rPr>
                                <m:t>+…</m:t>
                              </m:r>
                            </m:oMath>
                          </a14:m>
                          <a:r>
                            <a:rPr lang="pt-BR" sz="1200" dirty="0">
                              <a:effectLst/>
                            </a:rPr>
                            <a:t> </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Bef>
                              <a:spcPts val="600"/>
                            </a:spcBef>
                            <a:spcAft>
                              <a:spcPts val="800"/>
                            </a:spcAft>
                          </a:pPr>
                          <a:r>
                            <a:rPr lang="pt-BR" sz="1200" dirty="0">
                              <a:effectLst/>
                            </a:rPr>
                            <a:t>(3)</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21244175"/>
                      </a:ext>
                    </a:extLst>
                  </a:tr>
                </a:tbl>
              </a:graphicData>
            </a:graphic>
          </p:graphicFrame>
        </mc:Choice>
        <mc:Fallback xmlns="">
          <p:graphicFrame>
            <p:nvGraphicFramePr>
              <p:cNvPr id="18" name="Tabela 17">
                <a:extLst>
                  <a:ext uri="{FF2B5EF4-FFF2-40B4-BE49-F238E27FC236}">
                    <a16:creationId xmlns:a16="http://schemas.microsoft.com/office/drawing/2014/main" id="{489D616B-201D-E85C-1F59-B8F06478C363}"/>
                  </a:ext>
                </a:extLst>
              </p:cNvPr>
              <p:cNvGraphicFramePr>
                <a:graphicFrameLocks noGrp="1"/>
              </p:cNvGraphicFramePr>
              <p:nvPr>
                <p:extLst>
                  <p:ext uri="{D42A27DB-BD31-4B8C-83A1-F6EECF244321}">
                    <p14:modId xmlns:p14="http://schemas.microsoft.com/office/powerpoint/2010/main" val="2390044248"/>
                  </p:ext>
                </p:extLst>
              </p:nvPr>
            </p:nvGraphicFramePr>
            <p:xfrm>
              <a:off x="734059" y="2759535"/>
              <a:ext cx="5389880" cy="292926"/>
            </p:xfrm>
            <a:graphic>
              <a:graphicData uri="http://schemas.openxmlformats.org/drawingml/2006/table">
                <a:tbl>
                  <a:tblPr firstRow="1" firstCol="1" bandRow="1">
                    <a:tableStyleId>{2D5ABB26-0587-4C30-8999-92F81FD0307C}</a:tableStyleId>
                  </a:tblPr>
                  <a:tblGrid>
                    <a:gridCol w="356870">
                      <a:extLst>
                        <a:ext uri="{9D8B030D-6E8A-4147-A177-3AD203B41FA5}">
                          <a16:colId xmlns:a16="http://schemas.microsoft.com/office/drawing/2014/main" val="2163902593"/>
                        </a:ext>
                      </a:extLst>
                    </a:gridCol>
                    <a:gridCol w="4676775">
                      <a:extLst>
                        <a:ext uri="{9D8B030D-6E8A-4147-A177-3AD203B41FA5}">
                          <a16:colId xmlns:a16="http://schemas.microsoft.com/office/drawing/2014/main" val="1081340868"/>
                        </a:ext>
                      </a:extLst>
                    </a:gridCol>
                    <a:gridCol w="356235">
                      <a:extLst>
                        <a:ext uri="{9D8B030D-6E8A-4147-A177-3AD203B41FA5}">
                          <a16:colId xmlns:a16="http://schemas.microsoft.com/office/drawing/2014/main" val="1724422561"/>
                        </a:ext>
                      </a:extLst>
                    </a:gridCol>
                  </a:tblGrid>
                  <a:tr h="292926">
                    <a:tc>
                      <a:txBody>
                        <a:bodyPr/>
                        <a:lstStyle/>
                        <a:p>
                          <a:pPr algn="just">
                            <a:lnSpc>
                              <a:spcPct val="107000"/>
                            </a:lnSpc>
                            <a:spcAft>
                              <a:spcPts val="800"/>
                            </a:spcAft>
                          </a:pPr>
                          <a:r>
                            <a:rPr lang="pt-BR" sz="1200">
                              <a:effectLst/>
                            </a:rPr>
                            <a:t> </a:t>
                          </a:r>
                          <a:endParaRPr lang="pt-B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endParaRPr lang="pt-BR"/>
                        </a:p>
                      </a:txBody>
                      <a:tcPr marL="68580" marR="68580" marT="0" marB="0">
                        <a:blipFill>
                          <a:blip r:embed="rId4"/>
                          <a:stretch>
                            <a:fillRect l="-7682" t="-12245" r="-7552" b="-12245"/>
                          </a:stretch>
                        </a:blipFill>
                      </a:tcPr>
                    </a:tc>
                    <a:tc>
                      <a:txBody>
                        <a:bodyPr/>
                        <a:lstStyle/>
                        <a:p>
                          <a:pPr algn="r">
                            <a:lnSpc>
                              <a:spcPct val="107000"/>
                            </a:lnSpc>
                            <a:spcBef>
                              <a:spcPts val="600"/>
                            </a:spcBef>
                            <a:spcAft>
                              <a:spcPts val="800"/>
                            </a:spcAft>
                          </a:pPr>
                          <a:r>
                            <a:rPr lang="pt-BR" sz="1200" dirty="0">
                              <a:effectLst/>
                            </a:rPr>
                            <a:t>(3)</a:t>
                          </a:r>
                          <a:endParaRPr lang="pt-BR"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21244175"/>
                      </a:ext>
                    </a:extLst>
                  </a:tr>
                </a:tbl>
              </a:graphicData>
            </a:graphic>
          </p:graphicFrame>
        </mc:Fallback>
      </mc:AlternateContent>
      <p:sp>
        <p:nvSpPr>
          <p:cNvPr id="19" name="CaixaDeTexto 18">
            <a:extLst>
              <a:ext uri="{FF2B5EF4-FFF2-40B4-BE49-F238E27FC236}">
                <a16:creationId xmlns:a16="http://schemas.microsoft.com/office/drawing/2014/main" id="{EE56DCC7-CB41-15D8-2225-9F4D58E70BFC}"/>
              </a:ext>
            </a:extLst>
          </p:cNvPr>
          <p:cNvSpPr txBox="1"/>
          <p:nvPr/>
        </p:nvSpPr>
        <p:spPr>
          <a:xfrm>
            <a:off x="471486" y="4568443"/>
            <a:ext cx="5915025" cy="1774845"/>
          </a:xfrm>
          <a:prstGeom prst="rect">
            <a:avLst/>
          </a:prstGeom>
          <a:noFill/>
        </p:spPr>
        <p:txBody>
          <a:bodyPr wrap="square">
            <a:spAutoFit/>
          </a:bodyPr>
          <a:lstStyle/>
          <a:p>
            <a:pPr algn="just">
              <a:spcAft>
                <a:spcPts val="800"/>
              </a:spcAft>
            </a:pP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600" b="1" dirty="0">
                <a:latin typeface="Calibri" panose="020F0502020204030204" pitchFamily="34" charset="0"/>
                <a:ea typeface="Calibri" panose="020F0502020204030204" pitchFamily="34" charset="0"/>
                <a:cs typeface="Calibri" panose="020F0502020204030204" pitchFamily="34" charset="0"/>
              </a:rPr>
              <a:t>2.3.</a:t>
            </a:r>
            <a:r>
              <a:rPr lang="en-US" sz="1600" b="1" dirty="0">
                <a:effectLst/>
                <a:latin typeface="Calibri" panose="020F0502020204030204" pitchFamily="34" charset="0"/>
                <a:ea typeface="Calibri" panose="020F0502020204030204" pitchFamily="34" charset="0"/>
                <a:cs typeface="Calibri" panose="020F0502020204030204" pitchFamily="34" charset="0"/>
              </a:rPr>
              <a:t> </a:t>
            </a:r>
            <a:r>
              <a:rPr lang="pt-BR" sz="1600" b="1" dirty="0">
                <a:effectLst/>
                <a:latin typeface="Calibri" panose="020F0502020204030204" pitchFamily="34" charset="0"/>
                <a:ea typeface="Calibri" panose="020F0502020204030204" pitchFamily="34" charset="0"/>
                <a:cs typeface="Calibri" panose="020F0502020204030204" pitchFamily="34" charset="0"/>
              </a:rPr>
              <a:t>Diferenças entre tarefas de DD em relação a atrasos e recompensas hipotéticas e reais</a:t>
            </a:r>
          </a:p>
          <a:p>
            <a:pPr algn="just">
              <a:spcAft>
                <a:spcPts val="800"/>
              </a:spcAft>
            </a:pPr>
            <a:r>
              <a:rPr lang="en-US" sz="1600" dirty="0">
                <a:latin typeface="Calibri" panose="020F0502020204030204" pitchFamily="34" charset="0"/>
              </a:rPr>
              <a:t>	</a:t>
            </a:r>
            <a:r>
              <a:rPr lang="pt-BR" sz="1600" dirty="0">
                <a:effectLst/>
                <a:latin typeface="Calibri" panose="020F0502020204030204" pitchFamily="34" charset="0"/>
                <a:ea typeface="Calibri" panose="020F0502020204030204" pitchFamily="34" charset="0"/>
              </a:rPr>
              <a:t> Tarefas DD envolvem dois parâmetros principais, a saber: atraso e recompensa. Um ou ambos podem ser hipotéticos ou reais, conforme detalhado na Tabela 2.</a:t>
            </a:r>
            <a:endParaRPr lang="pt-BR" sz="1600" dirty="0"/>
          </a:p>
        </p:txBody>
      </p:sp>
      <p:graphicFrame>
        <p:nvGraphicFramePr>
          <p:cNvPr id="3" name="Tabela 2">
            <a:extLst>
              <a:ext uri="{FF2B5EF4-FFF2-40B4-BE49-F238E27FC236}">
                <a16:creationId xmlns:a16="http://schemas.microsoft.com/office/drawing/2014/main" id="{1CE720B1-3D52-BF44-C9E0-5AA545F15B2E}"/>
              </a:ext>
            </a:extLst>
          </p:cNvPr>
          <p:cNvGraphicFramePr>
            <a:graphicFrameLocks noGrp="1"/>
          </p:cNvGraphicFramePr>
          <p:nvPr>
            <p:extLst>
              <p:ext uri="{D42A27DB-BD31-4B8C-83A1-F6EECF244321}">
                <p14:modId xmlns:p14="http://schemas.microsoft.com/office/powerpoint/2010/main" val="397051438"/>
              </p:ext>
            </p:extLst>
          </p:nvPr>
        </p:nvGraphicFramePr>
        <p:xfrm>
          <a:off x="660398" y="6527744"/>
          <a:ext cx="5658186" cy="2424251"/>
        </p:xfrm>
        <a:graphic>
          <a:graphicData uri="http://schemas.openxmlformats.org/drawingml/2006/table">
            <a:tbl>
              <a:tblPr firstRow="1" firstCol="1" bandRow="1">
                <a:tableStyleId>{2D5ABB26-0587-4C30-8999-92F81FD0307C}</a:tableStyleId>
              </a:tblPr>
              <a:tblGrid>
                <a:gridCol w="908424">
                  <a:extLst>
                    <a:ext uri="{9D8B030D-6E8A-4147-A177-3AD203B41FA5}">
                      <a16:colId xmlns:a16="http://schemas.microsoft.com/office/drawing/2014/main" val="2452364536"/>
                    </a:ext>
                  </a:extLst>
                </a:gridCol>
                <a:gridCol w="1185494">
                  <a:extLst>
                    <a:ext uri="{9D8B030D-6E8A-4147-A177-3AD203B41FA5}">
                      <a16:colId xmlns:a16="http://schemas.microsoft.com/office/drawing/2014/main" val="685574084"/>
                    </a:ext>
                  </a:extLst>
                </a:gridCol>
                <a:gridCol w="1195876">
                  <a:extLst>
                    <a:ext uri="{9D8B030D-6E8A-4147-A177-3AD203B41FA5}">
                      <a16:colId xmlns:a16="http://schemas.microsoft.com/office/drawing/2014/main" val="1900725357"/>
                    </a:ext>
                  </a:extLst>
                </a:gridCol>
                <a:gridCol w="1195227">
                  <a:extLst>
                    <a:ext uri="{9D8B030D-6E8A-4147-A177-3AD203B41FA5}">
                      <a16:colId xmlns:a16="http://schemas.microsoft.com/office/drawing/2014/main" val="4208387652"/>
                    </a:ext>
                  </a:extLst>
                </a:gridCol>
                <a:gridCol w="1173165">
                  <a:extLst>
                    <a:ext uri="{9D8B030D-6E8A-4147-A177-3AD203B41FA5}">
                      <a16:colId xmlns:a16="http://schemas.microsoft.com/office/drawing/2014/main" val="3071240245"/>
                    </a:ext>
                  </a:extLst>
                </a:gridCol>
              </a:tblGrid>
              <a:tr h="429762">
                <a:tc gridSpan="5">
                  <a:txBody>
                    <a:bodyPr/>
                    <a:lstStyle/>
                    <a:p>
                      <a:pPr algn="just">
                        <a:lnSpc>
                          <a:spcPct val="107000"/>
                        </a:lnSpc>
                        <a:spcBef>
                          <a:spcPts val="600"/>
                        </a:spcBef>
                        <a:spcAft>
                          <a:spcPts val="1200"/>
                        </a:spcAft>
                      </a:pPr>
                      <a:r>
                        <a:rPr lang="en-US" sz="1200" b="1" dirty="0" err="1">
                          <a:effectLst/>
                        </a:rPr>
                        <a:t>Tabela</a:t>
                      </a:r>
                      <a:r>
                        <a:rPr lang="en-US" sz="1200" b="1" dirty="0">
                          <a:effectLst/>
                        </a:rPr>
                        <a:t> 2.</a:t>
                      </a:r>
                      <a:r>
                        <a:rPr lang="en-US" sz="1200" dirty="0">
                          <a:effectLst/>
                        </a:rPr>
                        <a:t> </a:t>
                      </a:r>
                      <a:r>
                        <a:rPr lang="pt-BR" sz="1200" dirty="0">
                          <a:effectLst/>
                        </a:rPr>
                        <a:t>Possíveis combinações entre os parâmetros (atraso e recompensa) em função da condição (hipotética e/ou real) com que se apresentam em cada tarefa de </a:t>
                      </a:r>
                      <a:r>
                        <a:rPr lang="pt-BR" sz="1200" dirty="0" err="1">
                          <a:effectLst/>
                        </a:rPr>
                        <a:t>delay</a:t>
                      </a:r>
                      <a:r>
                        <a:rPr lang="pt-BR" sz="1200" dirty="0">
                          <a:effectLst/>
                        </a:rPr>
                        <a:t> </a:t>
                      </a:r>
                      <a:r>
                        <a:rPr lang="pt-BR" sz="1200" dirty="0" err="1">
                          <a:effectLst/>
                        </a:rPr>
                        <a:t>discounting</a:t>
                      </a:r>
                      <a:r>
                        <a:rPr lang="pt-BR" sz="1200" dirty="0">
                          <a:effectLst/>
                        </a:rPr>
                        <a:t>.</a:t>
                      </a:r>
                    </a:p>
                  </a:txBody>
                  <a:tcPr marL="68580" marR="68580" marT="0" marB="0">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49132929"/>
                  </a:ext>
                </a:extLst>
              </a:tr>
              <a:tr h="200218">
                <a:tc>
                  <a:txBody>
                    <a:bodyPr/>
                    <a:lstStyle/>
                    <a:p>
                      <a:pPr algn="just">
                        <a:lnSpc>
                          <a:spcPct val="107000"/>
                        </a:lnSpc>
                        <a:spcBef>
                          <a:spcPts val="600"/>
                        </a:spcBef>
                        <a:spcAft>
                          <a:spcPts val="600"/>
                        </a:spcAft>
                      </a:pPr>
                      <a:r>
                        <a:rPr lang="en-US" sz="1200">
                          <a:effectLst/>
                        </a:rPr>
                        <a:t> </a:t>
                      </a:r>
                      <a:endParaRPr lang="pt-BR" sz="120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gridSpan="4">
                  <a:txBody>
                    <a:bodyPr/>
                    <a:lstStyle/>
                    <a:p>
                      <a:pPr algn="ctr">
                        <a:lnSpc>
                          <a:spcPct val="107000"/>
                        </a:lnSpc>
                        <a:spcBef>
                          <a:spcPts val="600"/>
                        </a:spcBef>
                        <a:spcAft>
                          <a:spcPts val="600"/>
                        </a:spcAft>
                      </a:pPr>
                      <a:r>
                        <a:rPr lang="en-US" sz="1200" dirty="0" err="1">
                          <a:effectLst/>
                        </a:rPr>
                        <a:t>Tarefas</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831531831"/>
                  </a:ext>
                </a:extLst>
              </a:tr>
              <a:tr h="625127">
                <a:tc>
                  <a:txBody>
                    <a:bodyPr/>
                    <a:lstStyle/>
                    <a:p>
                      <a:pPr algn="just">
                        <a:lnSpc>
                          <a:spcPct val="107000"/>
                        </a:lnSpc>
                        <a:spcBef>
                          <a:spcPts val="600"/>
                        </a:spcBef>
                        <a:spcAft>
                          <a:spcPts val="600"/>
                        </a:spcAft>
                      </a:pPr>
                      <a:r>
                        <a:rPr lang="pt-BR" sz="1100" dirty="0">
                          <a:effectLst/>
                          <a:latin typeface="Calibri" panose="020F0502020204030204" pitchFamily="34" charset="0"/>
                          <a:ea typeface="Calibri" panose="020F0502020204030204" pitchFamily="34" charset="0"/>
                        </a:rPr>
                        <a:t>Parâmetros</a:t>
                      </a:r>
                    </a:p>
                  </a:txBody>
                  <a:tcPr marL="68580" marR="68580" marT="0" marB="0"/>
                </a:tc>
                <a:tc>
                  <a:txBody>
                    <a:bodyPr/>
                    <a:lstStyle/>
                    <a:p>
                      <a:pPr algn="just">
                        <a:lnSpc>
                          <a:spcPct val="107000"/>
                        </a:lnSpc>
                        <a:spcBef>
                          <a:spcPts val="600"/>
                        </a:spcBef>
                        <a:spcAft>
                          <a:spcPts val="600"/>
                        </a:spcAft>
                      </a:pPr>
                      <a:r>
                        <a:rPr lang="en-US" sz="1050" dirty="0">
                          <a:effectLst/>
                        </a:rPr>
                        <a:t>Hipotético</a:t>
                      </a:r>
                      <a:r>
                        <a:rPr lang="en-US" sz="1050" baseline="30000" dirty="0">
                          <a:effectLst/>
                        </a:rPr>
                        <a:t>1</a:t>
                      </a:r>
                      <a:endParaRPr lang="pt-BR" sz="12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Bef>
                          <a:spcPts val="600"/>
                        </a:spcBef>
                        <a:spcAft>
                          <a:spcPts val="600"/>
                        </a:spcAft>
                      </a:pPr>
                      <a:r>
                        <a:rPr lang="en-US" sz="1050">
                          <a:effectLst/>
                        </a:rPr>
                        <a:t>Real-time</a:t>
                      </a:r>
                      <a:r>
                        <a:rPr lang="en-US" sz="1050" baseline="30000">
                          <a:effectLst/>
                        </a:rPr>
                        <a:t>2</a:t>
                      </a:r>
                      <a:endParaRPr lang="pt-BR" sz="12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Bef>
                          <a:spcPts val="600"/>
                        </a:spcBef>
                        <a:spcAft>
                          <a:spcPts val="600"/>
                        </a:spcAft>
                      </a:pPr>
                      <a:r>
                        <a:rPr lang="en-US" sz="1050">
                          <a:effectLst/>
                        </a:rPr>
                        <a:t>Real-reward</a:t>
                      </a:r>
                      <a:r>
                        <a:rPr lang="en-US" sz="1050" baseline="30000">
                          <a:effectLst/>
                        </a:rPr>
                        <a:t>3</a:t>
                      </a:r>
                      <a:endParaRPr lang="pt-BR" sz="1200">
                        <a:effectLst/>
                        <a:latin typeface="Calibri" panose="020F0502020204030204" pitchFamily="34" charset="0"/>
                        <a:ea typeface="Calibri" panose="020F0502020204030204" pitchFamily="34" charset="0"/>
                      </a:endParaRPr>
                    </a:p>
                  </a:txBody>
                  <a:tcPr marL="68580" marR="68580" marT="0" marB="0"/>
                </a:tc>
                <a:tc>
                  <a:txBody>
                    <a:bodyPr/>
                    <a:lstStyle/>
                    <a:p>
                      <a:pPr algn="l">
                        <a:lnSpc>
                          <a:spcPct val="107000"/>
                        </a:lnSpc>
                        <a:spcBef>
                          <a:spcPts val="600"/>
                        </a:spcBef>
                        <a:spcAft>
                          <a:spcPts val="600"/>
                        </a:spcAft>
                      </a:pPr>
                      <a:r>
                        <a:rPr lang="en-US" sz="1050" dirty="0" err="1">
                          <a:effectLst/>
                        </a:rPr>
                        <a:t>Hipotética</a:t>
                      </a:r>
                      <a:r>
                        <a:rPr lang="en-US" sz="1050" dirty="0">
                          <a:effectLst/>
                        </a:rPr>
                        <a:t> com </a:t>
                      </a:r>
                      <a:r>
                        <a:rPr lang="en-US" sz="1050" dirty="0" err="1">
                          <a:effectLst/>
                        </a:rPr>
                        <a:t>Expectativa</a:t>
                      </a:r>
                      <a:r>
                        <a:rPr lang="en-US" sz="1050" dirty="0">
                          <a:effectLst/>
                        </a:rPr>
                        <a:t> Temporal</a:t>
                      </a:r>
                      <a:r>
                        <a:rPr lang="en-US" sz="1050" baseline="30000" dirty="0">
                          <a:effectLst/>
                        </a:rPr>
                        <a:t>4</a:t>
                      </a:r>
                      <a:endParaRPr lang="pt-BR"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60890028"/>
                  </a:ext>
                </a:extLst>
              </a:tr>
              <a:tr h="329118">
                <a:tc>
                  <a:txBody>
                    <a:bodyPr/>
                    <a:lstStyle/>
                    <a:p>
                      <a:pPr algn="just">
                        <a:lnSpc>
                          <a:spcPct val="107000"/>
                        </a:lnSpc>
                        <a:spcBef>
                          <a:spcPts val="600"/>
                        </a:spcBef>
                        <a:spcAft>
                          <a:spcPts val="600"/>
                        </a:spcAft>
                      </a:pPr>
                      <a:r>
                        <a:rPr lang="en-US" sz="1050" dirty="0" err="1">
                          <a:effectLst/>
                        </a:rPr>
                        <a:t>Atraso</a:t>
                      </a:r>
                      <a:endParaRPr lang="pt-BR" sz="12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Bef>
                          <a:spcPts val="600"/>
                        </a:spcBef>
                        <a:spcAft>
                          <a:spcPts val="600"/>
                        </a:spcAft>
                      </a:pPr>
                      <a:r>
                        <a:rPr lang="en-US" sz="1050" dirty="0" err="1">
                          <a:effectLst/>
                          <a:latin typeface="Calibri" panose="020F0502020204030204" pitchFamily="34" charset="0"/>
                          <a:ea typeface="Calibri" panose="020F0502020204030204" pitchFamily="34" charset="0"/>
                        </a:rPr>
                        <a:t>Apenas</a:t>
                      </a:r>
                      <a:r>
                        <a:rPr lang="en-US" sz="1050" dirty="0">
                          <a:effectLst/>
                          <a:latin typeface="Calibri" panose="020F0502020204030204" pitchFamily="34" charset="0"/>
                          <a:ea typeface="Calibri" panose="020F0502020204030204" pitchFamily="34" charset="0"/>
                        </a:rPr>
                        <a:t> </a:t>
                      </a:r>
                      <a:r>
                        <a:rPr lang="en-US" sz="1050" dirty="0" err="1">
                          <a:effectLst/>
                          <a:latin typeface="Calibri" panose="020F0502020204030204" pitchFamily="34" charset="0"/>
                          <a:ea typeface="Calibri" panose="020F0502020204030204" pitchFamily="34" charset="0"/>
                        </a:rPr>
                        <a:t>imaginado</a:t>
                      </a:r>
                      <a:endParaRPr lang="pt-BR" sz="12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Bef>
                          <a:spcPts val="600"/>
                        </a:spcBef>
                        <a:spcAft>
                          <a:spcPts val="600"/>
                        </a:spcAft>
                      </a:pPr>
                      <a:r>
                        <a:rPr lang="en-US" sz="1050" dirty="0" err="1">
                          <a:effectLst/>
                          <a:latin typeface="Calibri" panose="020F0502020204030204" pitchFamily="34" charset="0"/>
                          <a:ea typeface="Calibri" panose="020F0502020204030204" pitchFamily="34" charset="0"/>
                        </a:rPr>
                        <a:t>Vivenciado</a:t>
                      </a:r>
                      <a:endParaRPr lang="pt-BR" sz="12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Bef>
                          <a:spcPts val="600"/>
                        </a:spcBef>
                        <a:spcAft>
                          <a:spcPts val="600"/>
                        </a:spcAft>
                      </a:pPr>
                      <a:r>
                        <a:rPr lang="en-GB" sz="1050" dirty="0" err="1">
                          <a:effectLst/>
                        </a:rPr>
                        <a:t>Apenas</a:t>
                      </a:r>
                      <a:r>
                        <a:rPr lang="en-GB" sz="1050" dirty="0">
                          <a:effectLst/>
                        </a:rPr>
                        <a:t> </a:t>
                      </a:r>
                      <a:r>
                        <a:rPr lang="en-GB" sz="1050" dirty="0" err="1">
                          <a:effectLst/>
                        </a:rPr>
                        <a:t>imaginado</a:t>
                      </a:r>
                      <a:endParaRPr lang="pt-BR" sz="12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Bef>
                          <a:spcPts val="600"/>
                        </a:spcBef>
                        <a:spcAft>
                          <a:spcPts val="600"/>
                        </a:spcAft>
                      </a:pPr>
                      <a:r>
                        <a:rPr lang="en-US" sz="1050" dirty="0" err="1">
                          <a:effectLst/>
                        </a:rPr>
                        <a:t>Vivenciado</a:t>
                      </a:r>
                      <a:endParaRPr lang="pt-BR"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23274038"/>
                  </a:ext>
                </a:extLst>
              </a:tr>
              <a:tr h="372406">
                <a:tc>
                  <a:txBody>
                    <a:bodyPr/>
                    <a:lstStyle/>
                    <a:p>
                      <a:pPr algn="just">
                        <a:lnSpc>
                          <a:spcPct val="107000"/>
                        </a:lnSpc>
                        <a:spcBef>
                          <a:spcPts val="600"/>
                        </a:spcBef>
                        <a:spcAft>
                          <a:spcPts val="600"/>
                        </a:spcAft>
                      </a:pPr>
                      <a:r>
                        <a:rPr lang="en-US" sz="1050" dirty="0" err="1">
                          <a:effectLst/>
                        </a:rPr>
                        <a:t>Recompensa</a:t>
                      </a:r>
                      <a:endParaRPr lang="pt-BR" sz="12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600"/>
                        </a:spcAft>
                      </a:pPr>
                      <a:r>
                        <a:rPr lang="en-US" sz="1050" dirty="0" err="1">
                          <a:effectLst/>
                        </a:rPr>
                        <a:t>Não</a:t>
                      </a:r>
                      <a:r>
                        <a:rPr lang="en-US" sz="1050" dirty="0">
                          <a:effectLst/>
                        </a:rPr>
                        <a:t> </a:t>
                      </a:r>
                      <a:r>
                        <a:rPr lang="en-US" sz="1050" dirty="0" err="1">
                          <a:effectLst/>
                        </a:rPr>
                        <a:t>entregue</a:t>
                      </a:r>
                      <a:endParaRPr lang="pt-BR" sz="12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600"/>
                        </a:spcAft>
                      </a:pPr>
                      <a:r>
                        <a:rPr lang="en-US" sz="1050" dirty="0" err="1">
                          <a:effectLst/>
                        </a:rPr>
                        <a:t>Entregue</a:t>
                      </a:r>
                      <a:endParaRPr lang="pt-BR" sz="12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600"/>
                        </a:spcAft>
                      </a:pPr>
                      <a:r>
                        <a:rPr lang="en-US" sz="1050" dirty="0" err="1">
                          <a:effectLst/>
                        </a:rPr>
                        <a:t>Entregue</a:t>
                      </a:r>
                      <a:r>
                        <a:rPr lang="en-US" sz="1050" dirty="0">
                          <a:effectLst/>
                        </a:rPr>
                        <a:t> </a:t>
                      </a:r>
                      <a:r>
                        <a:rPr lang="en-US" sz="1050" dirty="0" err="1">
                          <a:effectLst/>
                        </a:rPr>
                        <a:t>baseado</a:t>
                      </a:r>
                      <a:r>
                        <a:rPr lang="en-US" sz="1050" dirty="0">
                          <a:effectLst/>
                        </a:rPr>
                        <a:t> </a:t>
                      </a:r>
                      <a:r>
                        <a:rPr lang="en-US" sz="1050" dirty="0" err="1">
                          <a:effectLst/>
                        </a:rPr>
                        <a:t>em</a:t>
                      </a:r>
                      <a:r>
                        <a:rPr lang="en-US" sz="1050" dirty="0">
                          <a:effectLst/>
                        </a:rPr>
                        <a:t> </a:t>
                      </a:r>
                      <a:r>
                        <a:rPr lang="en-US" sz="1050" dirty="0" err="1">
                          <a:effectLst/>
                        </a:rPr>
                        <a:t>probabilidades</a:t>
                      </a:r>
                      <a:endParaRPr lang="pt-BR" sz="12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600"/>
                        </a:spcAft>
                      </a:pPr>
                      <a:r>
                        <a:rPr lang="en-US" sz="1050" dirty="0" err="1">
                          <a:effectLst/>
                        </a:rPr>
                        <a:t>Não</a:t>
                      </a:r>
                      <a:r>
                        <a:rPr lang="en-US" sz="1050" dirty="0">
                          <a:effectLst/>
                        </a:rPr>
                        <a:t> </a:t>
                      </a:r>
                      <a:r>
                        <a:rPr lang="en-US" sz="1050" dirty="0" err="1">
                          <a:effectLst/>
                        </a:rPr>
                        <a:t>entregue</a:t>
                      </a:r>
                      <a:endParaRPr lang="pt-BR" sz="12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1750945"/>
                  </a:ext>
                </a:extLst>
              </a:tr>
              <a:tr h="296569">
                <a:tc gridSpan="5">
                  <a:txBody>
                    <a:bodyPr/>
                    <a:lstStyle/>
                    <a:p>
                      <a:pPr algn="just">
                        <a:lnSpc>
                          <a:spcPct val="107000"/>
                        </a:lnSpc>
                        <a:spcBef>
                          <a:spcPts val="600"/>
                        </a:spcBef>
                        <a:spcAft>
                          <a:spcPts val="600"/>
                        </a:spcAft>
                      </a:pPr>
                      <a:r>
                        <a:rPr lang="en-US" sz="1000" i="1" dirty="0">
                          <a:effectLst/>
                        </a:rPr>
                        <a:t>Nota</a:t>
                      </a:r>
                      <a:r>
                        <a:rPr lang="en-US" sz="1000" dirty="0">
                          <a:effectLst/>
                        </a:rPr>
                        <a:t>. </a:t>
                      </a:r>
                      <a:r>
                        <a:rPr lang="en-US" sz="1000" baseline="30000" dirty="0">
                          <a:effectLst/>
                        </a:rPr>
                        <a:t>1-3</a:t>
                      </a:r>
                      <a:r>
                        <a:rPr lang="en-US" sz="1000" dirty="0">
                          <a:effectLst/>
                        </a:rPr>
                        <a:t>Nomes das </a:t>
                      </a:r>
                      <a:r>
                        <a:rPr lang="en-US" sz="1000" dirty="0" err="1">
                          <a:effectLst/>
                        </a:rPr>
                        <a:t>tarefas</a:t>
                      </a:r>
                      <a:r>
                        <a:rPr lang="en-US" sz="1000" dirty="0">
                          <a:effectLst/>
                        </a:rPr>
                        <a:t> </a:t>
                      </a:r>
                      <a:r>
                        <a:rPr lang="en-US" sz="1000" dirty="0" err="1">
                          <a:effectLst/>
                        </a:rPr>
                        <a:t>tal</a:t>
                      </a:r>
                      <a:r>
                        <a:rPr lang="en-US" sz="1000" dirty="0">
                          <a:effectLst/>
                        </a:rPr>
                        <a:t> </a:t>
                      </a:r>
                      <a:r>
                        <a:rPr lang="en-US" sz="1000" dirty="0" err="1">
                          <a:effectLst/>
                        </a:rPr>
                        <a:t>como</a:t>
                      </a:r>
                      <a:r>
                        <a:rPr lang="en-US" sz="1000" dirty="0">
                          <a:effectLst/>
                        </a:rPr>
                        <a:t> </a:t>
                      </a:r>
                      <a:r>
                        <a:rPr lang="en-US" sz="1000" dirty="0" err="1">
                          <a:effectLst/>
                        </a:rPr>
                        <a:t>referido</a:t>
                      </a:r>
                      <a:r>
                        <a:rPr lang="en-US" sz="1000" dirty="0">
                          <a:effectLst/>
                        </a:rPr>
                        <a:t> </a:t>
                      </a:r>
                      <a:r>
                        <a:rPr lang="en-US" sz="1000" dirty="0" err="1">
                          <a:effectLst/>
                        </a:rPr>
                        <a:t>por</a:t>
                      </a:r>
                      <a:r>
                        <a:rPr lang="en-US" sz="1000" dirty="0">
                          <a:effectLst/>
                        </a:rPr>
                        <a:t> Reynolds (2006); Nome da </a:t>
                      </a:r>
                      <a:r>
                        <a:rPr lang="en-US" sz="1000" dirty="0" err="1">
                          <a:effectLst/>
                        </a:rPr>
                        <a:t>tarefa</a:t>
                      </a:r>
                      <a:r>
                        <a:rPr lang="en-US" sz="1000" dirty="0">
                          <a:effectLst/>
                        </a:rPr>
                        <a:t> </a:t>
                      </a:r>
                      <a:r>
                        <a:rPr lang="en-US" sz="1000" dirty="0" err="1">
                          <a:effectLst/>
                        </a:rPr>
                        <a:t>tal</a:t>
                      </a:r>
                      <a:r>
                        <a:rPr lang="en-US" sz="1000" dirty="0">
                          <a:effectLst/>
                        </a:rPr>
                        <a:t> </a:t>
                      </a:r>
                      <a:r>
                        <a:rPr lang="en-US" sz="1000" dirty="0" err="1">
                          <a:effectLst/>
                        </a:rPr>
                        <a:t>como</a:t>
                      </a:r>
                      <a:r>
                        <a:rPr lang="en-US" sz="1000" dirty="0">
                          <a:effectLst/>
                        </a:rPr>
                        <a:t> </a:t>
                      </a:r>
                      <a:r>
                        <a:rPr lang="en-US" sz="1000" dirty="0" err="1">
                          <a:effectLst/>
                        </a:rPr>
                        <a:t>referido</a:t>
                      </a:r>
                      <a:r>
                        <a:rPr lang="en-US" sz="1000" dirty="0">
                          <a:effectLst/>
                        </a:rPr>
                        <a:t> </a:t>
                      </a:r>
                      <a:r>
                        <a:rPr lang="en-US" sz="1000" dirty="0" err="1">
                          <a:effectLst/>
                        </a:rPr>
                        <a:t>por</a:t>
                      </a:r>
                      <a:r>
                        <a:rPr lang="en-US" sz="1000" dirty="0">
                          <a:effectLst/>
                        </a:rPr>
                        <a:t> Utsumi, Miranda &amp; </a:t>
                      </a:r>
                      <a:r>
                        <a:rPr lang="en-US" sz="1000" dirty="0" err="1">
                          <a:effectLst/>
                        </a:rPr>
                        <a:t>Muszkat</a:t>
                      </a:r>
                      <a:r>
                        <a:rPr lang="en-US" sz="1000" dirty="0">
                          <a:effectLst/>
                        </a:rPr>
                        <a:t> (2016).</a:t>
                      </a:r>
                      <a:endParaRPr lang="pt-BR" sz="12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093242013"/>
                  </a:ext>
                </a:extLst>
              </a:tr>
            </a:tbl>
          </a:graphicData>
        </a:graphic>
      </p:graphicFrame>
    </p:spTree>
    <p:extLst>
      <p:ext uri="{BB962C8B-B14F-4D97-AF65-F5344CB8AC3E}">
        <p14:creationId xmlns:p14="http://schemas.microsoft.com/office/powerpoint/2010/main" val="247199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89E842E5-A615-A03B-24AF-EC91B73B1F97}"/>
              </a:ext>
            </a:extLst>
          </p:cNvPr>
          <p:cNvSpPr txBox="1"/>
          <p:nvPr/>
        </p:nvSpPr>
        <p:spPr>
          <a:xfrm>
            <a:off x="471487" y="780698"/>
            <a:ext cx="5915025" cy="6342762"/>
          </a:xfrm>
          <a:prstGeom prst="rect">
            <a:avLst/>
          </a:prstGeom>
          <a:noFill/>
        </p:spPr>
        <p:txBody>
          <a:bodyPr wrap="square">
            <a:spAutoFit/>
          </a:bodyPr>
          <a:lstStyle/>
          <a:p>
            <a:pPr algn="just">
              <a:spcAft>
                <a:spcPts val="800"/>
              </a:spcAft>
            </a:pPr>
            <a:r>
              <a:rPr lang="en-US" sz="1650" dirty="0">
                <a:effectLst/>
                <a:latin typeface="Calibri" panose="020F0502020204030204" pitchFamily="34" charset="0"/>
                <a:ea typeface="Calibri" panose="020F0502020204030204" pitchFamily="34" charset="0"/>
                <a:cs typeface="Calibri" panose="020F0502020204030204" pitchFamily="34" charset="0"/>
              </a:rPr>
              <a:t>	</a:t>
            </a:r>
            <a:r>
              <a:rPr lang="pt-BR" sz="1650" dirty="0">
                <a:effectLst/>
                <a:latin typeface="Calibri" panose="020F0502020204030204" pitchFamily="34" charset="0"/>
                <a:ea typeface="Calibri" panose="020F0502020204030204" pitchFamily="34" charset="0"/>
                <a:cs typeface="Calibri" panose="020F0502020204030204" pitchFamily="34" charset="0"/>
              </a:rPr>
              <a:t> Segundo Reynolds (2006), existem três combinações entre esses parâmetros frequentemente encontradas em pesquisas de DD:</a:t>
            </a:r>
            <a:endParaRPr lang="en-US" sz="165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spcAft>
                <a:spcPts val="800"/>
              </a:spcAft>
              <a:buAutoNum type="arabicParenR"/>
            </a:pPr>
            <a:r>
              <a:rPr lang="pt-BR" sz="1650" dirty="0">
                <a:effectLst/>
                <a:latin typeface="Calibri" panose="020F0502020204030204" pitchFamily="34" charset="0"/>
                <a:ea typeface="Calibri" panose="020F0502020204030204" pitchFamily="34" charset="0"/>
                <a:cs typeface="Calibri" panose="020F0502020204030204" pitchFamily="34" charset="0"/>
              </a:rPr>
              <a:t>Atrasos/recompensas hipotéticas (muitas vezes chamadas de tarefa hipotética), nas quais os atrasos não são vivenciados, apenas imaginados, e recompensas reais não são entregues (apenas pontos são ganhos);</a:t>
            </a:r>
          </a:p>
          <a:p>
            <a:pPr marL="342900" indent="-342900" algn="just">
              <a:spcAft>
                <a:spcPts val="800"/>
              </a:spcAft>
              <a:buAutoNum type="arabicParenR"/>
            </a:pPr>
            <a:r>
              <a:rPr lang="en-US" sz="1650" dirty="0" err="1">
                <a:effectLst/>
                <a:latin typeface="Calibri" panose="020F0502020204030204" pitchFamily="34" charset="0"/>
                <a:ea typeface="Calibri" panose="020F0502020204030204" pitchFamily="34" charset="0"/>
                <a:cs typeface="Calibri" panose="020F0502020204030204" pitchFamily="34" charset="0"/>
              </a:rPr>
              <a:t>Atrasos</a:t>
            </a:r>
            <a:r>
              <a:rPr lang="en-US" sz="1650" dirty="0">
                <a:effectLst/>
                <a:latin typeface="Calibri" panose="020F0502020204030204" pitchFamily="34" charset="0"/>
                <a:ea typeface="Calibri" panose="020F0502020204030204" pitchFamily="34" charset="0"/>
                <a:cs typeface="Calibri" panose="020F0502020204030204" pitchFamily="34" charset="0"/>
              </a:rPr>
              <a:t>/</a:t>
            </a:r>
            <a:r>
              <a:rPr lang="en-US" sz="1650" dirty="0" err="1">
                <a:effectLst/>
                <a:latin typeface="Calibri" panose="020F0502020204030204" pitchFamily="34" charset="0"/>
                <a:ea typeface="Calibri" panose="020F0502020204030204" pitchFamily="34" charset="0"/>
                <a:cs typeface="Calibri" panose="020F0502020204030204" pitchFamily="34" charset="0"/>
              </a:rPr>
              <a:t>recompensas</a:t>
            </a:r>
            <a:r>
              <a:rPr lang="en-US" sz="1650" dirty="0">
                <a:effectLst/>
                <a:latin typeface="Calibri" panose="020F0502020204030204" pitchFamily="34" charset="0"/>
                <a:ea typeface="Calibri" panose="020F0502020204030204" pitchFamily="34" charset="0"/>
                <a:cs typeface="Calibri" panose="020F0502020204030204" pitchFamily="34" charset="0"/>
              </a:rPr>
              <a:t> reais (</a:t>
            </a:r>
            <a:r>
              <a:rPr lang="en-US" sz="1650" dirty="0" err="1">
                <a:effectLst/>
                <a:latin typeface="Calibri" panose="020F0502020204030204" pitchFamily="34" charset="0"/>
                <a:ea typeface="Calibri" panose="020F0502020204030204" pitchFamily="34" charset="0"/>
                <a:cs typeface="Calibri" panose="020F0502020204030204" pitchFamily="34" charset="0"/>
              </a:rPr>
              <a:t>tarefa</a:t>
            </a:r>
            <a:r>
              <a:rPr lang="en-US" sz="1650" dirty="0">
                <a:effectLst/>
                <a:latin typeface="Calibri" panose="020F0502020204030204" pitchFamily="34" charset="0"/>
                <a:ea typeface="Calibri" panose="020F0502020204030204" pitchFamily="34" charset="0"/>
                <a:cs typeface="Calibri" panose="020F0502020204030204" pitchFamily="34" charset="0"/>
              </a:rPr>
              <a:t> </a:t>
            </a:r>
            <a:r>
              <a:rPr lang="en-US" sz="1650" i="1" dirty="0">
                <a:effectLst/>
                <a:latin typeface="Calibri" panose="020F0502020204030204" pitchFamily="34" charset="0"/>
                <a:ea typeface="Calibri" panose="020F0502020204030204" pitchFamily="34" charset="0"/>
                <a:cs typeface="Calibri" panose="020F0502020204030204" pitchFamily="34" charset="0"/>
              </a:rPr>
              <a:t>real-time</a:t>
            </a:r>
            <a:r>
              <a:rPr lang="en-US" sz="1650" dirty="0">
                <a:effectLst/>
                <a:latin typeface="Calibri" panose="020F0502020204030204" pitchFamily="34" charset="0"/>
                <a:ea typeface="Calibri" panose="020F0502020204030204" pitchFamily="34" charset="0"/>
                <a:cs typeface="Calibri" panose="020F0502020204030204" pitchFamily="34" charset="0"/>
              </a:rPr>
              <a:t>), </a:t>
            </a:r>
            <a:r>
              <a:rPr lang="pt-BR" sz="1650" dirty="0">
                <a:effectLst/>
                <a:latin typeface="Calibri" panose="020F0502020204030204" pitchFamily="34" charset="0"/>
                <a:ea typeface="Calibri" panose="020F0502020204030204" pitchFamily="34" charset="0"/>
                <a:cs typeface="Calibri" panose="020F0502020204030204" pitchFamily="34" charset="0"/>
              </a:rPr>
              <a:t>em que atrasos são vivenciados e algum tipo de recompensa real é entregue (por exemplo, dinheiro); e</a:t>
            </a:r>
            <a:endParaRPr lang="en-US" sz="165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spcAft>
                <a:spcPts val="800"/>
              </a:spcAft>
              <a:buAutoNum type="arabicParenR"/>
            </a:pPr>
            <a:r>
              <a:rPr lang="en-US" sz="1650" dirty="0" err="1">
                <a:effectLst/>
                <a:latin typeface="Calibri" panose="020F0502020204030204" pitchFamily="34" charset="0"/>
                <a:ea typeface="Calibri" panose="020F0502020204030204" pitchFamily="34" charset="0"/>
                <a:cs typeface="Calibri" panose="020F0502020204030204" pitchFamily="34" charset="0"/>
              </a:rPr>
              <a:t>Atrasos</a:t>
            </a:r>
            <a:r>
              <a:rPr lang="en-US" sz="1650" dirty="0">
                <a:effectLst/>
                <a:latin typeface="Calibri" panose="020F0502020204030204" pitchFamily="34" charset="0"/>
                <a:ea typeface="Calibri" panose="020F0502020204030204" pitchFamily="34" charset="0"/>
                <a:cs typeface="Calibri" panose="020F0502020204030204" pitchFamily="34" charset="0"/>
              </a:rPr>
              <a:t> </a:t>
            </a:r>
            <a:r>
              <a:rPr lang="en-US" sz="1650" dirty="0" err="1">
                <a:effectLst/>
                <a:latin typeface="Calibri" panose="020F0502020204030204" pitchFamily="34" charset="0"/>
                <a:ea typeface="Calibri" panose="020F0502020204030204" pitchFamily="34" charset="0"/>
                <a:cs typeface="Calibri" panose="020F0502020204030204" pitchFamily="34" charset="0"/>
              </a:rPr>
              <a:t>hipotéticos</a:t>
            </a:r>
            <a:r>
              <a:rPr lang="en-US" sz="1650" dirty="0">
                <a:effectLst/>
                <a:latin typeface="Calibri" panose="020F0502020204030204" pitchFamily="34" charset="0"/>
                <a:ea typeface="Calibri" panose="020F0502020204030204" pitchFamily="34" charset="0"/>
                <a:cs typeface="Calibri" panose="020F0502020204030204" pitchFamily="34" charset="0"/>
              </a:rPr>
              <a:t> / </a:t>
            </a:r>
            <a:r>
              <a:rPr lang="en-US" sz="1650" dirty="0" err="1">
                <a:effectLst/>
                <a:latin typeface="Calibri" panose="020F0502020204030204" pitchFamily="34" charset="0"/>
                <a:ea typeface="Calibri" panose="020F0502020204030204" pitchFamily="34" charset="0"/>
                <a:cs typeface="Calibri" panose="020F0502020204030204" pitchFamily="34" charset="0"/>
              </a:rPr>
              <a:t>recompensas</a:t>
            </a:r>
            <a:r>
              <a:rPr lang="en-US" sz="1650" dirty="0">
                <a:effectLst/>
                <a:latin typeface="Calibri" panose="020F0502020204030204" pitchFamily="34" charset="0"/>
                <a:ea typeface="Calibri" panose="020F0502020204030204" pitchFamily="34" charset="0"/>
                <a:cs typeface="Calibri" panose="020F0502020204030204" pitchFamily="34" charset="0"/>
              </a:rPr>
              <a:t> reais (</a:t>
            </a:r>
            <a:r>
              <a:rPr lang="en-US" sz="1650" dirty="0" err="1">
                <a:effectLst/>
                <a:latin typeface="Calibri" panose="020F0502020204030204" pitchFamily="34" charset="0"/>
                <a:ea typeface="Calibri" panose="020F0502020204030204" pitchFamily="34" charset="0"/>
                <a:cs typeface="Calibri" panose="020F0502020204030204" pitchFamily="34" charset="0"/>
              </a:rPr>
              <a:t>tarefa</a:t>
            </a:r>
            <a:r>
              <a:rPr lang="en-US" sz="1650" dirty="0">
                <a:effectLst/>
                <a:latin typeface="Calibri" panose="020F0502020204030204" pitchFamily="34" charset="0"/>
                <a:ea typeface="Calibri" panose="020F0502020204030204" pitchFamily="34" charset="0"/>
                <a:cs typeface="Calibri" panose="020F0502020204030204" pitchFamily="34" charset="0"/>
              </a:rPr>
              <a:t> </a:t>
            </a:r>
            <a:r>
              <a:rPr lang="en-US" sz="1650" i="1" dirty="0">
                <a:effectLst/>
                <a:latin typeface="Calibri" panose="020F0502020204030204" pitchFamily="34" charset="0"/>
                <a:ea typeface="Calibri" panose="020F0502020204030204" pitchFamily="34" charset="0"/>
                <a:cs typeface="Calibri" panose="020F0502020204030204" pitchFamily="34" charset="0"/>
              </a:rPr>
              <a:t>real-reward</a:t>
            </a:r>
            <a:r>
              <a:rPr lang="en-US" sz="1650" dirty="0">
                <a:effectLst/>
                <a:latin typeface="Calibri" panose="020F0502020204030204" pitchFamily="34" charset="0"/>
                <a:ea typeface="Calibri" panose="020F0502020204030204" pitchFamily="34" charset="0"/>
                <a:cs typeface="Calibri" panose="020F0502020204030204" pitchFamily="34" charset="0"/>
              </a:rPr>
              <a:t>), </a:t>
            </a:r>
            <a:r>
              <a:rPr lang="pt-BR" sz="1650" dirty="0">
                <a:effectLst/>
                <a:latin typeface="Calibri" panose="020F0502020204030204" pitchFamily="34" charset="0"/>
                <a:ea typeface="Calibri" panose="020F0502020204030204" pitchFamily="34" charset="0"/>
                <a:cs typeface="Calibri" panose="020F0502020204030204" pitchFamily="34" charset="0"/>
              </a:rPr>
              <a:t>em que os atrasos são hipotéticos e apenas uma recompensa dentre todas escolhidas pelo testando durante a tarefa é sorteada e entregue ao participante, como em um sistema de loteria. A suposição subjacente a esse tipo de tarefa é que o ganho potencial de uma das recompensas moveria os </a:t>
            </a:r>
            <a:r>
              <a:rPr lang="pt-BR" sz="1650" dirty="0" err="1">
                <a:effectLst/>
                <a:latin typeface="Calibri" panose="020F0502020204030204" pitchFamily="34" charset="0"/>
                <a:ea typeface="Calibri" panose="020F0502020204030204" pitchFamily="34" charset="0"/>
                <a:cs typeface="Calibri" panose="020F0502020204030204" pitchFamily="34" charset="0"/>
              </a:rPr>
              <a:t>testandos</a:t>
            </a:r>
            <a:r>
              <a:rPr lang="pt-BR" sz="1650" dirty="0">
                <a:effectLst/>
                <a:latin typeface="Calibri" panose="020F0502020204030204" pitchFamily="34" charset="0"/>
                <a:ea typeface="Calibri" panose="020F0502020204030204" pitchFamily="34" charset="0"/>
                <a:cs typeface="Calibri" panose="020F0502020204030204" pitchFamily="34" charset="0"/>
              </a:rPr>
              <a:t> a escolher como se todas as recompensas fossem reais, ou seja, realmente entregues a eles ao final da tarefa.</a:t>
            </a:r>
            <a:endParaRPr lang="en-US" sz="1650"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650" dirty="0">
                <a:effectLst/>
                <a:latin typeface="Calibri" panose="020F0502020204030204" pitchFamily="34" charset="0"/>
                <a:ea typeface="Calibri" panose="020F0502020204030204" pitchFamily="34" charset="0"/>
                <a:cs typeface="Calibri" panose="020F0502020204030204" pitchFamily="34" charset="0"/>
              </a:rPr>
              <a:t>	</a:t>
            </a:r>
            <a:r>
              <a:rPr lang="pt-BR" sz="1650" dirty="0">
                <a:effectLst/>
                <a:latin typeface="Calibri" panose="020F0502020204030204" pitchFamily="34" charset="0"/>
                <a:ea typeface="Calibri" panose="020F0502020204030204" pitchFamily="34" charset="0"/>
                <a:cs typeface="Calibri" panose="020F0502020204030204" pitchFamily="34" charset="0"/>
              </a:rPr>
              <a:t>Além dessas três combinações entre os parâmetros, existe uma quarta combinação possível: atrasos reais / recompensas hipotéticas (hipotética com tarefa de expectativa temporal; Utsumi et al., 2016), que será discutida na seção 4, </a:t>
            </a:r>
            <a:r>
              <a:rPr lang="en-US" sz="1650" dirty="0">
                <a:effectLst/>
                <a:latin typeface="Calibri" panose="020F0502020204030204" pitchFamily="34" charset="0"/>
                <a:ea typeface="Calibri" panose="020F0502020204030204" pitchFamily="34" charset="0"/>
                <a:cs typeface="Calibri" panose="020F0502020204030204" pitchFamily="34" charset="0"/>
                <a:hlinkClick r:id="rId5" action="ppaction://hlinksldjump"/>
              </a:rPr>
              <a:t>4.3. Jogo da </a:t>
            </a:r>
            <a:r>
              <a:rPr lang="en-US" sz="1650" dirty="0" err="1">
                <a:effectLst/>
                <a:latin typeface="Calibri" panose="020F0502020204030204" pitchFamily="34" charset="0"/>
                <a:ea typeface="Calibri" panose="020F0502020204030204" pitchFamily="34" charset="0"/>
                <a:cs typeface="Calibri" panose="020F0502020204030204" pitchFamily="34" charset="0"/>
                <a:hlinkClick r:id="rId5" action="ppaction://hlinksldjump"/>
              </a:rPr>
              <a:t>Paciência</a:t>
            </a:r>
            <a:r>
              <a:rPr lang="en-US" sz="1650" dirty="0">
                <a:effectLst/>
                <a:latin typeface="Calibri" panose="020F0502020204030204" pitchFamily="34" charset="0"/>
                <a:ea typeface="Calibri" panose="020F0502020204030204" pitchFamily="34" charset="0"/>
                <a:cs typeface="Calibri" panose="020F0502020204030204" pitchFamily="34" charset="0"/>
              </a:rPr>
              <a:t>. 	</a:t>
            </a:r>
          </a:p>
        </p:txBody>
      </p:sp>
      <p:sp>
        <p:nvSpPr>
          <p:cNvPr id="10" name="CaixaDeTexto 9">
            <a:extLst>
              <a:ext uri="{FF2B5EF4-FFF2-40B4-BE49-F238E27FC236}">
                <a16:creationId xmlns:a16="http://schemas.microsoft.com/office/drawing/2014/main" id="{CF1EE4F6-89A8-FD7B-C848-722EBA1CAA0B}"/>
              </a:ext>
            </a:extLst>
          </p:cNvPr>
          <p:cNvSpPr txBox="1"/>
          <p:nvPr/>
        </p:nvSpPr>
        <p:spPr>
          <a:xfrm>
            <a:off x="6318584" y="147592"/>
            <a:ext cx="418704" cy="369332"/>
          </a:xfrm>
          <a:prstGeom prst="rect">
            <a:avLst/>
          </a:prstGeom>
          <a:noFill/>
        </p:spPr>
        <p:txBody>
          <a:bodyPr wrap="none" rtlCol="0">
            <a:spAutoFit/>
          </a:bodyPr>
          <a:lstStyle/>
          <a:p>
            <a:r>
              <a:rPr lang="pt-BR" dirty="0"/>
              <a:t>09</a:t>
            </a:r>
          </a:p>
        </p:txBody>
      </p:sp>
      <p:sp>
        <p:nvSpPr>
          <p:cNvPr id="7" name="CaixaDeTexto 6">
            <a:extLst>
              <a:ext uri="{FF2B5EF4-FFF2-40B4-BE49-F238E27FC236}">
                <a16:creationId xmlns:a16="http://schemas.microsoft.com/office/drawing/2014/main" id="{3A01D817-259F-AF79-C52F-2C165778B0AC}"/>
              </a:ext>
            </a:extLst>
          </p:cNvPr>
          <p:cNvSpPr txBox="1"/>
          <p:nvPr/>
        </p:nvSpPr>
        <p:spPr>
          <a:xfrm>
            <a:off x="471486" y="7063994"/>
            <a:ext cx="5847097" cy="600164"/>
          </a:xfrm>
          <a:prstGeom prst="rect">
            <a:avLst/>
          </a:prstGeom>
          <a:noFill/>
        </p:spPr>
        <p:txBody>
          <a:bodyPr wrap="square">
            <a:spAutoFit/>
          </a:bodyPr>
          <a:lstStyle/>
          <a:p>
            <a:pPr algn="just">
              <a:spcAft>
                <a:spcPts val="800"/>
              </a:spcAft>
            </a:pPr>
            <a:r>
              <a:rPr lang="en-US" sz="1650" b="1" dirty="0">
                <a:latin typeface="Calibri" panose="020F0502020204030204" pitchFamily="34" charset="0"/>
                <a:ea typeface="Calibri" panose="020F0502020204030204" pitchFamily="34" charset="0"/>
                <a:cs typeface="Calibri" panose="020F0502020204030204" pitchFamily="34" charset="0"/>
              </a:rPr>
              <a:t>2.4.</a:t>
            </a:r>
            <a:r>
              <a:rPr lang="en-US" sz="1650" b="1" dirty="0">
                <a:effectLst/>
                <a:latin typeface="Calibri" panose="020F0502020204030204" pitchFamily="34" charset="0"/>
                <a:ea typeface="Calibri" panose="020F0502020204030204" pitchFamily="34" charset="0"/>
                <a:cs typeface="Calibri" panose="020F0502020204030204" pitchFamily="34" charset="0"/>
              </a:rPr>
              <a:t> </a:t>
            </a:r>
            <a:r>
              <a:rPr lang="pt-BR" sz="1650" b="1" dirty="0">
                <a:effectLst/>
                <a:latin typeface="Calibri" panose="020F0502020204030204" pitchFamily="34" charset="0"/>
                <a:ea typeface="Calibri" panose="020F0502020204030204" pitchFamily="34" charset="0"/>
                <a:cs typeface="Calibri" panose="020F0502020204030204" pitchFamily="34" charset="0"/>
              </a:rPr>
              <a:t>Diferenças entre tarefas de DD em relação à duração dos atrasos e tipo/magnitude das recompensas</a:t>
            </a:r>
            <a:endParaRPr lang="pt-BR" sz="1650" dirty="0">
              <a:effectLst/>
              <a:latin typeface="Calibri" panose="020F0502020204030204" pitchFamily="34" charset="0"/>
              <a:ea typeface="Calibri" panose="020F0502020204030204" pitchFamily="34" charset="0"/>
            </a:endParaRPr>
          </a:p>
        </p:txBody>
      </p:sp>
      <p:sp>
        <p:nvSpPr>
          <p:cNvPr id="9" name="CaixaDeTexto 8">
            <a:extLst>
              <a:ext uri="{FF2B5EF4-FFF2-40B4-BE49-F238E27FC236}">
                <a16:creationId xmlns:a16="http://schemas.microsoft.com/office/drawing/2014/main" id="{9A013661-935B-84ED-01F4-79CC50D3E28D}"/>
              </a:ext>
            </a:extLst>
          </p:cNvPr>
          <p:cNvSpPr txBox="1"/>
          <p:nvPr/>
        </p:nvSpPr>
        <p:spPr>
          <a:xfrm>
            <a:off x="471486" y="7698742"/>
            <a:ext cx="5915024" cy="854080"/>
          </a:xfrm>
          <a:prstGeom prst="rect">
            <a:avLst/>
          </a:prstGeom>
          <a:noFill/>
        </p:spPr>
        <p:txBody>
          <a:bodyPr wrap="square">
            <a:spAutoFit/>
          </a:bodyPr>
          <a:lstStyle/>
          <a:p>
            <a:pPr algn="just"/>
            <a:r>
              <a:rPr lang="en-US" sz="1650" dirty="0">
                <a:effectLst/>
                <a:latin typeface="Calibri" panose="020F0502020204030204" pitchFamily="34" charset="0"/>
                <a:ea typeface="Calibri" panose="020F0502020204030204" pitchFamily="34" charset="0"/>
              </a:rPr>
              <a:t>	</a:t>
            </a:r>
            <a:r>
              <a:rPr lang="pt-BR" sz="1650" dirty="0">
                <a:effectLst/>
                <a:latin typeface="Calibri" panose="020F0502020204030204" pitchFamily="34" charset="0"/>
                <a:ea typeface="Calibri" panose="020F0502020204030204" pitchFamily="34" charset="0"/>
              </a:rPr>
              <a:t> Além de envolver atrasos e recompensas hipotéticos e reais, os paradigmas DD também podem diferir em termos de prazos usados para medir atrasos e tipos ou quantidades de recompensas.</a:t>
            </a:r>
            <a:endParaRPr lang="pt-BR" sz="1650" dirty="0"/>
          </a:p>
        </p:txBody>
      </p:sp>
    </p:spTree>
    <p:extLst>
      <p:ext uri="{BB962C8B-B14F-4D97-AF65-F5344CB8AC3E}">
        <p14:creationId xmlns:p14="http://schemas.microsoft.com/office/powerpoint/2010/main" val="827322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0" name="CaixaDeTexto 9">
            <a:extLst>
              <a:ext uri="{FF2B5EF4-FFF2-40B4-BE49-F238E27FC236}">
                <a16:creationId xmlns:a16="http://schemas.microsoft.com/office/drawing/2014/main" id="{134E3E57-0CE1-323F-0A22-472E72C189D7}"/>
              </a:ext>
            </a:extLst>
          </p:cNvPr>
          <p:cNvSpPr txBox="1"/>
          <p:nvPr/>
        </p:nvSpPr>
        <p:spPr>
          <a:xfrm>
            <a:off x="403559" y="660012"/>
            <a:ext cx="5915025" cy="8117607"/>
          </a:xfrm>
          <a:prstGeom prst="rect">
            <a:avLst/>
          </a:prstGeom>
          <a:noFill/>
        </p:spPr>
        <p:txBody>
          <a:bodyPr wrap="square">
            <a:spAutoFit/>
          </a:bodyPr>
          <a:lstStyle/>
          <a:p>
            <a:pPr algn="just"/>
            <a:r>
              <a:rPr lang="en-US" sz="1650" dirty="0">
                <a:effectLst/>
                <a:latin typeface="Calibri" panose="020F0502020204030204" pitchFamily="34" charset="0"/>
                <a:ea typeface="Calibri" panose="020F0502020204030204" pitchFamily="34" charset="0"/>
              </a:rPr>
              <a:t>	T</a:t>
            </a:r>
            <a:r>
              <a:rPr lang="pt-BR" sz="1650" dirty="0" err="1">
                <a:effectLst/>
                <a:latin typeface="Calibri" panose="020F0502020204030204" pitchFamily="34" charset="0"/>
                <a:ea typeface="Calibri" panose="020F0502020204030204" pitchFamily="34" charset="0"/>
              </a:rPr>
              <a:t>arefas</a:t>
            </a:r>
            <a:r>
              <a:rPr lang="pt-BR" sz="1650" dirty="0">
                <a:effectLst/>
                <a:latin typeface="Calibri" panose="020F0502020204030204" pitchFamily="34" charset="0"/>
                <a:ea typeface="Calibri" panose="020F0502020204030204" pitchFamily="34" charset="0"/>
              </a:rPr>
              <a:t> hipotéticas e </a:t>
            </a:r>
            <a:r>
              <a:rPr lang="pt-BR" sz="1650" i="1" dirty="0">
                <a:effectLst/>
                <a:latin typeface="Calibri" panose="020F0502020204030204" pitchFamily="34" charset="0"/>
                <a:ea typeface="Calibri" panose="020F0502020204030204" pitchFamily="34" charset="0"/>
              </a:rPr>
              <a:t>real-</a:t>
            </a:r>
            <a:r>
              <a:rPr lang="pt-BR" sz="1650" i="1" dirty="0" err="1">
                <a:effectLst/>
                <a:latin typeface="Calibri" panose="020F0502020204030204" pitchFamily="34" charset="0"/>
                <a:ea typeface="Calibri" panose="020F0502020204030204" pitchFamily="34" charset="0"/>
              </a:rPr>
              <a:t>reward</a:t>
            </a:r>
            <a:r>
              <a:rPr lang="pt-BR" sz="1650" dirty="0">
                <a:effectLst/>
                <a:latin typeface="Calibri" panose="020F0502020204030204" pitchFamily="34" charset="0"/>
                <a:ea typeface="Calibri" panose="020F0502020204030204" pitchFamily="34" charset="0"/>
              </a:rPr>
              <a:t> frequentemente envolvem atrasos mais longos (dias, semanas e anos) e recompensas maiores (por exemplo, até centenas de Reais). Diferentemente, tarefas </a:t>
            </a:r>
            <a:r>
              <a:rPr lang="pt-BR" sz="1650" i="1" dirty="0">
                <a:effectLst/>
                <a:latin typeface="Calibri" panose="020F0502020204030204" pitchFamily="34" charset="0"/>
                <a:ea typeface="Calibri" panose="020F0502020204030204" pitchFamily="34" charset="0"/>
              </a:rPr>
              <a:t>real-time </a:t>
            </a:r>
            <a:r>
              <a:rPr lang="pt-BR" sz="1650" dirty="0">
                <a:effectLst/>
                <a:latin typeface="Calibri" panose="020F0502020204030204" pitchFamily="34" charset="0"/>
                <a:ea typeface="Calibri" panose="020F0502020204030204" pitchFamily="34" charset="0"/>
              </a:rPr>
              <a:t>geralmente envolvem atrasos que duram de segundos a alguns minutos e recompensas mais baixas, como no máximo alguns Reais ou outros prêmios materiais de valor financeiro similarmente baixo (ver Reynolds, 2006; Jackson &amp; </a:t>
            </a:r>
            <a:r>
              <a:rPr lang="pt-BR" sz="1650" dirty="0" err="1">
                <a:effectLst/>
                <a:latin typeface="Calibri" panose="020F0502020204030204" pitchFamily="34" charset="0"/>
                <a:ea typeface="Calibri" panose="020F0502020204030204" pitchFamily="34" charset="0"/>
              </a:rPr>
              <a:t>MacKillop</a:t>
            </a:r>
            <a:r>
              <a:rPr lang="pt-BR" sz="1650" dirty="0">
                <a:effectLst/>
                <a:latin typeface="Calibri" panose="020F0502020204030204" pitchFamily="34" charset="0"/>
                <a:ea typeface="Calibri" panose="020F0502020204030204" pitchFamily="34" charset="0"/>
              </a:rPr>
              <a:t>, 2016). Essa diferença se deve à inviabilidade de dispor de um orçamento e tempo maiores em condições reais de experimentação em que centenas de pessoas são avaliadas (</a:t>
            </a:r>
            <a:r>
              <a:rPr lang="pt-BR" sz="1650" dirty="0" err="1">
                <a:effectLst/>
                <a:latin typeface="Calibri" panose="020F0502020204030204" pitchFamily="34" charset="0"/>
                <a:ea typeface="Calibri" panose="020F0502020204030204" pitchFamily="34" charset="0"/>
              </a:rPr>
              <a:t>Matusiewicz</a:t>
            </a:r>
            <a:r>
              <a:rPr lang="pt-BR" sz="1650" dirty="0">
                <a:effectLst/>
                <a:latin typeface="Calibri" panose="020F0502020204030204" pitchFamily="34" charset="0"/>
                <a:ea typeface="Calibri" panose="020F0502020204030204" pitchFamily="34" charset="0"/>
              </a:rPr>
              <a:t> et al., 2013; Robertson &amp; Rasmussen, 2018). No que diz respeito especificamente à recompensa, as tarefas clássicas de DD muitas vezes envolvem ganhos monetários porque o dinheiro é um bem durável de valor determinado quantitativamente (</a:t>
            </a:r>
            <a:r>
              <a:rPr lang="pt-BR" sz="1650" dirty="0" err="1">
                <a:effectLst/>
                <a:latin typeface="Calibri" panose="020F0502020204030204" pitchFamily="34" charset="0"/>
                <a:ea typeface="Calibri" panose="020F0502020204030204" pitchFamily="34" charset="0"/>
              </a:rPr>
              <a:t>Glimcher</a:t>
            </a:r>
            <a:r>
              <a:rPr lang="pt-BR" sz="1650" dirty="0">
                <a:effectLst/>
                <a:latin typeface="Calibri" panose="020F0502020204030204" pitchFamily="34" charset="0"/>
                <a:ea typeface="Calibri" panose="020F0502020204030204" pitchFamily="34" charset="0"/>
              </a:rPr>
              <a:t> et al., 2009). Outros bens duráveis, como objetos, também podem ser usados e possuem um padrão de desconto semelhante ao do dinheiro (</a:t>
            </a:r>
            <a:r>
              <a:rPr lang="pt-BR" sz="1650" dirty="0" err="1">
                <a:effectLst/>
                <a:latin typeface="Calibri" panose="020F0502020204030204" pitchFamily="34" charset="0"/>
                <a:ea typeface="Calibri" panose="020F0502020204030204" pitchFamily="34" charset="0"/>
              </a:rPr>
              <a:t>Demurie</a:t>
            </a:r>
            <a:r>
              <a:rPr lang="pt-BR" sz="1650" dirty="0">
                <a:effectLst/>
                <a:latin typeface="Calibri" panose="020F0502020204030204" pitchFamily="34" charset="0"/>
                <a:ea typeface="Calibri" panose="020F0502020204030204" pitchFamily="34" charset="0"/>
              </a:rPr>
              <a:t> et al., 2013). Diferentemente, recompensas consumíveis, como comida e cigarros em tabagistas, são mais descontadas do que o dinheiro (</a:t>
            </a:r>
            <a:r>
              <a:rPr lang="pt-BR" sz="1650" dirty="0" err="1">
                <a:effectLst/>
                <a:latin typeface="Calibri" panose="020F0502020204030204" pitchFamily="34" charset="0"/>
                <a:ea typeface="Calibri" panose="020F0502020204030204" pitchFamily="34" charset="0"/>
              </a:rPr>
              <a:t>Staubitz</a:t>
            </a:r>
            <a:r>
              <a:rPr lang="pt-BR" sz="1650" dirty="0">
                <a:effectLst/>
                <a:latin typeface="Calibri" panose="020F0502020204030204" pitchFamily="34" charset="0"/>
                <a:ea typeface="Calibri" panose="020F0502020204030204" pitchFamily="34" charset="0"/>
              </a:rPr>
              <a:t>, Lloyd &amp; Reed, 2018), portanto, tendem a ser evitadas ou são usadas apenas em populações específicas, como pessoas com transtornos alimentares ou fumantes, respectivamente.</a:t>
            </a:r>
          </a:p>
          <a:p>
            <a:pPr algn="just"/>
            <a:endParaRPr lang="en-US" sz="1650" dirty="0">
              <a:latin typeface="Calibri" panose="020F0502020204030204" pitchFamily="34" charset="0"/>
              <a:ea typeface="Calibri" panose="020F0502020204030204" pitchFamily="34" charset="0"/>
              <a:cs typeface="Calibri" panose="020F0502020204030204" pitchFamily="34" charset="0"/>
            </a:endParaRPr>
          </a:p>
          <a:p>
            <a:pPr algn="just">
              <a:spcBef>
                <a:spcPts val="600"/>
              </a:spcBef>
            </a:pPr>
            <a:r>
              <a:rPr lang="en-US" sz="1650" b="1" dirty="0">
                <a:latin typeface="Calibri" panose="020F0502020204030204" pitchFamily="34" charset="0"/>
                <a:ea typeface="Calibri" panose="020F0502020204030204" pitchFamily="34" charset="0"/>
                <a:cs typeface="Calibri" panose="020F0502020204030204" pitchFamily="34" charset="0"/>
              </a:rPr>
              <a:t>2.5. </a:t>
            </a:r>
            <a:r>
              <a:rPr lang="en-US" sz="1650" b="1" dirty="0" err="1">
                <a:latin typeface="Calibri" panose="020F0502020204030204" pitchFamily="34" charset="0"/>
                <a:ea typeface="Calibri" panose="020F0502020204030204" pitchFamily="34" charset="0"/>
                <a:cs typeface="Calibri" panose="020F0502020204030204" pitchFamily="34" charset="0"/>
              </a:rPr>
              <a:t>Comparação</a:t>
            </a:r>
            <a:r>
              <a:rPr lang="en-US" sz="1650" b="1" dirty="0">
                <a:latin typeface="Calibri" panose="020F0502020204030204" pitchFamily="34" charset="0"/>
                <a:ea typeface="Calibri" panose="020F0502020204030204" pitchFamily="34" charset="0"/>
                <a:cs typeface="Calibri" panose="020F0502020204030204" pitchFamily="34" charset="0"/>
              </a:rPr>
              <a:t> de </a:t>
            </a:r>
            <a:r>
              <a:rPr lang="en-US" sz="1650" b="1" dirty="0" err="1">
                <a:latin typeface="Calibri" panose="020F0502020204030204" pitchFamily="34" charset="0"/>
                <a:ea typeface="Calibri" panose="020F0502020204030204" pitchFamily="34" charset="0"/>
                <a:cs typeface="Calibri" panose="020F0502020204030204" pitchFamily="34" charset="0"/>
              </a:rPr>
              <a:t>tarefas</a:t>
            </a:r>
            <a:endParaRPr lang="en-US" sz="1650" b="1" dirty="0">
              <a:latin typeface="Calibri" panose="020F0502020204030204" pitchFamily="34" charset="0"/>
              <a:ea typeface="Calibri" panose="020F0502020204030204" pitchFamily="34" charset="0"/>
              <a:cs typeface="Calibri" panose="020F0502020204030204" pitchFamily="34" charset="0"/>
            </a:endParaRPr>
          </a:p>
          <a:p>
            <a:pPr algn="just">
              <a:spcBef>
                <a:spcPts val="600"/>
              </a:spcBef>
            </a:pPr>
            <a:r>
              <a:rPr lang="en-US" sz="1650" dirty="0">
                <a:effectLst/>
                <a:latin typeface="Calibri" panose="020F0502020204030204" pitchFamily="34" charset="0"/>
                <a:ea typeface="Calibri" panose="020F0502020204030204" pitchFamily="34" charset="0"/>
                <a:cs typeface="Calibri" panose="020F0502020204030204" pitchFamily="34" charset="0"/>
              </a:rPr>
              <a:t>	</a:t>
            </a:r>
            <a:r>
              <a:rPr lang="pt-BR" sz="1650" dirty="0">
                <a:effectLst/>
                <a:latin typeface="Calibri" panose="020F0502020204030204" pitchFamily="34" charset="0"/>
                <a:ea typeface="Calibri" panose="020F0502020204030204" pitchFamily="34" charset="0"/>
                <a:cs typeface="Calibri" panose="020F0502020204030204" pitchFamily="34" charset="0"/>
              </a:rPr>
              <a:t> Nota-se na literatura que os estudos que se propuseram a avaliar diretamente o nível de associação entre as tarefas de DD não consideraram pelo menos um dos fatores descritos acima. Essas diferenças levam ao aumento das fontes de variação nas pesquisas, o que não permite estabelecer comparações consistentes entre tarefas de DD ou saber quais habilidades cognitivas estão envolvidas no processo de escolha (Ernst, 2014).</a:t>
            </a:r>
            <a:endParaRPr lang="pt-BR" sz="1650" dirty="0"/>
          </a:p>
        </p:txBody>
      </p:sp>
      <p:sp>
        <p:nvSpPr>
          <p:cNvPr id="3" name="CaixaDeTexto 2">
            <a:extLst>
              <a:ext uri="{FF2B5EF4-FFF2-40B4-BE49-F238E27FC236}">
                <a16:creationId xmlns:a16="http://schemas.microsoft.com/office/drawing/2014/main" id="{DE57283B-6723-1701-49C3-D5990EC91FED}"/>
              </a:ext>
            </a:extLst>
          </p:cNvPr>
          <p:cNvSpPr txBox="1"/>
          <p:nvPr/>
        </p:nvSpPr>
        <p:spPr>
          <a:xfrm>
            <a:off x="6318584" y="147592"/>
            <a:ext cx="418704" cy="369332"/>
          </a:xfrm>
          <a:prstGeom prst="rect">
            <a:avLst/>
          </a:prstGeom>
          <a:noFill/>
        </p:spPr>
        <p:txBody>
          <a:bodyPr wrap="none" rtlCol="0">
            <a:spAutoFit/>
          </a:bodyPr>
          <a:lstStyle/>
          <a:p>
            <a:r>
              <a:rPr lang="pt-BR" dirty="0"/>
              <a:t>10</a:t>
            </a:r>
          </a:p>
        </p:txBody>
      </p:sp>
    </p:spTree>
    <p:extLst>
      <p:ext uri="{BB962C8B-B14F-4D97-AF65-F5344CB8AC3E}">
        <p14:creationId xmlns:p14="http://schemas.microsoft.com/office/powerpoint/2010/main" val="1848304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206901BE-F464-7128-DD30-75A25D7F4B25}"/>
              </a:ext>
            </a:extLst>
          </p:cNvPr>
          <p:cNvSpPr txBox="1"/>
          <p:nvPr/>
        </p:nvSpPr>
        <p:spPr>
          <a:xfrm>
            <a:off x="471487" y="732824"/>
            <a:ext cx="5915025" cy="8422819"/>
          </a:xfrm>
          <a:prstGeom prst="rect">
            <a:avLst/>
          </a:prstGeom>
          <a:noFill/>
        </p:spPr>
        <p:txBody>
          <a:bodyPr wrap="square">
            <a:spAutoFit/>
          </a:bodyPr>
          <a:lstStyle/>
          <a:p>
            <a:pPr algn="just">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	</a:t>
            </a:r>
            <a:r>
              <a:rPr lang="pt-BR" sz="1600" dirty="0">
                <a:effectLst/>
                <a:latin typeface="Calibri" panose="020F0502020204030204" pitchFamily="34" charset="0"/>
                <a:ea typeface="Calibri" panose="020F0502020204030204" pitchFamily="34" charset="0"/>
                <a:cs typeface="Calibri" panose="020F0502020204030204" pitchFamily="34" charset="0"/>
              </a:rPr>
              <a:t> Por exemplo, dois estudos influentes demonstraram a equivalência entre tarefas hipotética e </a:t>
            </a:r>
            <a:r>
              <a:rPr lang="pt-BR" sz="1600" i="1" dirty="0">
                <a:effectLst/>
                <a:latin typeface="Calibri" panose="020F0502020204030204" pitchFamily="34" charset="0"/>
                <a:ea typeface="Calibri" panose="020F0502020204030204" pitchFamily="34" charset="0"/>
                <a:cs typeface="Calibri" panose="020F0502020204030204" pitchFamily="34" charset="0"/>
              </a:rPr>
              <a:t>real-</a:t>
            </a:r>
            <a:r>
              <a:rPr lang="pt-BR" sz="1600" i="1" dirty="0" err="1">
                <a:effectLst/>
                <a:latin typeface="Calibri" panose="020F0502020204030204" pitchFamily="34" charset="0"/>
                <a:ea typeface="Calibri" panose="020F0502020204030204" pitchFamily="34" charset="0"/>
                <a:cs typeface="Calibri" panose="020F0502020204030204" pitchFamily="34" charset="0"/>
              </a:rPr>
              <a:t>reward</a:t>
            </a:r>
            <a:r>
              <a:rPr lang="pt-BR" sz="1600" dirty="0">
                <a:effectLst/>
                <a:latin typeface="Calibri" panose="020F0502020204030204" pitchFamily="34" charset="0"/>
                <a:ea typeface="Calibri" panose="020F0502020204030204" pitchFamily="34" charset="0"/>
                <a:cs typeface="Calibri" panose="020F0502020204030204" pitchFamily="34" charset="0"/>
              </a:rPr>
              <a:t> em adultos, usando os mesmos atrasos, de até seis meses, e recompensas de até US$ 10 por ensaio em ambas as tarefas (Johnson &amp; </a:t>
            </a:r>
            <a:r>
              <a:rPr lang="pt-BR" sz="1600" dirty="0" err="1">
                <a:effectLst/>
                <a:latin typeface="Calibri" panose="020F0502020204030204" pitchFamily="34" charset="0"/>
                <a:ea typeface="Calibri" panose="020F0502020204030204" pitchFamily="34" charset="0"/>
                <a:cs typeface="Calibri" panose="020F0502020204030204" pitchFamily="34" charset="0"/>
              </a:rPr>
              <a:t>Bickel</a:t>
            </a:r>
            <a:r>
              <a:rPr lang="pt-BR" sz="1600" dirty="0">
                <a:effectLst/>
                <a:latin typeface="Calibri" panose="020F0502020204030204" pitchFamily="34" charset="0"/>
                <a:ea typeface="Calibri" panose="020F0502020204030204" pitchFamily="34" charset="0"/>
                <a:cs typeface="Calibri" panose="020F0502020204030204" pitchFamily="34" charset="0"/>
              </a:rPr>
              <a:t>, 2002; Madden et al ., 2004). Esses resultados têm sido usados como “evidência” de que tarefas “hipotéticas” e “reais” medem os mesmos construtos cognitivos (por exemplo, </a:t>
            </a:r>
            <a:r>
              <a:rPr lang="pt-BR" sz="1600" dirty="0" err="1">
                <a:effectLst/>
                <a:latin typeface="Calibri" panose="020F0502020204030204" pitchFamily="34" charset="0"/>
                <a:ea typeface="Calibri" panose="020F0502020204030204" pitchFamily="34" charset="0"/>
                <a:cs typeface="Calibri" panose="020F0502020204030204" pitchFamily="34" charset="0"/>
              </a:rPr>
              <a:t>Mahalingam</a:t>
            </a:r>
            <a:r>
              <a:rPr lang="pt-BR" sz="1600" dirty="0">
                <a:effectLst/>
                <a:latin typeface="Calibri" panose="020F0502020204030204" pitchFamily="34" charset="0"/>
                <a:ea typeface="Calibri" panose="020F0502020204030204" pitchFamily="34" charset="0"/>
                <a:cs typeface="Calibri" panose="020F0502020204030204" pitchFamily="34" charset="0"/>
              </a:rPr>
              <a:t> et al., 2016). No entanto, a confiabilidade das comparações feitas é duvidosa, uma vez que procedimentos probabilísticos diferem do DD e não necessariamente refletem o comportamento em situações em que o ganho real independe da sorte e/ou risco de perda (Green et al., 1999; Kahneman , 2012).</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	</a:t>
            </a:r>
            <a:r>
              <a:rPr lang="pt-BR" sz="1600" dirty="0">
                <a:effectLst/>
                <a:latin typeface="Calibri" panose="020F0502020204030204" pitchFamily="34" charset="0"/>
                <a:ea typeface="Calibri" panose="020F0502020204030204" pitchFamily="34" charset="0"/>
                <a:cs typeface="Calibri" panose="020F0502020204030204" pitchFamily="34" charset="0"/>
              </a:rPr>
              <a:t>Portanto, com base nesses estudos, </a:t>
            </a:r>
            <a:r>
              <a:rPr lang="pt-BR" sz="1600" b="1" dirty="0">
                <a:effectLst/>
                <a:latin typeface="Calibri" panose="020F0502020204030204" pitchFamily="34" charset="0"/>
                <a:ea typeface="Calibri" panose="020F0502020204030204" pitchFamily="34" charset="0"/>
                <a:cs typeface="Calibri" panose="020F0502020204030204" pitchFamily="34" charset="0"/>
              </a:rPr>
              <a:t>não é possível afirmar que o desempenho na tarefa </a:t>
            </a:r>
            <a:r>
              <a:rPr lang="pt-BR" sz="1600" b="1" i="1" dirty="0">
                <a:latin typeface="Calibri" panose="020F0502020204030204" pitchFamily="34" charset="0"/>
                <a:ea typeface="Calibri" panose="020F0502020204030204" pitchFamily="34" charset="0"/>
                <a:cs typeface="Calibri" panose="020F0502020204030204" pitchFamily="34" charset="0"/>
              </a:rPr>
              <a:t>real-</a:t>
            </a:r>
            <a:r>
              <a:rPr lang="pt-BR" sz="1600" b="1" i="1" dirty="0" err="1">
                <a:latin typeface="Calibri" panose="020F0502020204030204" pitchFamily="34" charset="0"/>
                <a:ea typeface="Calibri" panose="020F0502020204030204" pitchFamily="34" charset="0"/>
                <a:cs typeface="Calibri" panose="020F0502020204030204" pitchFamily="34" charset="0"/>
              </a:rPr>
              <a:t>reward</a:t>
            </a:r>
            <a:r>
              <a:rPr lang="pt-BR" sz="1600" b="1" i="1" dirty="0">
                <a:latin typeface="Calibri" panose="020F0502020204030204" pitchFamily="34" charset="0"/>
                <a:ea typeface="Calibri" panose="020F0502020204030204" pitchFamily="34" charset="0"/>
                <a:cs typeface="Calibri" panose="020F0502020204030204" pitchFamily="34" charset="0"/>
              </a:rPr>
              <a:t> </a:t>
            </a:r>
            <a:r>
              <a:rPr lang="pt-BR" sz="1600" b="1" dirty="0">
                <a:effectLst/>
                <a:latin typeface="Calibri" panose="020F0502020204030204" pitchFamily="34" charset="0"/>
                <a:ea typeface="Calibri" panose="020F0502020204030204" pitchFamily="34" charset="0"/>
                <a:cs typeface="Calibri" panose="020F0502020204030204" pitchFamily="34" charset="0"/>
              </a:rPr>
              <a:t>é semelhante ao da tarefa hipotética ou mesmo semelhante à tarefa </a:t>
            </a:r>
            <a:r>
              <a:rPr lang="pt-BR" sz="1600" b="1" i="1" dirty="0">
                <a:latin typeface="Calibri" panose="020F0502020204030204" pitchFamily="34" charset="0"/>
                <a:ea typeface="Calibri" panose="020F0502020204030204" pitchFamily="34" charset="0"/>
                <a:cs typeface="Calibri" panose="020F0502020204030204" pitchFamily="34" charset="0"/>
              </a:rPr>
              <a:t>real-time </a:t>
            </a:r>
            <a:r>
              <a:rPr lang="pt-BR" sz="1600" b="1" dirty="0">
                <a:effectLst/>
                <a:latin typeface="Calibri" panose="020F0502020204030204" pitchFamily="34" charset="0"/>
                <a:ea typeface="Calibri" panose="020F0502020204030204" pitchFamily="34" charset="0"/>
                <a:cs typeface="Calibri" panose="020F0502020204030204" pitchFamily="34" charset="0"/>
              </a:rPr>
              <a:t>em que atrasos são experimentados e as recompensas são realmente entregues (quando a sorte não é envolvida).</a:t>
            </a:r>
          </a:p>
          <a:p>
            <a:pPr algn="just">
              <a:spcAft>
                <a:spcPts val="800"/>
              </a:spcAft>
            </a:pPr>
            <a:r>
              <a:rPr lang="en-US" sz="1600" dirty="0">
                <a:effectLst/>
                <a:latin typeface="Calibri" panose="020F0502020204030204" pitchFamily="34" charset="0"/>
                <a:ea typeface="Calibri" panose="020F0502020204030204" pitchFamily="34" charset="0"/>
              </a:rPr>
              <a:t>	</a:t>
            </a:r>
            <a:r>
              <a:rPr lang="pt-BR" sz="1600" dirty="0">
                <a:effectLst/>
                <a:latin typeface="Calibri" panose="020F0502020204030204" pitchFamily="34" charset="0"/>
                <a:ea typeface="Calibri" panose="020F0502020204030204" pitchFamily="34" charset="0"/>
              </a:rPr>
              <a:t>Estudos que compararam o desempenho em tarefas hipotética e </a:t>
            </a:r>
            <a:r>
              <a:rPr lang="pt-BR" sz="1600" i="1" dirty="0">
                <a:effectLst/>
                <a:latin typeface="Calibri" panose="020F0502020204030204" pitchFamily="34" charset="0"/>
                <a:ea typeface="Calibri" panose="020F0502020204030204" pitchFamily="34" charset="0"/>
              </a:rPr>
              <a:t>real-time </a:t>
            </a:r>
            <a:r>
              <a:rPr lang="pt-BR" sz="1600" dirty="0">
                <a:effectLst/>
                <a:latin typeface="Calibri" panose="020F0502020204030204" pitchFamily="34" charset="0"/>
                <a:ea typeface="Calibri" panose="020F0502020204030204" pitchFamily="34" charset="0"/>
              </a:rPr>
              <a:t>são escassos e têm chegado a resultados conflitantes, possivelmente devido a fatores como a faixa etária, tamanho da amostra, número de ensaios por tarefa, condição de saúde e método empregado para a obtenção da taxa de desconto. Por exemplo, </a:t>
            </a:r>
            <a:r>
              <a:rPr lang="pt-BR" sz="1600" dirty="0" err="1">
                <a:effectLst/>
                <a:latin typeface="Calibri" panose="020F0502020204030204" pitchFamily="34" charset="0"/>
                <a:ea typeface="Calibri" panose="020F0502020204030204" pitchFamily="34" charset="0"/>
              </a:rPr>
              <a:t>Scheres</a:t>
            </a:r>
            <a:r>
              <a:rPr lang="pt-BR" sz="1600" dirty="0">
                <a:effectLst/>
                <a:latin typeface="Calibri" panose="020F0502020204030204" pitchFamily="34" charset="0"/>
                <a:ea typeface="Calibri" panose="020F0502020204030204" pitchFamily="34" charset="0"/>
              </a:rPr>
              <a:t> et al. (2010a), observaram desempenho equivalente em jovens saudáveis de 18 a 19 anos entre tarefas hipotética e </a:t>
            </a:r>
            <a:r>
              <a:rPr lang="pt-BR" sz="1600" i="1" dirty="0">
                <a:effectLst/>
                <a:latin typeface="Calibri" panose="020F0502020204030204" pitchFamily="34" charset="0"/>
                <a:ea typeface="Calibri" panose="020F0502020204030204" pitchFamily="34" charset="0"/>
              </a:rPr>
              <a:t>real-time</a:t>
            </a:r>
            <a:r>
              <a:rPr lang="pt-BR" sz="1600" dirty="0">
                <a:effectLst/>
                <a:latin typeface="Calibri" panose="020F0502020204030204" pitchFamily="34" charset="0"/>
                <a:ea typeface="Calibri" panose="020F0502020204030204" pitchFamily="34" charset="0"/>
              </a:rPr>
              <a:t>, cada uma com 40 ensaios e exatamente os mesmos atrasos (até 60 s) e recompensas (máximo de US$ 0,10 por ensaio), usando a ASC como índice de desconto. Porém, no mesmo estudo o desempenho diferiu entre uma versão da tarefa hipotética envolvendo recompensas maiores (e.g., US$ 100) e atrasos mais longos (e.g., 120 meses) e as demais tarefas: hipotética e </a:t>
            </a:r>
            <a:r>
              <a:rPr lang="pt-BR" sz="1600" i="1" dirty="0">
                <a:effectLst/>
                <a:latin typeface="Calibri" panose="020F0502020204030204" pitchFamily="34" charset="0"/>
                <a:ea typeface="Calibri" panose="020F0502020204030204" pitchFamily="34" charset="0"/>
              </a:rPr>
              <a:t>real-time </a:t>
            </a:r>
            <a:r>
              <a:rPr lang="pt-BR" sz="1600" dirty="0">
                <a:effectLst/>
                <a:latin typeface="Calibri" panose="020F0502020204030204" pitchFamily="34" charset="0"/>
                <a:ea typeface="Calibri" panose="020F0502020204030204" pitchFamily="34" charset="0"/>
              </a:rPr>
              <a:t>com valores e atrasos menores, indicando que tarefas hipotéticas e </a:t>
            </a:r>
            <a:r>
              <a:rPr lang="pt-BR" sz="1600" i="1" dirty="0">
                <a:effectLst/>
                <a:latin typeface="Calibri" panose="020F0502020204030204" pitchFamily="34" charset="0"/>
                <a:ea typeface="Calibri" panose="020F0502020204030204" pitchFamily="34" charset="0"/>
              </a:rPr>
              <a:t>real-time </a:t>
            </a:r>
            <a:r>
              <a:rPr lang="pt-BR" sz="1600" dirty="0">
                <a:effectLst/>
                <a:latin typeface="Calibri" panose="020F0502020204030204" pitchFamily="34" charset="0"/>
                <a:ea typeface="Calibri" panose="020F0502020204030204" pitchFamily="34" charset="0"/>
              </a:rPr>
              <a:t>podem variar dependendo da magnitude dos parâmetros.</a:t>
            </a:r>
          </a:p>
        </p:txBody>
      </p:sp>
      <p:sp>
        <p:nvSpPr>
          <p:cNvPr id="3" name="CaixaDeTexto 2">
            <a:extLst>
              <a:ext uri="{FF2B5EF4-FFF2-40B4-BE49-F238E27FC236}">
                <a16:creationId xmlns:a16="http://schemas.microsoft.com/office/drawing/2014/main" id="{9444DA1F-61AB-6577-C89A-B9DC62822E72}"/>
              </a:ext>
            </a:extLst>
          </p:cNvPr>
          <p:cNvSpPr txBox="1"/>
          <p:nvPr/>
        </p:nvSpPr>
        <p:spPr>
          <a:xfrm>
            <a:off x="6318584" y="147592"/>
            <a:ext cx="418704" cy="369332"/>
          </a:xfrm>
          <a:prstGeom prst="rect">
            <a:avLst/>
          </a:prstGeom>
          <a:noFill/>
        </p:spPr>
        <p:txBody>
          <a:bodyPr wrap="none" rtlCol="0">
            <a:spAutoFit/>
          </a:bodyPr>
          <a:lstStyle/>
          <a:p>
            <a:r>
              <a:rPr lang="pt-BR" dirty="0"/>
              <a:t>11</a:t>
            </a:r>
          </a:p>
        </p:txBody>
      </p:sp>
    </p:spTree>
    <p:extLst>
      <p:ext uri="{BB962C8B-B14F-4D97-AF65-F5344CB8AC3E}">
        <p14:creationId xmlns:p14="http://schemas.microsoft.com/office/powerpoint/2010/main" val="108996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206901BE-F464-7128-DD30-75A25D7F4B25}"/>
              </a:ext>
            </a:extLst>
          </p:cNvPr>
          <p:cNvSpPr txBox="1"/>
          <p:nvPr/>
        </p:nvSpPr>
        <p:spPr>
          <a:xfrm>
            <a:off x="471487" y="732824"/>
            <a:ext cx="5915025" cy="7643118"/>
          </a:xfrm>
          <a:prstGeom prst="rect">
            <a:avLst/>
          </a:prstGeom>
          <a:noFill/>
        </p:spPr>
        <p:txBody>
          <a:bodyPr wrap="square">
            <a:spAutoFit/>
          </a:bodyPr>
          <a:lstStyle/>
          <a:p>
            <a:pPr indent="449580" algn="just">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	</a:t>
            </a:r>
            <a:r>
              <a:rPr lang="pt-BR" sz="1600" dirty="0">
                <a:effectLst/>
                <a:latin typeface="Calibri" panose="020F0502020204030204" pitchFamily="34" charset="0"/>
                <a:ea typeface="Calibri" panose="020F0502020204030204" pitchFamily="34" charset="0"/>
              </a:rPr>
              <a:t>Diferentemente, Miller (2019) não observou a equivalência entre tarefas hipotética e </a:t>
            </a:r>
            <a:r>
              <a:rPr lang="pt-BR" sz="1600" i="1" dirty="0">
                <a:effectLst/>
                <a:latin typeface="Calibri" panose="020F0502020204030204" pitchFamily="34" charset="0"/>
                <a:ea typeface="Calibri" panose="020F0502020204030204" pitchFamily="34" charset="0"/>
              </a:rPr>
              <a:t>real-time</a:t>
            </a:r>
            <a:r>
              <a:rPr lang="pt-BR" sz="1600" dirty="0">
                <a:effectLst/>
                <a:latin typeface="Calibri" panose="020F0502020204030204" pitchFamily="34" charset="0"/>
                <a:ea typeface="Calibri" panose="020F0502020204030204" pitchFamily="34" charset="0"/>
              </a:rPr>
              <a:t>, embora também tenha utilizado atrasos curtos e recompensas menores em ambas as tarefas. No entanto, cada tarefa consistiu em cinco ensaios para a avaliação de apenas 9 crianças de 7 a 10 anos com características impulsivas, adotando o parâmetro </a:t>
            </a:r>
            <a:r>
              <a:rPr lang="pt-BR" sz="1600" i="1" dirty="0">
                <a:effectLst/>
                <a:latin typeface="Calibri" panose="020F0502020204030204" pitchFamily="34" charset="0"/>
                <a:ea typeface="Calibri" panose="020F0502020204030204" pitchFamily="34" charset="0"/>
              </a:rPr>
              <a:t>k</a:t>
            </a:r>
            <a:r>
              <a:rPr lang="pt-BR" sz="1600" dirty="0">
                <a:effectLst/>
                <a:latin typeface="Calibri" panose="020F0502020204030204" pitchFamily="34" charset="0"/>
                <a:ea typeface="Calibri" panose="020F0502020204030204" pitchFamily="34" charset="0"/>
              </a:rPr>
              <a:t> como medida de desconto.</a:t>
            </a:r>
          </a:p>
          <a:p>
            <a:pPr indent="449580" algn="just">
              <a:spcAft>
                <a:spcPts val="800"/>
              </a:spcAft>
            </a:pPr>
            <a:r>
              <a:rPr lang="pt-BR" sz="1600" dirty="0">
                <a:effectLst/>
                <a:latin typeface="Calibri" panose="020F0502020204030204" pitchFamily="34" charset="0"/>
                <a:ea typeface="Calibri" panose="020F0502020204030204" pitchFamily="34" charset="0"/>
              </a:rPr>
              <a:t>Lagorio e Madden (2005), por sua vez, observaram a equivalência das ASC entre tarefas hipotéticas e </a:t>
            </a:r>
            <a:r>
              <a:rPr lang="pt-BR" sz="1600" i="1" dirty="0">
                <a:effectLst/>
                <a:latin typeface="Calibri" panose="020F0502020204030204" pitchFamily="34" charset="0"/>
                <a:ea typeface="Calibri" panose="020F0502020204030204" pitchFamily="34" charset="0"/>
              </a:rPr>
              <a:t>real-time</a:t>
            </a:r>
            <a:r>
              <a:rPr lang="pt-BR" sz="1600" dirty="0">
                <a:effectLst/>
                <a:latin typeface="Calibri" panose="020F0502020204030204" pitchFamily="34" charset="0"/>
                <a:ea typeface="Calibri" panose="020F0502020204030204" pitchFamily="34" charset="0"/>
              </a:rPr>
              <a:t> semelhantes, mas não iguais, com atrasos longos e recompensas maiores (que poderiam ser trocadas por comida ou bebida) em apenas seis participantes saudáveis com idades entre 19 e 20 anos. Além disso, o número de ensaios não foi fixado antecipadamente (veja pp. 177-178). Finalmente, Lane et al. (2003) constataram que o desempenho de participantes saudáveis com idades entre 19 e 37 anos foi diferente em condições hipotética e </a:t>
            </a:r>
            <a:r>
              <a:rPr lang="pt-BR" sz="1600" i="1" dirty="0">
                <a:effectLst/>
                <a:latin typeface="Calibri" panose="020F0502020204030204" pitchFamily="34" charset="0"/>
                <a:ea typeface="Calibri" panose="020F0502020204030204" pitchFamily="34" charset="0"/>
              </a:rPr>
              <a:t>real-time</a:t>
            </a:r>
            <a:r>
              <a:rPr lang="pt-BR" sz="1600" dirty="0">
                <a:effectLst/>
                <a:latin typeface="Calibri" panose="020F0502020204030204" pitchFamily="34" charset="0"/>
                <a:ea typeface="Calibri" panose="020F0502020204030204" pitchFamily="34" charset="0"/>
              </a:rPr>
              <a:t> não congruentes em termos de escalas para medir atrasos e recompensas, utilizando o parâmetro </a:t>
            </a:r>
            <a:r>
              <a:rPr lang="pt-BR" sz="1600" i="1" dirty="0">
                <a:effectLst/>
                <a:latin typeface="Calibri" panose="020F0502020204030204" pitchFamily="34" charset="0"/>
                <a:ea typeface="Calibri" panose="020F0502020204030204" pitchFamily="34" charset="0"/>
              </a:rPr>
              <a:t>k</a:t>
            </a:r>
            <a:r>
              <a:rPr lang="pt-BR" sz="1600" dirty="0">
                <a:effectLst/>
                <a:latin typeface="Calibri" panose="020F0502020204030204" pitchFamily="34" charset="0"/>
                <a:ea typeface="Calibri" panose="020F0502020204030204" pitchFamily="34" charset="0"/>
              </a:rPr>
              <a:t>. Além disso, a condição </a:t>
            </a:r>
            <a:r>
              <a:rPr lang="pt-BR" sz="1600" i="1" dirty="0">
                <a:effectLst/>
                <a:latin typeface="Calibri" panose="020F0502020204030204" pitchFamily="34" charset="0"/>
                <a:ea typeface="Calibri" panose="020F0502020204030204" pitchFamily="34" charset="0"/>
              </a:rPr>
              <a:t>real-time</a:t>
            </a:r>
            <a:r>
              <a:rPr lang="pt-BR" sz="1600" dirty="0">
                <a:effectLst/>
                <a:latin typeface="Calibri" panose="020F0502020204030204" pitchFamily="34" charset="0"/>
                <a:ea typeface="Calibri" panose="020F0502020204030204" pitchFamily="34" charset="0"/>
              </a:rPr>
              <a:t> envolveu a entrega de uma recompensa após cada ensaio, o que difere do sistema de recompensa comumente usado na maioria das tarefas desse tipo. </a:t>
            </a:r>
            <a:r>
              <a:rPr lang="en-GB" sz="1600" dirty="0">
                <a:latin typeface="Calibri" panose="020F0502020204030204" pitchFamily="34" charset="0"/>
                <a:ea typeface="Calibri" panose="020F0502020204030204" pitchFamily="34" charset="0"/>
                <a:cs typeface="Calibri" panose="020F0502020204030204" pitchFamily="34" charset="0"/>
              </a:rPr>
              <a:t>	</a:t>
            </a:r>
          </a:p>
          <a:p>
            <a:pPr indent="449580" algn="just">
              <a:spcAft>
                <a:spcPts val="800"/>
              </a:spcAft>
            </a:pPr>
            <a:r>
              <a:rPr lang="pt-BR" sz="1600" b="1" dirty="0">
                <a:effectLst/>
                <a:latin typeface="Calibri" panose="020F0502020204030204" pitchFamily="34" charset="0"/>
                <a:ea typeface="Calibri" panose="020F0502020204030204" pitchFamily="34" charset="0"/>
                <a:cs typeface="Calibri" panose="020F0502020204030204" pitchFamily="34" charset="0"/>
              </a:rPr>
              <a:t>Assim, em adultos saudáveis, há controvérsia sobre a comparabilidade no desempenho em tarefas hipotética e </a:t>
            </a:r>
            <a:r>
              <a:rPr lang="pt-BR" sz="1600" b="1" dirty="0">
                <a:latin typeface="Calibri" panose="020F0502020204030204" pitchFamily="34" charset="0"/>
                <a:ea typeface="Calibri" panose="020F0502020204030204" pitchFamily="34" charset="0"/>
                <a:cs typeface="Calibri" panose="020F0502020204030204" pitchFamily="34" charset="0"/>
              </a:rPr>
              <a:t>real</a:t>
            </a:r>
            <a:r>
              <a:rPr lang="pt-BR" sz="1600" b="1" dirty="0">
                <a:effectLst/>
                <a:latin typeface="Calibri" panose="020F0502020204030204" pitchFamily="34" charset="0"/>
                <a:ea typeface="Calibri" panose="020F0502020204030204" pitchFamily="34" charset="0"/>
                <a:cs typeface="Calibri" panose="020F0502020204030204" pitchFamily="34" charset="0"/>
              </a:rPr>
              <a:t> de DD, e uma escassez de estudos que compararam tarefas hipotética e </a:t>
            </a:r>
            <a:r>
              <a:rPr lang="pt-BR" sz="1600" b="1" i="1" dirty="0">
                <a:effectLst/>
                <a:latin typeface="Calibri" panose="020F0502020204030204" pitchFamily="34" charset="0"/>
                <a:ea typeface="Calibri" panose="020F0502020204030204" pitchFamily="34" charset="0"/>
                <a:cs typeface="Calibri" panose="020F0502020204030204" pitchFamily="34" charset="0"/>
              </a:rPr>
              <a:t>real-time</a:t>
            </a:r>
            <a:r>
              <a:rPr lang="pt-BR" sz="1600" b="1" dirty="0">
                <a:effectLst/>
                <a:latin typeface="Calibri" panose="020F0502020204030204" pitchFamily="34" charset="0"/>
                <a:ea typeface="Calibri" panose="020F0502020204030204" pitchFamily="34" charset="0"/>
                <a:cs typeface="Calibri" panose="020F0502020204030204" pitchFamily="34" charset="0"/>
              </a:rPr>
              <a:t> nas quais a duração dos atrasos e a magnitude das recompensas foram pareados. Ainda mais insuficiente é o conhecimento sobre o desempenho de adolescentes típicos nessas tarefas.</a:t>
            </a:r>
            <a:endParaRPr lang="en-US" sz="1600" b="1" dirty="0">
              <a:effectLst/>
              <a:latin typeface="Calibri" panose="020F0502020204030204" pitchFamily="34" charset="0"/>
              <a:ea typeface="Calibri" panose="020F0502020204030204" pitchFamily="34" charset="0"/>
              <a:cs typeface="Calibri" panose="020F0502020204030204" pitchFamily="34" charset="0"/>
            </a:endParaRPr>
          </a:p>
          <a:p>
            <a:pPr indent="449580" algn="just">
              <a:spcAft>
                <a:spcPts val="800"/>
              </a:spcAft>
            </a:pPr>
            <a:endParaRPr lang="en-GB" sz="1600" dirty="0">
              <a:effectLst/>
              <a:latin typeface="Calibri" panose="020F0502020204030204" pitchFamily="34" charset="0"/>
              <a:ea typeface="Calibri" panose="020F0502020204030204" pitchFamily="34" charset="0"/>
              <a:cs typeface="Calibri" panose="020F0502020204030204" pitchFamily="34" charset="0"/>
            </a:endParaRPr>
          </a:p>
          <a:p>
            <a:pPr indent="449580" algn="just">
              <a:spcAft>
                <a:spcPts val="800"/>
              </a:spcAft>
            </a:pPr>
            <a:endParaRPr lang="pt-BR" sz="1600" dirty="0">
              <a:effectLst/>
              <a:latin typeface="Calibri" panose="020F0502020204030204" pitchFamily="34" charset="0"/>
              <a:ea typeface="Calibri" panose="020F0502020204030204" pitchFamily="34" charset="0"/>
            </a:endParaRPr>
          </a:p>
        </p:txBody>
      </p:sp>
      <p:sp>
        <p:nvSpPr>
          <p:cNvPr id="3" name="CaixaDeTexto 2">
            <a:extLst>
              <a:ext uri="{FF2B5EF4-FFF2-40B4-BE49-F238E27FC236}">
                <a16:creationId xmlns:a16="http://schemas.microsoft.com/office/drawing/2014/main" id="{9444DA1F-61AB-6577-C89A-B9DC62822E72}"/>
              </a:ext>
            </a:extLst>
          </p:cNvPr>
          <p:cNvSpPr txBox="1"/>
          <p:nvPr/>
        </p:nvSpPr>
        <p:spPr>
          <a:xfrm>
            <a:off x="6318584" y="147592"/>
            <a:ext cx="418704" cy="369332"/>
          </a:xfrm>
          <a:prstGeom prst="rect">
            <a:avLst/>
          </a:prstGeom>
          <a:noFill/>
        </p:spPr>
        <p:txBody>
          <a:bodyPr wrap="none" rtlCol="0">
            <a:spAutoFit/>
          </a:bodyPr>
          <a:lstStyle/>
          <a:p>
            <a:r>
              <a:rPr lang="pt-BR" dirty="0"/>
              <a:t>13</a:t>
            </a:r>
          </a:p>
        </p:txBody>
      </p:sp>
      <p:sp>
        <p:nvSpPr>
          <p:cNvPr id="8" name="CaixaDeTexto 7">
            <a:extLst>
              <a:ext uri="{FF2B5EF4-FFF2-40B4-BE49-F238E27FC236}">
                <a16:creationId xmlns:a16="http://schemas.microsoft.com/office/drawing/2014/main" id="{9F4BB9BB-52E4-15E3-7180-DD51CDE6A1E8}"/>
              </a:ext>
            </a:extLst>
          </p:cNvPr>
          <p:cNvSpPr txBox="1"/>
          <p:nvPr/>
        </p:nvSpPr>
        <p:spPr>
          <a:xfrm>
            <a:off x="539415" y="7743894"/>
            <a:ext cx="5847098" cy="1179810"/>
          </a:xfrm>
          <a:prstGeom prst="rect">
            <a:avLst/>
          </a:prstGeom>
          <a:noFill/>
        </p:spPr>
        <p:txBody>
          <a:bodyPr wrap="square">
            <a:spAutoFit/>
          </a:bodyPr>
          <a:lstStyle/>
          <a:p>
            <a:pPr algn="just">
              <a:spcAft>
                <a:spcPts val="800"/>
              </a:spcAft>
            </a:pPr>
            <a:r>
              <a:rPr lang="en-GB" sz="1600" b="1" dirty="0">
                <a:latin typeface="Calibri" panose="020F0502020204030204" pitchFamily="34" charset="0"/>
                <a:ea typeface="Calibri" panose="020F0502020204030204" pitchFamily="34" charset="0"/>
                <a:cs typeface="Calibri" panose="020F0502020204030204" pitchFamily="34" charset="0"/>
              </a:rPr>
              <a:t>2.6</a:t>
            </a:r>
            <a:r>
              <a:rPr lang="en-GB" sz="1600" b="1" dirty="0">
                <a:effectLst/>
                <a:latin typeface="Calibri" panose="020F0502020204030204" pitchFamily="34" charset="0"/>
                <a:ea typeface="Calibri" panose="020F0502020204030204" pitchFamily="34" charset="0"/>
                <a:cs typeface="Calibri" panose="020F0502020204030204" pitchFamily="34" charset="0"/>
              </a:rPr>
              <a:t>. </a:t>
            </a:r>
            <a:r>
              <a:rPr lang="en-GB" sz="1600" b="1" dirty="0" err="1">
                <a:effectLst/>
                <a:latin typeface="Calibri" panose="020F0502020204030204" pitchFamily="34" charset="0"/>
                <a:ea typeface="Calibri" panose="020F0502020204030204" pitchFamily="34" charset="0"/>
                <a:cs typeface="Calibri" panose="020F0502020204030204" pitchFamily="34" charset="0"/>
              </a:rPr>
              <a:t>Aplicações</a:t>
            </a:r>
            <a:r>
              <a:rPr lang="en-GB" sz="1600" b="1" dirty="0">
                <a:effectLst/>
                <a:latin typeface="Calibri" panose="020F0502020204030204" pitchFamily="34" charset="0"/>
                <a:ea typeface="Calibri" panose="020F0502020204030204" pitchFamily="34" charset="0"/>
                <a:cs typeface="Calibri" panose="020F0502020204030204" pitchFamily="34" charset="0"/>
              </a:rPr>
              <a:t> </a:t>
            </a:r>
            <a:r>
              <a:rPr lang="en-GB" sz="1600" b="1" dirty="0" err="1">
                <a:effectLst/>
                <a:latin typeface="Calibri" panose="020F0502020204030204" pitchFamily="34" charset="0"/>
                <a:ea typeface="Calibri" panose="020F0502020204030204" pitchFamily="34" charset="0"/>
                <a:cs typeface="Calibri" panose="020F0502020204030204" pitchFamily="34" charset="0"/>
              </a:rPr>
              <a:t>analógicas</a:t>
            </a:r>
            <a:r>
              <a:rPr lang="en-GB" sz="1600" b="1" dirty="0">
                <a:effectLst/>
                <a:latin typeface="Calibri" panose="020F0502020204030204" pitchFamily="34" charset="0"/>
                <a:ea typeface="Calibri" panose="020F0502020204030204" pitchFamily="34" charset="0"/>
                <a:cs typeface="Calibri" panose="020F0502020204030204" pitchFamily="34" charset="0"/>
              </a:rPr>
              <a:t> </a:t>
            </a:r>
            <a:r>
              <a:rPr lang="en-GB" sz="1600" b="1" i="1" dirty="0">
                <a:effectLst/>
                <a:latin typeface="Calibri" panose="020F0502020204030204" pitchFamily="34" charset="0"/>
                <a:ea typeface="Calibri" panose="020F0502020204030204" pitchFamily="34" charset="0"/>
                <a:cs typeface="Calibri" panose="020F0502020204030204" pitchFamily="34" charset="0"/>
              </a:rPr>
              <a:t>vs. </a:t>
            </a:r>
            <a:r>
              <a:rPr lang="en-GB" sz="1600" b="1" dirty="0" err="1">
                <a:effectLst/>
                <a:latin typeface="Calibri" panose="020F0502020204030204" pitchFamily="34" charset="0"/>
                <a:ea typeface="Calibri" panose="020F0502020204030204" pitchFamily="34" charset="0"/>
                <a:cs typeface="Calibri" panose="020F0502020204030204" pitchFamily="34" charset="0"/>
              </a:rPr>
              <a:t>Aplicações</a:t>
            </a:r>
            <a:r>
              <a:rPr lang="en-GB" sz="1600" b="1" dirty="0">
                <a:effectLst/>
                <a:latin typeface="Calibri" panose="020F0502020204030204" pitchFamily="34" charset="0"/>
                <a:ea typeface="Calibri" panose="020F0502020204030204" pitchFamily="34" charset="0"/>
                <a:cs typeface="Calibri" panose="020F0502020204030204" pitchFamily="34" charset="0"/>
              </a:rPr>
              <a:t> </a:t>
            </a:r>
            <a:r>
              <a:rPr lang="en-GB" sz="1600" b="1" dirty="0" err="1">
                <a:effectLst/>
                <a:latin typeface="Calibri" panose="020F0502020204030204" pitchFamily="34" charset="0"/>
                <a:ea typeface="Calibri" panose="020F0502020204030204" pitchFamily="34" charset="0"/>
                <a:cs typeface="Calibri" panose="020F0502020204030204" pitchFamily="34" charset="0"/>
              </a:rPr>
              <a:t>computadorizadas</a:t>
            </a:r>
            <a:endParaRPr lang="pt-BR" sz="1600" b="1"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GB" sz="1600" dirty="0">
                <a:effectLst/>
                <a:latin typeface="Calibri" panose="020F0502020204030204" pitchFamily="34" charset="0"/>
                <a:ea typeface="Calibri" panose="020F0502020204030204" pitchFamily="34" charset="0"/>
                <a:cs typeface="Calibri" panose="020F0502020204030204" pitchFamily="34" charset="0"/>
              </a:rPr>
              <a:t>	</a:t>
            </a:r>
            <a:r>
              <a:rPr lang="pt-BR" sz="1600" dirty="0">
                <a:effectLst/>
                <a:latin typeface="Calibri" panose="020F0502020204030204" pitchFamily="34" charset="0"/>
                <a:ea typeface="Calibri" panose="020F0502020204030204" pitchFamily="34" charset="0"/>
                <a:cs typeface="Calibri" panose="020F0502020204030204" pitchFamily="34" charset="0"/>
              </a:rPr>
              <a:t> Tarefas DD hipotéticas podem ser administradas por meio de questionários físicos ou usando tarefas automatizadas, ambas consideradas equivalentes para obter uma taxa  de  desconto  (Smith</a:t>
            </a:r>
            <a:endParaRPr lang="en-GB" sz="1600" b="1"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062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2" name="CaixaDeTexto 11">
            <a:extLst>
              <a:ext uri="{FF2B5EF4-FFF2-40B4-BE49-F238E27FC236}">
                <a16:creationId xmlns:a16="http://schemas.microsoft.com/office/drawing/2014/main" id="{BD69554F-BCB2-F607-4132-313BA0A7B42B}"/>
              </a:ext>
            </a:extLst>
          </p:cNvPr>
          <p:cNvSpPr txBox="1"/>
          <p:nvPr/>
        </p:nvSpPr>
        <p:spPr>
          <a:xfrm>
            <a:off x="471487" y="827831"/>
            <a:ext cx="5915025" cy="8510022"/>
          </a:xfrm>
          <a:prstGeom prst="rect">
            <a:avLst/>
          </a:prstGeom>
          <a:noFill/>
        </p:spPr>
        <p:txBody>
          <a:bodyPr wrap="square">
            <a:spAutoFit/>
          </a:bodyPr>
          <a:lstStyle/>
          <a:p>
            <a:pPr algn="just">
              <a:spcAft>
                <a:spcPts val="800"/>
              </a:spcAft>
            </a:pPr>
            <a:r>
              <a:rPr lang="en-GB" sz="1700" dirty="0">
                <a:effectLst/>
                <a:latin typeface="Calibri" panose="020F0502020204030204" pitchFamily="34" charset="0"/>
                <a:ea typeface="Calibri" panose="020F0502020204030204" pitchFamily="34" charset="0"/>
                <a:cs typeface="Calibri" panose="020F0502020204030204" pitchFamily="34" charset="0"/>
              </a:rPr>
              <a:t> </a:t>
            </a:r>
            <a:r>
              <a:rPr lang="pt-BR" sz="1700" dirty="0">
                <a:latin typeface="Calibri" panose="020F0502020204030204" pitchFamily="34" charset="0"/>
                <a:ea typeface="Calibri" panose="020F0502020204030204" pitchFamily="34" charset="0"/>
                <a:cs typeface="Calibri" panose="020F0502020204030204" pitchFamily="34" charset="0"/>
              </a:rPr>
              <a:t>&amp;</a:t>
            </a:r>
            <a:r>
              <a:rPr lang="pt-BR" sz="1700" dirty="0">
                <a:effectLst/>
                <a:latin typeface="Calibri" panose="020F0502020204030204" pitchFamily="34" charset="0"/>
                <a:ea typeface="Calibri" panose="020F0502020204030204" pitchFamily="34" charset="0"/>
                <a:cs typeface="Calibri" panose="020F0502020204030204" pitchFamily="34" charset="0"/>
              </a:rPr>
              <a:t> </a:t>
            </a:r>
            <a:r>
              <a:rPr lang="pt-BR" sz="1700" dirty="0" err="1">
                <a:effectLst/>
                <a:latin typeface="Calibri" panose="020F0502020204030204" pitchFamily="34" charset="0"/>
                <a:ea typeface="Calibri" panose="020F0502020204030204" pitchFamily="34" charset="0"/>
                <a:cs typeface="Calibri" panose="020F0502020204030204" pitchFamily="34" charset="0"/>
              </a:rPr>
              <a:t>Hantula</a:t>
            </a:r>
            <a:r>
              <a:rPr lang="pt-BR" sz="1700" dirty="0">
                <a:effectLst/>
                <a:latin typeface="Calibri" panose="020F0502020204030204" pitchFamily="34" charset="0"/>
                <a:ea typeface="Calibri" panose="020F0502020204030204" pitchFamily="34" charset="0"/>
                <a:cs typeface="Calibri" panose="020F0502020204030204" pitchFamily="34" charset="0"/>
              </a:rPr>
              <a:t>, 2008). No entanto, procedimentos não computadorizados podem levar a erros de aplicação e de correção. Nesse sentido, a automação permite um melhor gerenciamento, organização e pré-processamento dos dados, pois as respostas são automaticamente armazenadas e algoritmos e equações podem ser inseridos no script do programa (Paul et al., 2005). Tarefas computadorizadas também têm a vantagem de exigir menos aplicadores para a avaliação de mais participantes (</a:t>
            </a:r>
            <a:r>
              <a:rPr lang="pt-BR" sz="1700" dirty="0" err="1">
                <a:effectLst/>
                <a:latin typeface="Calibri" panose="020F0502020204030204" pitchFamily="34" charset="0"/>
                <a:ea typeface="Calibri" panose="020F0502020204030204" pitchFamily="34" charset="0"/>
                <a:cs typeface="Calibri" panose="020F0502020204030204" pitchFamily="34" charset="0"/>
              </a:rPr>
              <a:t>Staubitz</a:t>
            </a:r>
            <a:r>
              <a:rPr lang="pt-BR" sz="1700" dirty="0">
                <a:effectLst/>
                <a:latin typeface="Calibri" panose="020F0502020204030204" pitchFamily="34" charset="0"/>
                <a:ea typeface="Calibri" panose="020F0502020204030204" pitchFamily="34" charset="0"/>
                <a:cs typeface="Calibri" panose="020F0502020204030204" pitchFamily="34" charset="0"/>
              </a:rPr>
              <a:t> et al., 2018). Além disso, tarefas automatizadas permitem aumentar a motivação por meio da gamificação de tarefas (</a:t>
            </a:r>
            <a:r>
              <a:rPr lang="pt-BR" sz="1700" dirty="0" err="1">
                <a:effectLst/>
                <a:latin typeface="Calibri" panose="020F0502020204030204" pitchFamily="34" charset="0"/>
                <a:ea typeface="Calibri" panose="020F0502020204030204" pitchFamily="34" charset="0"/>
                <a:cs typeface="Calibri" panose="020F0502020204030204" pitchFamily="34" charset="0"/>
              </a:rPr>
              <a:t>Turan</a:t>
            </a:r>
            <a:r>
              <a:rPr lang="pt-BR" sz="1700" dirty="0">
                <a:effectLst/>
                <a:latin typeface="Calibri" panose="020F0502020204030204" pitchFamily="34" charset="0"/>
                <a:ea typeface="Calibri" panose="020F0502020204030204" pitchFamily="34" charset="0"/>
                <a:cs typeface="Calibri" panose="020F0502020204030204" pitchFamily="34" charset="0"/>
              </a:rPr>
              <a:t> et al., 2006; </a:t>
            </a:r>
            <a:r>
              <a:rPr lang="pt-BR" sz="1700" dirty="0" err="1">
                <a:effectLst/>
                <a:latin typeface="Calibri" panose="020F0502020204030204" pitchFamily="34" charset="0"/>
                <a:ea typeface="Calibri" panose="020F0502020204030204" pitchFamily="34" charset="0"/>
                <a:cs typeface="Calibri" panose="020F0502020204030204" pitchFamily="34" charset="0"/>
              </a:rPr>
              <a:t>Sailer</a:t>
            </a:r>
            <a:r>
              <a:rPr lang="pt-BR" sz="1700" dirty="0">
                <a:effectLst/>
                <a:latin typeface="Calibri" panose="020F0502020204030204" pitchFamily="34" charset="0"/>
                <a:ea typeface="Calibri" panose="020F0502020204030204" pitchFamily="34" charset="0"/>
                <a:cs typeface="Calibri" panose="020F0502020204030204" pitchFamily="34" charset="0"/>
              </a:rPr>
              <a:t> et al., 2017) ao usar “[...] elementos do design de jogos em contextos de não-jogo” ( </a:t>
            </a:r>
            <a:r>
              <a:rPr lang="pt-BR" sz="1700" dirty="0" err="1">
                <a:effectLst/>
                <a:latin typeface="Calibri" panose="020F0502020204030204" pitchFamily="34" charset="0"/>
                <a:ea typeface="Calibri" panose="020F0502020204030204" pitchFamily="34" charset="0"/>
                <a:cs typeface="Calibri" panose="020F0502020204030204" pitchFamily="34" charset="0"/>
              </a:rPr>
              <a:t>Deterding</a:t>
            </a:r>
            <a:r>
              <a:rPr lang="pt-BR" sz="1700" dirty="0">
                <a:effectLst/>
                <a:latin typeface="Calibri" panose="020F0502020204030204" pitchFamily="34" charset="0"/>
                <a:ea typeface="Calibri" panose="020F0502020204030204" pitchFamily="34" charset="0"/>
                <a:cs typeface="Calibri" panose="020F0502020204030204" pitchFamily="34" charset="0"/>
              </a:rPr>
              <a:t> et al., 2011; p. 10), o que também reduz a ansiedade em situações de testagem (</a:t>
            </a:r>
            <a:r>
              <a:rPr lang="pt-BR" sz="1700" dirty="0" err="1">
                <a:effectLst/>
                <a:latin typeface="Calibri" panose="020F0502020204030204" pitchFamily="34" charset="0"/>
                <a:ea typeface="Calibri" panose="020F0502020204030204" pitchFamily="34" charset="0"/>
                <a:cs typeface="Calibri" panose="020F0502020204030204" pitchFamily="34" charset="0"/>
              </a:rPr>
              <a:t>Cerrato</a:t>
            </a:r>
            <a:r>
              <a:rPr lang="pt-BR" sz="1700" dirty="0">
                <a:effectLst/>
                <a:latin typeface="Calibri" panose="020F0502020204030204" pitchFamily="34" charset="0"/>
                <a:ea typeface="Calibri" panose="020F0502020204030204" pitchFamily="34" charset="0"/>
                <a:cs typeface="Calibri" panose="020F0502020204030204" pitchFamily="34" charset="0"/>
              </a:rPr>
              <a:t> &amp; </a:t>
            </a:r>
            <a:r>
              <a:rPr lang="pt-BR" sz="1700" dirty="0" err="1">
                <a:effectLst/>
                <a:latin typeface="Calibri" panose="020F0502020204030204" pitchFamily="34" charset="0"/>
                <a:ea typeface="Calibri" panose="020F0502020204030204" pitchFamily="34" charset="0"/>
                <a:cs typeface="Calibri" panose="020F0502020204030204" pitchFamily="34" charset="0"/>
              </a:rPr>
              <a:t>Ponticorvo</a:t>
            </a:r>
            <a:r>
              <a:rPr lang="pt-BR" sz="1700" dirty="0">
                <a:effectLst/>
                <a:latin typeface="Calibri" panose="020F0502020204030204" pitchFamily="34" charset="0"/>
                <a:ea typeface="Calibri" panose="020F0502020204030204" pitchFamily="34" charset="0"/>
                <a:cs typeface="Calibri" panose="020F0502020204030204" pitchFamily="34" charset="0"/>
              </a:rPr>
              <a:t>, 2017). Isso é importante porque é sabido que indivíduos pouco motivados e ansiosos não se comportam em todo o seu potencial (Edwards et al., 2015). Assim, a comparação do desempenho entre tarefas de DD hipotética e </a:t>
            </a:r>
            <a:r>
              <a:rPr lang="pt-BR" sz="1700" i="1" dirty="0">
                <a:effectLst/>
                <a:latin typeface="Calibri" panose="020F0502020204030204" pitchFamily="34" charset="0"/>
                <a:ea typeface="Calibri" panose="020F0502020204030204" pitchFamily="34" charset="0"/>
                <a:cs typeface="Calibri" panose="020F0502020204030204" pitchFamily="34" charset="0"/>
              </a:rPr>
              <a:t>real-time</a:t>
            </a:r>
            <a:r>
              <a:rPr lang="pt-BR" sz="1700" dirty="0">
                <a:effectLst/>
                <a:latin typeface="Calibri" panose="020F0502020204030204" pitchFamily="34" charset="0"/>
                <a:ea typeface="Calibri" panose="020F0502020204030204" pitchFamily="34" charset="0"/>
                <a:cs typeface="Calibri" panose="020F0502020204030204" pitchFamily="34" charset="0"/>
              </a:rPr>
              <a:t> é beneficiada pela congruência entre os atrasos e recompensas das tarefas e pela automação das tarefas, como feito no presente programa – desenvolvido para testar o DD em adolescentes.</a:t>
            </a:r>
            <a:endParaRPr lang="en-GB" sz="1700"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700" dirty="0">
                <a:effectLst/>
                <a:latin typeface="Calibri" panose="020F0502020204030204" pitchFamily="34" charset="0"/>
                <a:ea typeface="Calibri" panose="020F0502020204030204" pitchFamily="34" charset="0"/>
                <a:cs typeface="Calibri" panose="020F0502020204030204" pitchFamily="34" charset="0"/>
              </a:rPr>
              <a:t>	</a:t>
            </a:r>
          </a:p>
          <a:p>
            <a:pPr algn="just">
              <a:spcAft>
                <a:spcPts val="800"/>
              </a:spcAft>
            </a:pPr>
            <a:r>
              <a:rPr lang="en-US" sz="1700" b="1" dirty="0">
                <a:latin typeface="Calibri" panose="020F0502020204030204" pitchFamily="34" charset="0"/>
                <a:ea typeface="Calibri" panose="020F0502020204030204" pitchFamily="34" charset="0"/>
                <a:cs typeface="Calibri" panose="020F0502020204030204" pitchFamily="34" charset="0"/>
              </a:rPr>
              <a:t>2.7. As </a:t>
            </a:r>
            <a:r>
              <a:rPr lang="en-US" sz="1700" b="1" dirty="0" err="1">
                <a:latin typeface="Calibri" panose="020F0502020204030204" pitchFamily="34" charset="0"/>
                <a:ea typeface="Calibri" panose="020F0502020204030204" pitchFamily="34" charset="0"/>
                <a:cs typeface="Calibri" panose="020F0502020204030204" pitchFamily="34" charset="0"/>
              </a:rPr>
              <a:t>tarefas</a:t>
            </a:r>
            <a:r>
              <a:rPr lang="en-US" sz="1700" b="1" dirty="0">
                <a:latin typeface="Calibri" panose="020F0502020204030204" pitchFamily="34" charset="0"/>
                <a:ea typeface="Calibri" panose="020F0502020204030204" pitchFamily="34" charset="0"/>
                <a:cs typeface="Calibri" panose="020F0502020204030204" pitchFamily="34" charset="0"/>
              </a:rPr>
              <a:t> do </a:t>
            </a:r>
            <a:r>
              <a:rPr lang="en-US" sz="1700" b="1" dirty="0" err="1">
                <a:latin typeface="Calibri" panose="020F0502020204030204" pitchFamily="34" charset="0"/>
                <a:ea typeface="Calibri" panose="020F0502020204030204" pitchFamily="34" charset="0"/>
                <a:cs typeface="Calibri" panose="020F0502020204030204" pitchFamily="34" charset="0"/>
              </a:rPr>
              <a:t>presente</a:t>
            </a:r>
            <a:r>
              <a:rPr lang="en-US" sz="1700" b="1" dirty="0">
                <a:latin typeface="Calibri" panose="020F0502020204030204" pitchFamily="34" charset="0"/>
                <a:ea typeface="Calibri" panose="020F0502020204030204" pitchFamily="34" charset="0"/>
                <a:cs typeface="Calibri" panose="020F0502020204030204" pitchFamily="34" charset="0"/>
              </a:rPr>
              <a:t> </a:t>
            </a:r>
            <a:r>
              <a:rPr lang="en-US" sz="1700" b="1" dirty="0" err="1">
                <a:latin typeface="Calibri" panose="020F0502020204030204" pitchFamily="34" charset="0"/>
                <a:ea typeface="Calibri" panose="020F0502020204030204" pitchFamily="34" charset="0"/>
                <a:cs typeface="Calibri" panose="020F0502020204030204" pitchFamily="34" charset="0"/>
              </a:rPr>
              <a:t>programa</a:t>
            </a:r>
            <a:endParaRPr lang="en-US" sz="1700" b="1"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700" dirty="0">
                <a:effectLst/>
                <a:latin typeface="Calibri" panose="020F0502020204030204" pitchFamily="34" charset="0"/>
                <a:ea typeface="Calibri" panose="020F0502020204030204" pitchFamily="34" charset="0"/>
                <a:cs typeface="Calibri" panose="020F0502020204030204" pitchFamily="34" charset="0"/>
              </a:rPr>
              <a:t>	</a:t>
            </a:r>
            <a:r>
              <a:rPr lang="pt-BR" sz="1700" dirty="0">
                <a:effectLst/>
                <a:latin typeface="Calibri" panose="020F0502020204030204" pitchFamily="34" charset="0"/>
                <a:ea typeface="Calibri" panose="020F0502020204030204" pitchFamily="34" charset="0"/>
                <a:cs typeface="Calibri" panose="020F0502020204030204" pitchFamily="34" charset="0"/>
              </a:rPr>
              <a:t>De acordo com essa visão geral, existem achados contraditórias em relação ao desempenho de DD em tarefas hipotética e </a:t>
            </a:r>
            <a:r>
              <a:rPr lang="pt-BR" sz="1700" i="1" dirty="0">
                <a:effectLst/>
                <a:latin typeface="Calibri" panose="020F0502020204030204" pitchFamily="34" charset="0"/>
                <a:ea typeface="Calibri" panose="020F0502020204030204" pitchFamily="34" charset="0"/>
                <a:cs typeface="Calibri" panose="020F0502020204030204" pitchFamily="34" charset="0"/>
              </a:rPr>
              <a:t>real-time</a:t>
            </a:r>
            <a:r>
              <a:rPr lang="pt-BR" sz="1700" dirty="0">
                <a:effectLst/>
                <a:latin typeface="Calibri" panose="020F0502020204030204" pitchFamily="34" charset="0"/>
                <a:ea typeface="Calibri" panose="020F0502020204030204" pitchFamily="34" charset="0"/>
                <a:cs typeface="Calibri" panose="020F0502020204030204" pitchFamily="34" charset="0"/>
              </a:rPr>
              <a:t>. Além disso, notou-se que a tarefa </a:t>
            </a:r>
            <a:r>
              <a:rPr lang="pt-BR" sz="1700" i="1" dirty="0">
                <a:effectLst/>
                <a:latin typeface="Calibri" panose="020F0502020204030204" pitchFamily="34" charset="0"/>
                <a:ea typeface="Calibri" panose="020F0502020204030204" pitchFamily="34" charset="0"/>
                <a:cs typeface="Calibri" panose="020F0502020204030204" pitchFamily="34" charset="0"/>
              </a:rPr>
              <a:t>real-</a:t>
            </a:r>
            <a:r>
              <a:rPr lang="pt-BR" sz="1700" i="1" dirty="0" err="1">
                <a:effectLst/>
                <a:latin typeface="Calibri" panose="020F0502020204030204" pitchFamily="34" charset="0"/>
                <a:ea typeface="Calibri" panose="020F0502020204030204" pitchFamily="34" charset="0"/>
                <a:cs typeface="Calibri" panose="020F0502020204030204" pitchFamily="34" charset="0"/>
              </a:rPr>
              <a:t>reward</a:t>
            </a:r>
            <a:r>
              <a:rPr lang="pt-BR" sz="1700" i="1" dirty="0">
                <a:effectLst/>
                <a:latin typeface="Calibri" panose="020F0502020204030204" pitchFamily="34" charset="0"/>
                <a:ea typeface="Calibri" panose="020F0502020204030204" pitchFamily="34" charset="0"/>
                <a:cs typeface="Calibri" panose="020F0502020204030204" pitchFamily="34" charset="0"/>
              </a:rPr>
              <a:t> </a:t>
            </a:r>
            <a:r>
              <a:rPr lang="pt-BR" sz="1700" dirty="0">
                <a:effectLst/>
                <a:latin typeface="Calibri" panose="020F0502020204030204" pitchFamily="34" charset="0"/>
                <a:ea typeface="Calibri" panose="020F0502020204030204" pitchFamily="34" charset="0"/>
                <a:cs typeface="Calibri" panose="020F0502020204030204" pitchFamily="34" charset="0"/>
              </a:rPr>
              <a:t>não reflete exatamente o que é proposto na tarefa hipotética, pois envolve probabilidades. Portanto, foi desenvolvido um programa de DD composto por tarefas idênticas em aparência, atrasos e recompensas. </a:t>
            </a:r>
            <a:endParaRPr lang="pt-BR" sz="1700" dirty="0">
              <a:effectLst/>
              <a:latin typeface="Calibri" panose="020F0502020204030204" pitchFamily="34" charset="0"/>
              <a:ea typeface="Calibri" panose="020F0502020204030204" pitchFamily="34" charset="0"/>
            </a:endParaRPr>
          </a:p>
        </p:txBody>
      </p:sp>
      <p:sp>
        <p:nvSpPr>
          <p:cNvPr id="3" name="CaixaDeTexto 2">
            <a:extLst>
              <a:ext uri="{FF2B5EF4-FFF2-40B4-BE49-F238E27FC236}">
                <a16:creationId xmlns:a16="http://schemas.microsoft.com/office/drawing/2014/main" id="{D704238E-70C2-FC74-1684-F1F2A420957C}"/>
              </a:ext>
            </a:extLst>
          </p:cNvPr>
          <p:cNvSpPr txBox="1"/>
          <p:nvPr/>
        </p:nvSpPr>
        <p:spPr>
          <a:xfrm>
            <a:off x="6318584" y="147592"/>
            <a:ext cx="418704" cy="369332"/>
          </a:xfrm>
          <a:prstGeom prst="rect">
            <a:avLst/>
          </a:prstGeom>
          <a:noFill/>
        </p:spPr>
        <p:txBody>
          <a:bodyPr wrap="none" rtlCol="0">
            <a:spAutoFit/>
          </a:bodyPr>
          <a:lstStyle/>
          <a:p>
            <a:r>
              <a:rPr lang="pt-BR" dirty="0"/>
              <a:t>14</a:t>
            </a:r>
          </a:p>
        </p:txBody>
      </p:sp>
    </p:spTree>
    <p:extLst>
      <p:ext uri="{BB962C8B-B14F-4D97-AF65-F5344CB8AC3E}">
        <p14:creationId xmlns:p14="http://schemas.microsoft.com/office/powerpoint/2010/main" val="27398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8" name="CaixaDeTexto 7">
            <a:extLst>
              <a:ext uri="{FF2B5EF4-FFF2-40B4-BE49-F238E27FC236}">
                <a16:creationId xmlns:a16="http://schemas.microsoft.com/office/drawing/2014/main" id="{98C847BC-0E31-F7BB-C9AB-F8FD2147B144}"/>
              </a:ext>
            </a:extLst>
          </p:cNvPr>
          <p:cNvSpPr txBox="1"/>
          <p:nvPr/>
        </p:nvSpPr>
        <p:spPr>
          <a:xfrm>
            <a:off x="471487" y="816637"/>
            <a:ext cx="5915025" cy="6678751"/>
          </a:xfrm>
          <a:prstGeom prst="rect">
            <a:avLst/>
          </a:prstGeom>
          <a:noFill/>
        </p:spPr>
        <p:txBody>
          <a:bodyPr wrap="square">
            <a:spAutoFit/>
          </a:bodyPr>
          <a:lstStyle/>
          <a:p>
            <a:pPr algn="just">
              <a:spcAft>
                <a:spcPts val="800"/>
              </a:spcAft>
            </a:pP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650" dirty="0">
                <a:latin typeface="Calibri" panose="020F0502020204030204" pitchFamily="34" charset="0"/>
                <a:ea typeface="Calibri" panose="020F0502020204030204" pitchFamily="34" charset="0"/>
                <a:cs typeface="Calibri" panose="020F0502020204030204" pitchFamily="34" charset="0"/>
              </a:rPr>
              <a:t>A </a:t>
            </a:r>
            <a:r>
              <a:rPr lang="en-US" sz="1650" dirty="0" err="1">
                <a:latin typeface="Calibri" panose="020F0502020204030204" pitchFamily="34" charset="0"/>
                <a:ea typeface="Calibri" panose="020F0502020204030204" pitchFamily="34" charset="0"/>
                <a:cs typeface="Calibri" panose="020F0502020204030204" pitchFamily="34" charset="0"/>
              </a:rPr>
              <a:t>aplicação</a:t>
            </a:r>
            <a:r>
              <a:rPr lang="en-US" sz="1650" dirty="0">
                <a:latin typeface="Calibri" panose="020F0502020204030204" pitchFamily="34" charset="0"/>
                <a:ea typeface="Calibri" panose="020F0502020204030204" pitchFamily="34" charset="0"/>
                <a:cs typeface="Calibri" panose="020F0502020204030204" pitchFamily="34" charset="0"/>
              </a:rPr>
              <a:t> </a:t>
            </a:r>
            <a:r>
              <a:rPr lang="en-US" sz="1650" dirty="0" err="1">
                <a:latin typeface="Calibri" panose="020F0502020204030204" pitchFamily="34" charset="0"/>
                <a:ea typeface="Calibri" panose="020F0502020204030204" pitchFamily="34" charset="0"/>
                <a:cs typeface="Calibri" panose="020F0502020204030204" pitchFamily="34" charset="0"/>
              </a:rPr>
              <a:t>computadorizada</a:t>
            </a:r>
            <a:r>
              <a:rPr lang="en-US" sz="1650" dirty="0">
                <a:latin typeface="Calibri" panose="020F0502020204030204" pitchFamily="34" charset="0"/>
                <a:ea typeface="Calibri" panose="020F0502020204030204" pitchFamily="34" charset="0"/>
                <a:cs typeface="Calibri" panose="020F0502020204030204" pitchFamily="34" charset="0"/>
              </a:rPr>
              <a:t> </a:t>
            </a:r>
            <a:r>
              <a:rPr lang="pt-BR" sz="1650" dirty="0">
                <a:latin typeface="Calibri" panose="020F0502020204030204" pitchFamily="34" charset="0"/>
                <a:ea typeface="Calibri" panose="020F0502020204030204" pitchFamily="34" charset="0"/>
                <a:cs typeface="Calibri" panose="020F0502020204030204" pitchFamily="34" charset="0"/>
              </a:rPr>
              <a:t>foi adotada para evitar erros de administração e pontuação (Paul et al., 2005). Este procedimento incluiu a imputação de algoritmos no script do programa para o cálculo dos valores subjetivos pelo método proporcional e da área sob a curva - ambos fáceis de automatizar e considerados adequados para a análise de escolhas inconsistentes (Mies et al., 2018) e dados não normais (Reynolds, 2006), respectivamente.</a:t>
            </a:r>
            <a:endParaRPr lang="en-US" sz="1650" dirty="0">
              <a:latin typeface="Calibri" panose="020F0502020204030204" pitchFamily="34" charset="0"/>
              <a:ea typeface="Calibri" panose="020F0502020204030204" pitchFamily="34" charset="0"/>
              <a:cs typeface="Calibri" panose="020F0502020204030204" pitchFamily="34" charset="0"/>
            </a:endParaRPr>
          </a:p>
          <a:p>
            <a:pPr indent="449580" algn="just">
              <a:spcAft>
                <a:spcPts val="800"/>
              </a:spcAft>
            </a:pPr>
            <a:r>
              <a:rPr lang="pt-BR" sz="1650" dirty="0">
                <a:effectLst/>
                <a:latin typeface="Calibri" panose="020F0502020204030204" pitchFamily="34" charset="0"/>
                <a:ea typeface="Calibri" panose="020F0502020204030204" pitchFamily="34" charset="0"/>
                <a:cs typeface="Calibri" panose="020F0502020204030204" pitchFamily="34" charset="0"/>
              </a:rPr>
              <a:t>Também foram incorporados recursos de design de jogos ao programa, pois isso aumenta a motivação (</a:t>
            </a:r>
            <a:r>
              <a:rPr lang="pt-BR" sz="1650" dirty="0" err="1">
                <a:effectLst/>
                <a:latin typeface="Calibri" panose="020F0502020204030204" pitchFamily="34" charset="0"/>
                <a:ea typeface="Calibri" panose="020F0502020204030204" pitchFamily="34" charset="0"/>
                <a:cs typeface="Calibri" panose="020F0502020204030204" pitchFamily="34" charset="0"/>
              </a:rPr>
              <a:t>Lumsden</a:t>
            </a:r>
            <a:r>
              <a:rPr lang="pt-BR" sz="1650" dirty="0">
                <a:effectLst/>
                <a:latin typeface="Calibri" panose="020F0502020204030204" pitchFamily="34" charset="0"/>
                <a:ea typeface="Calibri" panose="020F0502020204030204" pitchFamily="34" charset="0"/>
                <a:cs typeface="Calibri" panose="020F0502020204030204" pitchFamily="34" charset="0"/>
              </a:rPr>
              <a:t> et al., 2016) e reduz a ansiedade relacionada ao teste (</a:t>
            </a:r>
            <a:r>
              <a:rPr lang="pt-BR" sz="1650" dirty="0" err="1">
                <a:effectLst/>
                <a:latin typeface="Calibri" panose="020F0502020204030204" pitchFamily="34" charset="0"/>
                <a:ea typeface="Calibri" panose="020F0502020204030204" pitchFamily="34" charset="0"/>
                <a:cs typeface="Calibri" panose="020F0502020204030204" pitchFamily="34" charset="0"/>
              </a:rPr>
              <a:t>Cerrato</a:t>
            </a:r>
            <a:r>
              <a:rPr lang="pt-BR" sz="1650" dirty="0">
                <a:effectLst/>
                <a:latin typeface="Calibri" panose="020F0502020204030204" pitchFamily="34" charset="0"/>
                <a:ea typeface="Calibri" panose="020F0502020204030204" pitchFamily="34" charset="0"/>
                <a:cs typeface="Calibri" panose="020F0502020204030204" pitchFamily="34" charset="0"/>
              </a:rPr>
              <a:t> &amp; </a:t>
            </a:r>
            <a:r>
              <a:rPr lang="pt-BR" sz="1650" dirty="0" err="1">
                <a:effectLst/>
                <a:latin typeface="Calibri" panose="020F0502020204030204" pitchFamily="34" charset="0"/>
                <a:ea typeface="Calibri" panose="020F0502020204030204" pitchFamily="34" charset="0"/>
                <a:cs typeface="Calibri" panose="020F0502020204030204" pitchFamily="34" charset="0"/>
              </a:rPr>
              <a:t>Ponticorvo</a:t>
            </a:r>
            <a:r>
              <a:rPr lang="pt-BR" sz="1650" dirty="0">
                <a:effectLst/>
                <a:latin typeface="Calibri" panose="020F0502020204030204" pitchFamily="34" charset="0"/>
                <a:ea typeface="Calibri" panose="020F0502020204030204" pitchFamily="34" charset="0"/>
                <a:cs typeface="Calibri" panose="020F0502020204030204" pitchFamily="34" charset="0"/>
              </a:rPr>
              <a:t>, 2017), que são fatores potenciais que podem influenciar o desempenho (Martin &amp; </a:t>
            </a:r>
            <a:r>
              <a:rPr lang="pt-BR" sz="1650" dirty="0" err="1">
                <a:effectLst/>
                <a:latin typeface="Calibri" panose="020F0502020204030204" pitchFamily="34" charset="0"/>
                <a:ea typeface="Calibri" panose="020F0502020204030204" pitchFamily="34" charset="0"/>
                <a:cs typeface="Calibri" panose="020F0502020204030204" pitchFamily="34" charset="0"/>
              </a:rPr>
              <a:t>Franzen</a:t>
            </a:r>
            <a:r>
              <a:rPr lang="pt-BR" sz="1650" dirty="0">
                <a:effectLst/>
                <a:latin typeface="Calibri" panose="020F0502020204030204" pitchFamily="34" charset="0"/>
                <a:ea typeface="Calibri" panose="020F0502020204030204" pitchFamily="34" charset="0"/>
                <a:cs typeface="Calibri" panose="020F0502020204030204" pitchFamily="34" charset="0"/>
              </a:rPr>
              <a:t>, 1989; Edwards e outros, 2015).</a:t>
            </a:r>
          </a:p>
          <a:p>
            <a:pPr indent="449580" algn="just">
              <a:spcAft>
                <a:spcPts val="800"/>
              </a:spcAft>
            </a:pPr>
            <a:r>
              <a:rPr lang="pt-BR" sz="1650" dirty="0">
                <a:effectLst/>
                <a:latin typeface="Calibri" panose="020F0502020204030204" pitchFamily="34" charset="0"/>
                <a:ea typeface="Calibri" panose="020F0502020204030204" pitchFamily="34" charset="0"/>
                <a:cs typeface="Calibri" panose="020F0502020204030204" pitchFamily="34" charset="0"/>
              </a:rPr>
              <a:t>Além disso, o programa é de acesso aberto, sendo acessível a pesquisas que contam com baixo orçamento, </a:t>
            </a:r>
            <a:r>
              <a:rPr lang="pt-BR" sz="1650" dirty="0">
                <a:latin typeface="Calibri" panose="020F0502020204030204" pitchFamily="34" charset="0"/>
                <a:ea typeface="Calibri" panose="020F0502020204030204" pitchFamily="34" charset="0"/>
                <a:cs typeface="Calibri" panose="020F0502020204030204" pitchFamily="34" charset="0"/>
              </a:rPr>
              <a:t>além de ser editável, isto é,</a:t>
            </a:r>
            <a:r>
              <a:rPr lang="pt-BR" sz="1650" dirty="0">
                <a:effectLst/>
                <a:latin typeface="Calibri" panose="020F0502020204030204" pitchFamily="34" charset="0"/>
                <a:ea typeface="Calibri" panose="020F0502020204030204" pitchFamily="34" charset="0"/>
                <a:cs typeface="Calibri" panose="020F0502020204030204" pitchFamily="34" charset="0"/>
              </a:rPr>
              <a:t> não só permite alterar os atrasos e recompensas das tarefas, mas também facilita a adaptação de experimentos conduzidos em contextos socioculturais variados (e.g., o idioma pode ser alterado) (</a:t>
            </a:r>
            <a:r>
              <a:rPr lang="pt-BR" sz="1650" dirty="0" err="1">
                <a:effectLst/>
                <a:latin typeface="Calibri" panose="020F0502020204030204" pitchFamily="34" charset="0"/>
                <a:ea typeface="Calibri" panose="020F0502020204030204" pitchFamily="34" charset="0"/>
                <a:cs typeface="Calibri" panose="020F0502020204030204" pitchFamily="34" charset="0"/>
              </a:rPr>
              <a:t>Staubitz</a:t>
            </a:r>
            <a:r>
              <a:rPr lang="pt-BR" sz="1650" dirty="0">
                <a:effectLst/>
                <a:latin typeface="Calibri" panose="020F0502020204030204" pitchFamily="34" charset="0"/>
                <a:ea typeface="Calibri" panose="020F0502020204030204" pitchFamily="34" charset="0"/>
                <a:cs typeface="Calibri" panose="020F0502020204030204" pitchFamily="34" charset="0"/>
              </a:rPr>
              <a:t> et al., 2018).</a:t>
            </a:r>
          </a:p>
          <a:p>
            <a:pPr indent="449580" algn="just">
              <a:spcAft>
                <a:spcPts val="800"/>
              </a:spcAft>
            </a:pPr>
            <a:r>
              <a:rPr lang="pt-BR" sz="1650" dirty="0">
                <a:effectLst/>
                <a:latin typeface="Calibri" panose="020F0502020204030204" pitchFamily="34" charset="0"/>
                <a:ea typeface="Calibri" panose="020F0502020204030204" pitchFamily="34" charset="0"/>
                <a:cs typeface="Calibri" panose="020F0502020204030204" pitchFamily="34" charset="0"/>
              </a:rPr>
              <a:t>É importante notar que os estudos de DD mencionados acima foram predominantemente conduzidos com amostras de nações desenvolvidas, por isso é importante fornecer ferramentas para estudar DD em amostras de diferentes países para determinar se os padrões de desempenho de DD são generalizáveis em diversas amostras.</a:t>
            </a:r>
            <a:endParaRPr lang="pt-BR" sz="1650" dirty="0">
              <a:effectLst/>
              <a:latin typeface="Calibri" panose="020F0502020204030204" pitchFamily="34" charset="0"/>
              <a:ea typeface="Calibri" panose="020F0502020204030204" pitchFamily="34" charset="0"/>
            </a:endParaRPr>
          </a:p>
        </p:txBody>
      </p:sp>
      <p:sp>
        <p:nvSpPr>
          <p:cNvPr id="3" name="CaixaDeTexto 2">
            <a:extLst>
              <a:ext uri="{FF2B5EF4-FFF2-40B4-BE49-F238E27FC236}">
                <a16:creationId xmlns:a16="http://schemas.microsoft.com/office/drawing/2014/main" id="{01ECE887-5E4F-4FBC-C976-44CF124C1225}"/>
              </a:ext>
            </a:extLst>
          </p:cNvPr>
          <p:cNvSpPr txBox="1"/>
          <p:nvPr/>
        </p:nvSpPr>
        <p:spPr>
          <a:xfrm>
            <a:off x="6318584" y="147592"/>
            <a:ext cx="418704" cy="369332"/>
          </a:xfrm>
          <a:prstGeom prst="rect">
            <a:avLst/>
          </a:prstGeom>
          <a:noFill/>
        </p:spPr>
        <p:txBody>
          <a:bodyPr wrap="none" rtlCol="0">
            <a:spAutoFit/>
          </a:bodyPr>
          <a:lstStyle/>
          <a:p>
            <a:r>
              <a:rPr lang="pt-BR" dirty="0"/>
              <a:t>15</a:t>
            </a:r>
          </a:p>
        </p:txBody>
      </p:sp>
    </p:spTree>
    <p:extLst>
      <p:ext uri="{BB962C8B-B14F-4D97-AF65-F5344CB8AC3E}">
        <p14:creationId xmlns:p14="http://schemas.microsoft.com/office/powerpoint/2010/main" val="860629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5B1F457A-62A2-9A60-B837-CCBFF1A3ED5A}"/>
              </a:ext>
            </a:extLst>
          </p:cNvPr>
          <p:cNvSpPr txBox="1"/>
          <p:nvPr/>
        </p:nvSpPr>
        <p:spPr>
          <a:xfrm>
            <a:off x="471487" y="748742"/>
            <a:ext cx="5915024" cy="954107"/>
          </a:xfrm>
          <a:prstGeom prst="rect">
            <a:avLst/>
          </a:prstGeom>
          <a:noFill/>
        </p:spPr>
        <p:txBody>
          <a:bodyPr wrap="square">
            <a:spAutoFit/>
          </a:bodyPr>
          <a:lstStyle/>
          <a:p>
            <a:pPr>
              <a:spcAft>
                <a:spcPts val="800"/>
              </a:spcAft>
            </a:pPr>
            <a:r>
              <a:rPr lang="en-US" sz="2800" b="1" dirty="0">
                <a:effectLst/>
                <a:latin typeface="Berlin Sans FB Demi" panose="020E0802020502020306" pitchFamily="34" charset="0"/>
                <a:ea typeface="Calibri" panose="020F0502020204030204" pitchFamily="34" charset="0"/>
                <a:cs typeface="Calibri" panose="020F0502020204030204" pitchFamily="34" charset="0"/>
              </a:rPr>
              <a:t>3. </a:t>
            </a:r>
            <a:r>
              <a:rPr lang="en-US" sz="2800" b="1" dirty="0" err="1">
                <a:effectLst/>
                <a:latin typeface="Berlin Sans FB Demi" panose="020E0802020502020306" pitchFamily="34" charset="0"/>
                <a:ea typeface="Calibri" panose="020F0502020204030204" pitchFamily="34" charset="0"/>
                <a:cs typeface="Calibri" panose="020F0502020204030204" pitchFamily="34" charset="0"/>
              </a:rPr>
              <a:t>Desenvolvimento</a:t>
            </a:r>
            <a:r>
              <a:rPr lang="en-US" sz="2800" b="1" dirty="0">
                <a:effectLst/>
                <a:latin typeface="Berlin Sans FB Demi" panose="020E0802020502020306" pitchFamily="34" charset="0"/>
                <a:ea typeface="Calibri" panose="020F0502020204030204" pitchFamily="34" charset="0"/>
                <a:cs typeface="Calibri" panose="020F0502020204030204" pitchFamily="34" charset="0"/>
              </a:rPr>
              <a:t> e </a:t>
            </a:r>
            <a:r>
              <a:rPr lang="en-US" sz="2800" b="1" dirty="0" err="1">
                <a:effectLst/>
                <a:latin typeface="Berlin Sans FB Demi" panose="020E0802020502020306" pitchFamily="34" charset="0"/>
                <a:ea typeface="Calibri" panose="020F0502020204030204" pitchFamily="34" charset="0"/>
                <a:cs typeface="Calibri" panose="020F0502020204030204" pitchFamily="34" charset="0"/>
              </a:rPr>
              <a:t>funcionamento</a:t>
            </a:r>
            <a:r>
              <a:rPr lang="en-US" sz="2800" b="1" dirty="0">
                <a:effectLst/>
                <a:latin typeface="Berlin Sans FB Demi" panose="020E0802020502020306" pitchFamily="34" charset="0"/>
                <a:ea typeface="Calibri" panose="020F0502020204030204" pitchFamily="34" charset="0"/>
                <a:cs typeface="Calibri" panose="020F0502020204030204" pitchFamily="34" charset="0"/>
              </a:rPr>
              <a:t> do </a:t>
            </a:r>
            <a:r>
              <a:rPr lang="en-US" sz="2800" b="1" dirty="0" err="1">
                <a:effectLst/>
                <a:latin typeface="Berlin Sans FB Demi" panose="020E0802020502020306" pitchFamily="34" charset="0"/>
                <a:ea typeface="Calibri" panose="020F0502020204030204" pitchFamily="34" charset="0"/>
                <a:cs typeface="Calibri" panose="020F0502020204030204" pitchFamily="34" charset="0"/>
              </a:rPr>
              <a:t>programa</a:t>
            </a:r>
            <a:endParaRPr lang="pt-BR" sz="2800" dirty="0">
              <a:effectLst/>
              <a:latin typeface="Berlin Sans FB Demi" panose="020E0802020502020306" pitchFamily="34" charset="0"/>
              <a:ea typeface="Calibri" panose="020F0502020204030204" pitchFamily="34" charset="0"/>
            </a:endParaRPr>
          </a:p>
        </p:txBody>
      </p:sp>
      <p:sp>
        <p:nvSpPr>
          <p:cNvPr id="8" name="CaixaDeTexto 7">
            <a:extLst>
              <a:ext uri="{FF2B5EF4-FFF2-40B4-BE49-F238E27FC236}">
                <a16:creationId xmlns:a16="http://schemas.microsoft.com/office/drawing/2014/main" id="{AADDEBAB-CCC6-A8F6-C989-3516AF96BDAF}"/>
              </a:ext>
            </a:extLst>
          </p:cNvPr>
          <p:cNvSpPr txBox="1"/>
          <p:nvPr/>
        </p:nvSpPr>
        <p:spPr>
          <a:xfrm>
            <a:off x="471487" y="1934667"/>
            <a:ext cx="5915024" cy="7360989"/>
          </a:xfrm>
          <a:prstGeom prst="rect">
            <a:avLst/>
          </a:prstGeom>
          <a:noFill/>
        </p:spPr>
        <p:txBody>
          <a:bodyPr wrap="square">
            <a:spAutoFit/>
          </a:bodyPr>
          <a:lstStyle/>
          <a:p>
            <a:pPr indent="228600" algn="just">
              <a:spcAft>
                <a:spcPts val="800"/>
              </a:spcAft>
            </a:pPr>
            <a:r>
              <a:rPr lang="pt-BR" sz="1650" dirty="0">
                <a:effectLst/>
                <a:latin typeface="Calibri" panose="020F0502020204030204" pitchFamily="34" charset="0"/>
                <a:ea typeface="Calibri" panose="020F0502020204030204" pitchFamily="34" charset="0"/>
                <a:cs typeface="Calibri" panose="020F0502020204030204" pitchFamily="34" charset="0"/>
              </a:rPr>
              <a:t>O Jogo da Espera foi desenvolvido para ser aplicado em adolescentes com base nos estudos de </a:t>
            </a:r>
            <a:r>
              <a:rPr lang="pt-BR" sz="1650" dirty="0" err="1">
                <a:effectLst/>
                <a:latin typeface="Calibri" panose="020F0502020204030204" pitchFamily="34" charset="0"/>
                <a:ea typeface="Calibri" panose="020F0502020204030204" pitchFamily="34" charset="0"/>
                <a:cs typeface="Calibri" panose="020F0502020204030204" pitchFamily="34" charset="0"/>
              </a:rPr>
              <a:t>Scheres</a:t>
            </a:r>
            <a:r>
              <a:rPr lang="pt-BR" sz="1650" dirty="0">
                <a:effectLst/>
                <a:latin typeface="Calibri" panose="020F0502020204030204" pitchFamily="34" charset="0"/>
                <a:ea typeface="Calibri" panose="020F0502020204030204" pitchFamily="34" charset="0"/>
                <a:cs typeface="Calibri" panose="020F0502020204030204" pitchFamily="34" charset="0"/>
              </a:rPr>
              <a:t> et al. (2006; 2008; 2010a,b; 2014), </a:t>
            </a:r>
            <a:r>
              <a:rPr lang="pt-BR" sz="1650" dirty="0" err="1">
                <a:effectLst/>
                <a:latin typeface="Calibri" panose="020F0502020204030204" pitchFamily="34" charset="0"/>
                <a:ea typeface="Calibri" panose="020F0502020204030204" pitchFamily="34" charset="0"/>
                <a:cs typeface="Calibri" panose="020F0502020204030204" pitchFamily="34" charset="0"/>
              </a:rPr>
              <a:t>Demurie</a:t>
            </a:r>
            <a:r>
              <a:rPr lang="pt-BR" sz="1650" dirty="0">
                <a:effectLst/>
                <a:latin typeface="Calibri" panose="020F0502020204030204" pitchFamily="34" charset="0"/>
                <a:ea typeface="Calibri" panose="020F0502020204030204" pitchFamily="34" charset="0"/>
                <a:cs typeface="Calibri" panose="020F0502020204030204" pitchFamily="34" charset="0"/>
              </a:rPr>
              <a:t> et al. (2013) e Utsumi et al. (2016). Contém três jogos ou condições de DD: 1) Jogo Imaginário (atraso/recompensa hipotéticos ou tarefa hipotética); 2) Jogo Real (atraso/recompensa reais ou tarefa </a:t>
            </a:r>
            <a:r>
              <a:rPr lang="pt-BR" sz="1650" i="1" dirty="0">
                <a:effectLst/>
                <a:latin typeface="Calibri" panose="020F0502020204030204" pitchFamily="34" charset="0"/>
                <a:ea typeface="Calibri" panose="020F0502020204030204" pitchFamily="34" charset="0"/>
                <a:cs typeface="Calibri" panose="020F0502020204030204" pitchFamily="34" charset="0"/>
              </a:rPr>
              <a:t>real-time</a:t>
            </a:r>
            <a:r>
              <a:rPr lang="pt-BR" sz="1650" dirty="0">
                <a:effectLst/>
                <a:latin typeface="Calibri" panose="020F0502020204030204" pitchFamily="34" charset="0"/>
                <a:ea typeface="Calibri" panose="020F0502020204030204" pitchFamily="34" charset="0"/>
                <a:cs typeface="Calibri" panose="020F0502020204030204" pitchFamily="34" charset="0"/>
              </a:rPr>
              <a:t>); e 3) Jogo da Paciência (atraso real/recompensa hipotética ou tarefa hipotética com expectativa temporal).</a:t>
            </a:r>
          </a:p>
          <a:p>
            <a:pPr indent="228600" algn="just">
              <a:spcAft>
                <a:spcPts val="800"/>
              </a:spcAft>
            </a:pPr>
            <a:r>
              <a:rPr lang="pt-BR" sz="1650" b="0" i="0" u="none" strike="noStrike" dirty="0">
                <a:solidFill>
                  <a:srgbClr val="000000"/>
                </a:solidFill>
                <a:effectLst/>
              </a:rPr>
              <a:t>Este programa foi construído em Unity3D (da Unity Technologies), versão 2018.2.21.fl para se assemelhar a um videogame. O código foi escrito usando o Rider IDE. </a:t>
            </a:r>
            <a:r>
              <a:rPr lang="pt-BR" sz="1650" dirty="0">
                <a:solidFill>
                  <a:srgbClr val="000000"/>
                </a:solidFill>
              </a:rPr>
              <a:t>A concepção </a:t>
            </a:r>
            <a:r>
              <a:rPr lang="pt-BR" sz="1650" b="0" i="0" u="none" strike="noStrike" dirty="0">
                <a:solidFill>
                  <a:srgbClr val="000000"/>
                </a:solidFill>
                <a:effectLst/>
              </a:rPr>
              <a:t>artística foi criada no GIMP, um editor de imagens gratuito no qual é possível alterar seu código-fonte, e no Photoshop. A maior parte do código-fonte está em C# (C-Sharp); no entanto, há uma interface de usuário (IU) para pesquisadores, no qual pode-se criar novos arquivos de configuração para o programa usando o Google Planilhas. O script que gera o código a partir da planilha de edição é escrito em </a:t>
            </a:r>
            <a:r>
              <a:rPr lang="pt-BR" sz="1650" b="0" i="0" u="none" strike="noStrike" dirty="0" err="1">
                <a:solidFill>
                  <a:srgbClr val="000000"/>
                </a:solidFill>
                <a:effectLst/>
              </a:rPr>
              <a:t>JavaScript</a:t>
            </a:r>
            <a:r>
              <a:rPr lang="pt-BR" sz="1650" b="0" i="0" u="none" strike="noStrike" dirty="0">
                <a:solidFill>
                  <a:srgbClr val="000000"/>
                </a:solidFill>
                <a:effectLst/>
              </a:rPr>
              <a:t>.</a:t>
            </a:r>
          </a:p>
          <a:p>
            <a:pPr indent="228600" algn="just">
              <a:spcAft>
                <a:spcPts val="800"/>
              </a:spcAft>
            </a:pPr>
            <a:r>
              <a:rPr lang="pt-BR" sz="1650" dirty="0">
                <a:effectLst/>
                <a:ea typeface="Calibri" panose="020F0502020204030204" pitchFamily="34" charset="0"/>
                <a:cs typeface="Calibri" panose="020F0502020204030204" pitchFamily="34" charset="0"/>
              </a:rPr>
              <a:t>A interface do usuário (UI) foi construída com base no </a:t>
            </a:r>
            <a:r>
              <a:rPr lang="pt-BR" sz="1650" i="1" dirty="0">
                <a:effectLst/>
                <a:ea typeface="Calibri" panose="020F0502020204030204" pitchFamily="34" charset="0"/>
                <a:cs typeface="Calibri" panose="020F0502020204030204" pitchFamily="34" charset="0"/>
              </a:rPr>
              <a:t>Model-</a:t>
            </a:r>
            <a:r>
              <a:rPr lang="pt-BR" sz="1650" i="1" dirty="0" err="1">
                <a:effectLst/>
                <a:ea typeface="Calibri" panose="020F0502020204030204" pitchFamily="34" charset="0"/>
                <a:cs typeface="Calibri" panose="020F0502020204030204" pitchFamily="34" charset="0"/>
              </a:rPr>
              <a:t>Driven</a:t>
            </a:r>
            <a:r>
              <a:rPr lang="pt-BR" sz="1650" i="1" dirty="0">
                <a:effectLst/>
                <a:ea typeface="Calibri" panose="020F0502020204030204" pitchFamily="34" charset="0"/>
                <a:cs typeface="Calibri" panose="020F0502020204030204" pitchFamily="34" charset="0"/>
              </a:rPr>
              <a:t> Game </a:t>
            </a:r>
            <a:r>
              <a:rPr lang="pt-BR" sz="1650" i="1" dirty="0" err="1">
                <a:effectLst/>
                <a:ea typeface="Calibri" panose="020F0502020204030204" pitchFamily="34" charset="0"/>
                <a:cs typeface="Calibri" panose="020F0502020204030204" pitchFamily="34" charset="0"/>
              </a:rPr>
              <a:t>Development</a:t>
            </a:r>
            <a:r>
              <a:rPr lang="pt-BR" sz="1650" dirty="0">
                <a:effectLst/>
                <a:ea typeface="Calibri" panose="020F0502020204030204" pitchFamily="34" charset="0"/>
                <a:cs typeface="Calibri" panose="020F0502020204030204" pitchFamily="34" charset="0"/>
              </a:rPr>
              <a:t>, no qual os programas podem ser criados usando um modelo específico de domínio (DSM) e/ou uma linguagem específica de domínio (DSL; Zhu &amp; Wang, 2019). Isso permite que os usuários modifiquem diretamente o conteúdo do programa por meio de planilhas do Google (DSM), que funcionam como uma ferramenta de modelagem, gerando um novo arquivo de script salvo em JSON (DSL) - um formato de arquivo padrão usado em uma grande variedade de programas.</a:t>
            </a:r>
            <a:endParaRPr lang="pt-BR" sz="1650" dirty="0">
              <a:effectLst/>
              <a:ea typeface="Calibri" panose="020F0502020204030204" pitchFamily="34" charset="0"/>
            </a:endParaRPr>
          </a:p>
        </p:txBody>
      </p:sp>
      <p:sp>
        <p:nvSpPr>
          <p:cNvPr id="3" name="CaixaDeTexto 2">
            <a:extLst>
              <a:ext uri="{FF2B5EF4-FFF2-40B4-BE49-F238E27FC236}">
                <a16:creationId xmlns:a16="http://schemas.microsoft.com/office/drawing/2014/main" id="{2B9EDD38-F7FB-B83E-F6C1-AF5C032A584C}"/>
              </a:ext>
            </a:extLst>
          </p:cNvPr>
          <p:cNvSpPr txBox="1"/>
          <p:nvPr/>
        </p:nvSpPr>
        <p:spPr>
          <a:xfrm>
            <a:off x="6318584" y="147592"/>
            <a:ext cx="418704" cy="369332"/>
          </a:xfrm>
          <a:prstGeom prst="rect">
            <a:avLst/>
          </a:prstGeom>
          <a:noFill/>
        </p:spPr>
        <p:txBody>
          <a:bodyPr wrap="none" rtlCol="0">
            <a:spAutoFit/>
          </a:bodyPr>
          <a:lstStyle/>
          <a:p>
            <a:r>
              <a:rPr lang="pt-BR" dirty="0"/>
              <a:t>16</a:t>
            </a:r>
          </a:p>
        </p:txBody>
      </p:sp>
    </p:spTree>
    <p:extLst>
      <p:ext uri="{BB962C8B-B14F-4D97-AF65-F5344CB8AC3E}">
        <p14:creationId xmlns:p14="http://schemas.microsoft.com/office/powerpoint/2010/main" val="2258082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340EC8E-AF4D-D3C3-FC09-DFD2A27F71F5}"/>
              </a:ext>
            </a:extLst>
          </p:cNvPr>
          <p:cNvSpPr txBox="1"/>
          <p:nvPr/>
        </p:nvSpPr>
        <p:spPr>
          <a:xfrm>
            <a:off x="471487" y="716587"/>
            <a:ext cx="5915025" cy="5940088"/>
          </a:xfrm>
          <a:prstGeom prst="rect">
            <a:avLst/>
          </a:prstGeom>
          <a:noFill/>
        </p:spPr>
        <p:txBody>
          <a:bodyPr wrap="square">
            <a:spAutoFit/>
          </a:bodyPr>
          <a:lstStyle/>
          <a:p>
            <a:pPr algn="just">
              <a:spcAft>
                <a:spcPts val="800"/>
              </a:spcAft>
            </a:pPr>
            <a:r>
              <a:rPr lang="en-US" sz="1650" dirty="0">
                <a:effectLst/>
                <a:ea typeface="Calibri" panose="020F0502020204030204" pitchFamily="34" charset="0"/>
                <a:cs typeface="Calibri" panose="020F0502020204030204" pitchFamily="34" charset="0"/>
              </a:rPr>
              <a:t>	</a:t>
            </a:r>
            <a:r>
              <a:rPr lang="pt-BR" sz="1650" dirty="0">
                <a:effectLst/>
                <a:ea typeface="Calibri" panose="020F0502020204030204" pitchFamily="34" charset="0"/>
                <a:cs typeface="Calibri" panose="020F0502020204030204" pitchFamily="34" charset="0"/>
              </a:rPr>
              <a:t>Essa abordagem permite que os usuários gerenciem as versões do programa usando apenas os modelos (ou seja, a planilha), mas não o código gerado (Kelly &amp; </a:t>
            </a:r>
            <a:r>
              <a:rPr lang="pt-BR" sz="1650" dirty="0" err="1">
                <a:effectLst/>
                <a:ea typeface="Calibri" panose="020F0502020204030204" pitchFamily="34" charset="0"/>
                <a:cs typeface="Calibri" panose="020F0502020204030204" pitchFamily="34" charset="0"/>
              </a:rPr>
              <a:t>Tolvanen</a:t>
            </a:r>
            <a:r>
              <a:rPr lang="pt-BR" sz="1650" dirty="0">
                <a:effectLst/>
                <a:ea typeface="Calibri" panose="020F0502020204030204" pitchFamily="34" charset="0"/>
                <a:cs typeface="Calibri" panose="020F0502020204030204" pitchFamily="34" charset="0"/>
              </a:rPr>
              <a:t>, 2008, p. 308).</a:t>
            </a:r>
          </a:p>
          <a:p>
            <a:pPr algn="just">
              <a:spcAft>
                <a:spcPts val="800"/>
              </a:spcAft>
            </a:pPr>
            <a:r>
              <a:rPr lang="pt-BR" sz="1650" dirty="0">
                <a:ea typeface="Calibri" panose="020F0502020204030204" pitchFamily="34" charset="0"/>
                <a:cs typeface="Calibri" panose="020F0502020204030204" pitchFamily="34" charset="0"/>
              </a:rPr>
              <a:t>	</a:t>
            </a:r>
            <a:r>
              <a:rPr lang="pt-BR" sz="1650" dirty="0">
                <a:effectLst/>
                <a:ea typeface="Calibri" panose="020F0502020204030204" pitchFamily="34" charset="0"/>
                <a:cs typeface="Calibri" panose="020F0502020204030204" pitchFamily="34" charset="0"/>
              </a:rPr>
              <a:t>A interface do usuário do programa permite a edição de texto e a seleção de uma das seguintes opções de idiomas padrão: Inglês, Português do Brasil </a:t>
            </a:r>
            <a:r>
              <a:rPr lang="pt-BR" sz="1650" dirty="0">
                <a:ea typeface="Calibri" panose="020F0502020204030204" pitchFamily="34" charset="0"/>
                <a:cs typeface="Calibri" panose="020F0502020204030204" pitchFamily="34" charset="0"/>
              </a:rPr>
              <a:t>e E</a:t>
            </a:r>
            <a:r>
              <a:rPr lang="pt-BR" sz="1650" dirty="0">
                <a:effectLst/>
                <a:ea typeface="Calibri" panose="020F0502020204030204" pitchFamily="34" charset="0"/>
                <a:cs typeface="Calibri" panose="020F0502020204030204" pitchFamily="34" charset="0"/>
              </a:rPr>
              <a:t>spanhol. Também é possível adicionar um novo idioma e alterar parâmetros como magnitude e tipo de recompensa e a duração dos atrasos.</a:t>
            </a:r>
          </a:p>
          <a:p>
            <a:pPr algn="just">
              <a:spcAft>
                <a:spcPts val="800"/>
              </a:spcAft>
            </a:pPr>
            <a:endParaRPr lang="en-US" sz="1650" dirty="0">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en-US" sz="1650" b="1" dirty="0">
                <a:effectLst/>
                <a:latin typeface="Calibri" panose="020F0502020204030204" pitchFamily="34" charset="0"/>
                <a:ea typeface="Calibri" panose="020F0502020204030204" pitchFamily="34" charset="0"/>
                <a:cs typeface="Calibri" panose="020F0502020204030204" pitchFamily="34" charset="0"/>
              </a:rPr>
              <a:t>3.1.</a:t>
            </a:r>
            <a:r>
              <a:rPr lang="en-US" sz="1650" dirty="0">
                <a:effectLst/>
                <a:latin typeface="Calibri" panose="020F0502020204030204" pitchFamily="34" charset="0"/>
                <a:ea typeface="Calibri" panose="020F0502020204030204" pitchFamily="34" charset="0"/>
                <a:cs typeface="Calibri" panose="020F0502020204030204" pitchFamily="34" charset="0"/>
              </a:rPr>
              <a:t> </a:t>
            </a:r>
            <a:r>
              <a:rPr lang="en-US" sz="1650" b="1" dirty="0" err="1">
                <a:effectLst/>
                <a:latin typeface="Calibri" panose="020F0502020204030204" pitchFamily="34" charset="0"/>
                <a:ea typeface="Calibri" panose="020F0502020204030204" pitchFamily="34" charset="0"/>
                <a:cs typeface="Calibri" panose="020F0502020204030204" pitchFamily="34" charset="0"/>
              </a:rPr>
              <a:t>Requisitos</a:t>
            </a:r>
            <a:r>
              <a:rPr lang="en-US" sz="1650" b="1" dirty="0">
                <a:effectLst/>
                <a:latin typeface="Calibri" panose="020F0502020204030204" pitchFamily="34" charset="0"/>
                <a:ea typeface="Calibri" panose="020F0502020204030204" pitchFamily="34" charset="0"/>
                <a:cs typeface="Calibri" panose="020F0502020204030204" pitchFamily="34" charset="0"/>
              </a:rPr>
              <a:t> do </a:t>
            </a:r>
            <a:r>
              <a:rPr lang="en-US" sz="1650" b="1" dirty="0" err="1">
                <a:effectLst/>
                <a:latin typeface="Calibri" panose="020F0502020204030204" pitchFamily="34" charset="0"/>
                <a:ea typeface="Calibri" panose="020F0502020204030204" pitchFamily="34" charset="0"/>
                <a:cs typeface="Calibri" panose="020F0502020204030204" pitchFamily="34" charset="0"/>
              </a:rPr>
              <a:t>sistema</a:t>
            </a:r>
            <a:endParaRPr lang="en-US" sz="1650" b="1" dirty="0">
              <a:effectLst/>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r>
              <a:rPr lang="en-US" sz="1650" b="0" i="0" u="none" strike="noStrike" dirty="0">
                <a:solidFill>
                  <a:srgbClr val="000000"/>
                </a:solidFill>
                <a:effectLst/>
              </a:rPr>
              <a:t>	</a:t>
            </a:r>
            <a:r>
              <a:rPr lang="pt-BR" sz="1650" b="0" i="0" u="none" strike="noStrike" dirty="0">
                <a:solidFill>
                  <a:srgbClr val="000000"/>
                </a:solidFill>
                <a:effectLst/>
              </a:rPr>
              <a:t>O Jogo da Espera é compatível com Windows 7 (SP1+) e versões posteriores. É instalável em computadores, notebooks e tablets. Os binários incluídos foram apenas para Windows x64, no entanto, como o Unity é construído em Mono, os usuários podem recompilar rapidamente o projeto para qualquer sistema operacional compatível com o Unity, como </a:t>
            </a:r>
            <a:r>
              <a:rPr lang="pt-BR" sz="1650" b="0" i="0" u="none" strike="noStrike" dirty="0" err="1">
                <a:solidFill>
                  <a:srgbClr val="000000"/>
                </a:solidFill>
                <a:effectLst/>
              </a:rPr>
              <a:t>macOS</a:t>
            </a:r>
            <a:r>
              <a:rPr lang="pt-BR" sz="1650" b="0" i="0" u="none" strike="noStrike" dirty="0">
                <a:solidFill>
                  <a:srgbClr val="000000"/>
                </a:solidFill>
                <a:effectLst/>
              </a:rPr>
              <a:t> High </a:t>
            </a:r>
            <a:r>
              <a:rPr lang="pt-BR" sz="1650" b="0" i="0" u="none" strike="noStrike" dirty="0" err="1">
                <a:solidFill>
                  <a:srgbClr val="000000"/>
                </a:solidFill>
                <a:effectLst/>
              </a:rPr>
              <a:t>Sierra</a:t>
            </a:r>
            <a:r>
              <a:rPr lang="pt-BR" sz="1650" b="0" i="0" u="none" strike="noStrike" dirty="0">
                <a:solidFill>
                  <a:srgbClr val="000000"/>
                </a:solidFill>
                <a:effectLst/>
              </a:rPr>
              <a:t> 10.13+ e Linux Ubuntu 20.04 e versões posteriores (Figura 3).</a:t>
            </a:r>
            <a:endParaRPr lang="en-US" sz="1650" b="1" dirty="0">
              <a:latin typeface="Calibri" panose="020F0502020204030204" pitchFamily="34" charset="0"/>
              <a:ea typeface="Calibri" panose="020F0502020204030204" pitchFamily="34" charset="0"/>
              <a:cs typeface="Calibri" panose="020F0502020204030204" pitchFamily="34" charset="0"/>
            </a:endParaRPr>
          </a:p>
          <a:p>
            <a:pPr algn="just">
              <a:spcAft>
                <a:spcPts val="800"/>
              </a:spcAft>
            </a:pPr>
            <a:endParaRPr lang="pt-BR" sz="1650" dirty="0">
              <a:effectLst/>
              <a:latin typeface="Calibri" panose="020F0502020204030204" pitchFamily="34" charset="0"/>
              <a:ea typeface="Calibri" panose="020F0502020204030204" pitchFamily="34" charset="0"/>
            </a:endParaRPr>
          </a:p>
          <a:p>
            <a:pPr algn="just">
              <a:spcAft>
                <a:spcPts val="800"/>
              </a:spcAft>
            </a:pPr>
            <a:endParaRPr lang="pt-BR" sz="1650" dirty="0">
              <a:effectLst/>
              <a:latin typeface="Calibri" panose="020F0502020204030204" pitchFamily="34" charset="0"/>
              <a:ea typeface="Calibri" panose="020F0502020204030204" pitchFamily="34" charset="0"/>
            </a:endParaRPr>
          </a:p>
        </p:txBody>
      </p:sp>
      <p:pic>
        <p:nvPicPr>
          <p:cNvPr id="10" name="Imagem 9" descr="Interface gráfica do usuário, Aplicativo&#10;&#10;Descrição gerada automaticamente">
            <a:extLst>
              <a:ext uri="{FF2B5EF4-FFF2-40B4-BE49-F238E27FC236}">
                <a16:creationId xmlns:a16="http://schemas.microsoft.com/office/drawing/2014/main" id="{8FE3B885-A9A0-9F65-D367-26B2CAAF1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698" y="5841849"/>
            <a:ext cx="3445378" cy="3350377"/>
          </a:xfrm>
          <a:prstGeom prst="rect">
            <a:avLst/>
          </a:prstGeom>
        </p:spPr>
      </p:pic>
      <p:sp>
        <p:nvSpPr>
          <p:cNvPr id="12" name="CaixaDeTexto 11">
            <a:extLst>
              <a:ext uri="{FF2B5EF4-FFF2-40B4-BE49-F238E27FC236}">
                <a16:creationId xmlns:a16="http://schemas.microsoft.com/office/drawing/2014/main" id="{45317FEC-0463-8EF9-248E-20D4C51D413F}"/>
              </a:ext>
            </a:extLst>
          </p:cNvPr>
          <p:cNvSpPr txBox="1"/>
          <p:nvPr/>
        </p:nvSpPr>
        <p:spPr>
          <a:xfrm>
            <a:off x="4139287" y="7321133"/>
            <a:ext cx="2179297" cy="2031325"/>
          </a:xfrm>
          <a:prstGeom prst="rect">
            <a:avLst/>
          </a:prstGeom>
          <a:noFill/>
        </p:spPr>
        <p:txBody>
          <a:bodyPr wrap="square">
            <a:spAutoFit/>
          </a:bodyPr>
          <a:lstStyle/>
          <a:p>
            <a:pPr algn="just"/>
            <a:r>
              <a:rPr lang="en-US" sz="1350" b="1" i="0" u="none" strike="noStrike" dirty="0" err="1">
                <a:solidFill>
                  <a:srgbClr val="000000"/>
                </a:solidFill>
                <a:effectLst/>
              </a:rPr>
              <a:t>Figura</a:t>
            </a:r>
            <a:r>
              <a:rPr lang="en-US" sz="1350" b="1" i="0" u="none" strike="noStrike" dirty="0">
                <a:solidFill>
                  <a:srgbClr val="000000"/>
                </a:solidFill>
                <a:effectLst/>
              </a:rPr>
              <a:t> 3. </a:t>
            </a:r>
            <a:r>
              <a:rPr lang="pt-BR" sz="1350" b="0" i="0" u="none" strike="noStrike" dirty="0">
                <a:solidFill>
                  <a:srgbClr val="000000"/>
                </a:solidFill>
                <a:effectLst/>
              </a:rPr>
              <a:t>Para compilar o projeto você mesmo, baixe o Unity Hub e instale o Unity versão 2018.x (qualquer versão 2018 deve funcionar). Abra a pasta com os arquivos de origem no Unity e abra File &gt; Build Settings.</a:t>
            </a:r>
            <a:endParaRPr lang="pt-BR" sz="1350" dirty="0"/>
          </a:p>
        </p:txBody>
      </p:sp>
      <p:sp>
        <p:nvSpPr>
          <p:cNvPr id="3" name="CaixaDeTexto 2">
            <a:extLst>
              <a:ext uri="{FF2B5EF4-FFF2-40B4-BE49-F238E27FC236}">
                <a16:creationId xmlns:a16="http://schemas.microsoft.com/office/drawing/2014/main" id="{655A88CF-D6AE-3137-2031-BE9B02DE0F88}"/>
              </a:ext>
            </a:extLst>
          </p:cNvPr>
          <p:cNvSpPr txBox="1"/>
          <p:nvPr/>
        </p:nvSpPr>
        <p:spPr>
          <a:xfrm>
            <a:off x="6318584" y="147592"/>
            <a:ext cx="418704" cy="369332"/>
          </a:xfrm>
          <a:prstGeom prst="rect">
            <a:avLst/>
          </a:prstGeom>
          <a:noFill/>
        </p:spPr>
        <p:txBody>
          <a:bodyPr wrap="none" rtlCol="0">
            <a:spAutoFit/>
          </a:bodyPr>
          <a:lstStyle/>
          <a:p>
            <a:r>
              <a:rPr lang="pt-BR" dirty="0"/>
              <a:t>17</a:t>
            </a:r>
          </a:p>
        </p:txBody>
      </p:sp>
    </p:spTree>
    <p:extLst>
      <p:ext uri="{BB962C8B-B14F-4D97-AF65-F5344CB8AC3E}">
        <p14:creationId xmlns:p14="http://schemas.microsoft.com/office/powerpoint/2010/main" val="1850860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2B95D-8BF9-4381-3AE4-1D59D058C983}"/>
              </a:ext>
            </a:extLst>
          </p:cNvPr>
          <p:cNvSpPr>
            <a:spLocks noGrp="1"/>
          </p:cNvSpPr>
          <p:nvPr>
            <p:ph type="title"/>
          </p:nvPr>
        </p:nvSpPr>
        <p:spPr/>
        <p:txBody>
          <a:bodyPr/>
          <a:lstStyle/>
          <a:p>
            <a:endParaRPr lang="pt-BR" dirty="0"/>
          </a:p>
        </p:txBody>
      </p:sp>
      <p:pic>
        <p:nvPicPr>
          <p:cNvPr id="3" name="Imagem 2" descr="Texto&#10;&#10;Descrição gerada automaticamente">
            <a:extLst>
              <a:ext uri="{FF2B5EF4-FFF2-40B4-BE49-F238E27FC236}">
                <a16:creationId xmlns:a16="http://schemas.microsoft.com/office/drawing/2014/main" id="{6F5EE840-6327-6A36-4BED-B3AB7FAD3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Tree>
    <p:extLst>
      <p:ext uri="{BB962C8B-B14F-4D97-AF65-F5344CB8AC3E}">
        <p14:creationId xmlns:p14="http://schemas.microsoft.com/office/powerpoint/2010/main" val="1750611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7999" cy="9700142"/>
          </a:xfrm>
          <a:prstGeom prst="rect">
            <a:avLst/>
          </a:prstGeom>
        </p:spPr>
      </p:pic>
      <p:sp>
        <p:nvSpPr>
          <p:cNvPr id="5" name="CaixaDeTexto 4">
            <a:extLst>
              <a:ext uri="{FF2B5EF4-FFF2-40B4-BE49-F238E27FC236}">
                <a16:creationId xmlns:a16="http://schemas.microsoft.com/office/drawing/2014/main" id="{80A13E7B-3526-DDEB-2649-BF90FD381620}"/>
              </a:ext>
            </a:extLst>
          </p:cNvPr>
          <p:cNvSpPr txBox="1"/>
          <p:nvPr/>
        </p:nvSpPr>
        <p:spPr>
          <a:xfrm>
            <a:off x="471487" y="751505"/>
            <a:ext cx="3432628" cy="369332"/>
          </a:xfrm>
          <a:prstGeom prst="rect">
            <a:avLst/>
          </a:prstGeom>
          <a:noFill/>
        </p:spPr>
        <p:txBody>
          <a:bodyPr wrap="square">
            <a:spAutoFit/>
          </a:bodyPr>
          <a:lstStyle/>
          <a:p>
            <a:r>
              <a:rPr lang="pt-BR" b="1" i="0" u="none" strike="noStrike" dirty="0">
                <a:solidFill>
                  <a:srgbClr val="000000"/>
                </a:solidFill>
                <a:effectLst/>
              </a:rPr>
              <a:t>3.2. Abertura do programa</a:t>
            </a:r>
            <a:endParaRPr lang="pt-BR" dirty="0"/>
          </a:p>
        </p:txBody>
      </p:sp>
      <p:sp>
        <p:nvSpPr>
          <p:cNvPr id="8" name="CaixaDeTexto 7">
            <a:extLst>
              <a:ext uri="{FF2B5EF4-FFF2-40B4-BE49-F238E27FC236}">
                <a16:creationId xmlns:a16="http://schemas.microsoft.com/office/drawing/2014/main" id="{033FFCA4-141D-E7BE-9867-BD886B5A3038}"/>
              </a:ext>
            </a:extLst>
          </p:cNvPr>
          <p:cNvSpPr txBox="1"/>
          <p:nvPr/>
        </p:nvSpPr>
        <p:spPr>
          <a:xfrm>
            <a:off x="471487" y="1244803"/>
            <a:ext cx="5915025" cy="4662815"/>
          </a:xfrm>
          <a:prstGeom prst="rect">
            <a:avLst/>
          </a:prstGeom>
          <a:noFill/>
        </p:spPr>
        <p:txBody>
          <a:bodyPr wrap="square">
            <a:spAutoFit/>
          </a:bodyPr>
          <a:lstStyle/>
          <a:p>
            <a:pPr algn="just"/>
            <a:r>
              <a:rPr lang="en-US" sz="1650" b="0" i="0" u="none" strike="noStrike" dirty="0" err="1">
                <a:solidFill>
                  <a:srgbClr val="000000"/>
                </a:solidFill>
                <a:effectLst/>
                <a:latin typeface="YAD7UJRv9J4 0"/>
              </a:rPr>
              <a:t>i</a:t>
            </a: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Baixe a pasta compactada do GitHub (DD_1.0.3-6.rar) </a:t>
            </a:r>
            <a:r>
              <a:rPr lang="pt-BR" sz="1650" b="0" i="0" u="none" strike="noStrike" dirty="0">
                <a:solidFill>
                  <a:srgbClr val="000000"/>
                </a:solidFill>
                <a:effectLst/>
                <a:latin typeface="YAD7UJRv9J4 0"/>
                <a:hlinkClick r:id="rId4"/>
              </a:rPr>
              <a:t>aqui</a:t>
            </a:r>
            <a:r>
              <a:rPr lang="pt-BR" sz="1650" b="0" i="0" u="none" strike="noStrike" dirty="0">
                <a:solidFill>
                  <a:srgbClr val="000000"/>
                </a:solidFill>
                <a:effectLst/>
                <a:latin typeface="YAD7UJRv9J4 0"/>
              </a:rPr>
              <a:t>, tendo o </a:t>
            </a:r>
            <a:r>
              <a:rPr lang="pt-BR" sz="1650" b="0" i="0" u="none" strike="noStrike" dirty="0" err="1">
                <a:solidFill>
                  <a:srgbClr val="000000"/>
                </a:solidFill>
                <a:effectLst/>
                <a:latin typeface="YAD7UJRv9J4 0"/>
                <a:hlinkClick r:id="rId5"/>
              </a:rPr>
              <a:t>WinRAR</a:t>
            </a:r>
            <a:r>
              <a:rPr lang="pt-BR" sz="1650" b="0" i="0" u="none" strike="noStrike" dirty="0">
                <a:solidFill>
                  <a:srgbClr val="000000"/>
                </a:solidFill>
                <a:effectLst/>
                <a:latin typeface="YAD7UJRv9J4 0"/>
              </a:rPr>
              <a:t> previamente instalado. Para descompactá-la, clique com o botão direito do mouse, localize o comando “</a:t>
            </a:r>
            <a:r>
              <a:rPr lang="pt-BR" sz="1650" b="0" i="0" u="none" strike="noStrike" dirty="0" err="1">
                <a:solidFill>
                  <a:srgbClr val="000000"/>
                </a:solidFill>
                <a:effectLst/>
                <a:latin typeface="YAD7UJRv9J4 0"/>
              </a:rPr>
              <a:t>WinRAR</a:t>
            </a:r>
            <a:r>
              <a:rPr lang="pt-BR" sz="1650" b="0" i="0" u="none" strike="noStrike" dirty="0">
                <a:solidFill>
                  <a:srgbClr val="000000"/>
                </a:solidFill>
                <a:effectLst/>
                <a:latin typeface="YAD7UJRv9J4 0"/>
              </a:rPr>
              <a:t>” e clique em “Extrair para ‘DD_1.0.3-6’”. Após, poderá mover a pasta para o diretório desejado. C</a:t>
            </a:r>
            <a:r>
              <a:rPr lang="en-US" sz="1650" b="0" i="0" u="none" strike="noStrike" dirty="0" err="1">
                <a:solidFill>
                  <a:srgbClr val="000000"/>
                </a:solidFill>
                <a:effectLst/>
                <a:latin typeface="YAD7UJRv9J4 0"/>
              </a:rPr>
              <a:t>lique</a:t>
            </a:r>
            <a:r>
              <a:rPr lang="en-US" sz="1650" b="0" i="0" u="none" strike="noStrike" dirty="0">
                <a:solidFill>
                  <a:srgbClr val="000000"/>
                </a:solidFill>
                <a:effectLst/>
                <a:latin typeface="YAD7UJRv9J4 0"/>
              </a:rPr>
              <a:t> </a:t>
            </a:r>
            <a:r>
              <a:rPr lang="en-US" sz="1650" b="0" i="0" u="sng" dirty="0" err="1">
                <a:solidFill>
                  <a:srgbClr val="000000"/>
                </a:solidFill>
                <a:effectLst/>
                <a:latin typeface="YAD7UJRv9J4 0"/>
                <a:hlinkClick r:id="rId6"/>
              </a:rPr>
              <a:t>aqui</a:t>
            </a:r>
            <a:r>
              <a:rPr lang="en-US" sz="1650" b="0" i="0" u="none" strike="noStrike" dirty="0">
                <a:solidFill>
                  <a:srgbClr val="000000"/>
                </a:solidFill>
                <a:effectLst/>
                <a:latin typeface="YAD7UJRv9J4 0"/>
              </a:rPr>
              <a:t> e </a:t>
            </a:r>
            <a:r>
              <a:rPr lang="en-US" sz="1650" b="0" i="0" u="none" strike="noStrike" dirty="0" err="1">
                <a:solidFill>
                  <a:srgbClr val="000000"/>
                </a:solidFill>
                <a:effectLst/>
                <a:latin typeface="YAD7UJRv9J4 0"/>
              </a:rPr>
              <a:t>faça</a:t>
            </a:r>
            <a:r>
              <a:rPr lang="en-US" sz="1650" b="0" i="0" u="none" strike="noStrike" dirty="0">
                <a:solidFill>
                  <a:srgbClr val="000000"/>
                </a:solidFill>
                <a:effectLst/>
                <a:latin typeface="YAD7UJRv9J4 0"/>
              </a:rPr>
              <a:t> </a:t>
            </a:r>
            <a:r>
              <a:rPr lang="en-US" sz="1650" b="0" i="0" u="none" strike="noStrike" dirty="0" err="1">
                <a:solidFill>
                  <a:srgbClr val="000000"/>
                </a:solidFill>
                <a:effectLst/>
                <a:latin typeface="YAD7UJRv9J4 0"/>
              </a:rPr>
              <a:t>uma</a:t>
            </a:r>
            <a:r>
              <a:rPr lang="en-US" sz="1650" b="0" i="0" u="none" strike="noStrike" dirty="0">
                <a:solidFill>
                  <a:srgbClr val="000000"/>
                </a:solidFill>
                <a:effectLst/>
                <a:latin typeface="YAD7UJRv9J4 0"/>
              </a:rPr>
              <a:t> </a:t>
            </a:r>
            <a:r>
              <a:rPr lang="en-US" sz="1650" b="0" i="0" u="none" strike="noStrike" dirty="0" err="1">
                <a:solidFill>
                  <a:srgbClr val="000000"/>
                </a:solidFill>
                <a:effectLst/>
                <a:latin typeface="YAD7UJRv9J4 0"/>
              </a:rPr>
              <a:t>cópia</a:t>
            </a:r>
            <a:r>
              <a:rPr lang="en-US" sz="1650" b="0" i="0" u="none" strike="noStrike" dirty="0">
                <a:solidFill>
                  <a:srgbClr val="000000"/>
                </a:solidFill>
                <a:effectLst/>
                <a:latin typeface="YAD7UJRv9J4 0"/>
              </a:rPr>
              <a:t> da interface de </a:t>
            </a:r>
            <a:r>
              <a:rPr lang="en-US" sz="1650" b="0" i="0" u="none" strike="noStrike" dirty="0" err="1">
                <a:solidFill>
                  <a:srgbClr val="000000"/>
                </a:solidFill>
                <a:effectLst/>
                <a:latin typeface="YAD7UJRv9J4 0"/>
              </a:rPr>
              <a:t>usuário</a:t>
            </a:r>
            <a:r>
              <a:rPr lang="en-US" sz="1650" b="0" i="0" u="none" strike="noStrike" dirty="0">
                <a:solidFill>
                  <a:srgbClr val="000000"/>
                </a:solidFill>
                <a:effectLst/>
                <a:latin typeface="YAD7UJRv9J4 0"/>
              </a:rPr>
              <a:t> (Google </a:t>
            </a:r>
            <a:r>
              <a:rPr lang="en-US" sz="1650" b="0" i="0" u="none" strike="noStrike" dirty="0" err="1">
                <a:solidFill>
                  <a:srgbClr val="000000"/>
                </a:solidFill>
                <a:effectLst/>
                <a:latin typeface="YAD7UJRv9J4 0"/>
              </a:rPr>
              <a:t>Planilhas</a:t>
            </a:r>
            <a:r>
              <a:rPr lang="en-US" sz="1650" b="0" i="0" u="none" strike="noStrike" dirty="0">
                <a:solidFill>
                  <a:srgbClr val="000000"/>
                </a:solidFill>
                <a:effectLst/>
                <a:latin typeface="YAD7UJRv9J4 0"/>
              </a:rPr>
              <a:t>), </a:t>
            </a:r>
            <a:r>
              <a:rPr lang="en-US" sz="1650" b="1" i="0" u="none" strike="noStrike" dirty="0" err="1">
                <a:solidFill>
                  <a:srgbClr val="000000"/>
                </a:solidFill>
                <a:effectLst/>
                <a:latin typeface="YAD7UJRv9J4 0"/>
              </a:rPr>
              <a:t>renomeando</a:t>
            </a:r>
            <a:r>
              <a:rPr lang="en-US" sz="1650" b="1" i="0" u="none" strike="noStrike" dirty="0">
                <a:solidFill>
                  <a:srgbClr val="000000"/>
                </a:solidFill>
                <a:effectLst/>
                <a:latin typeface="YAD7UJRv9J4 0"/>
              </a:rPr>
              <a:t>-a</a:t>
            </a:r>
            <a:r>
              <a:rPr lang="en-US" sz="1650" b="0" i="0" u="none" strike="noStrike" dirty="0">
                <a:solidFill>
                  <a:srgbClr val="000000"/>
                </a:solidFill>
                <a:effectLst/>
                <a:latin typeface="YAD7UJRv9J4 0"/>
              </a:rPr>
              <a:t>. Clique </a:t>
            </a:r>
            <a:r>
              <a:rPr lang="en-US" sz="1650" b="0" i="0" u="sng" dirty="0" err="1">
                <a:solidFill>
                  <a:srgbClr val="000000"/>
                </a:solidFill>
                <a:effectLst/>
                <a:latin typeface="YAD7UJRv9J4 0"/>
                <a:hlinkClick r:id="rId7"/>
              </a:rPr>
              <a:t>aqui</a:t>
            </a:r>
            <a:r>
              <a:rPr lang="en-US" sz="1650" b="0" i="0" u="none" strike="noStrike" dirty="0">
                <a:solidFill>
                  <a:srgbClr val="000000"/>
                </a:solidFill>
                <a:effectLst/>
                <a:latin typeface="YAD7UJRv9J4 0"/>
              </a:rPr>
              <a:t> para </a:t>
            </a:r>
            <a:r>
              <a:rPr lang="en-US" sz="1650" b="0" i="0" u="none" strike="noStrike" dirty="0" err="1">
                <a:solidFill>
                  <a:srgbClr val="000000"/>
                </a:solidFill>
                <a:effectLst/>
                <a:latin typeface="YAD7UJRv9J4 0"/>
              </a:rPr>
              <a:t>acessar</a:t>
            </a:r>
            <a:r>
              <a:rPr lang="en-US" sz="1650" b="0" i="0" u="none" strike="noStrike" dirty="0">
                <a:solidFill>
                  <a:srgbClr val="000000"/>
                </a:solidFill>
                <a:effectLst/>
                <a:latin typeface="YAD7UJRv9J4 0"/>
              </a:rPr>
              <a:t> o </a:t>
            </a:r>
            <a:r>
              <a:rPr lang="en-US" sz="1650" b="0" i="0" u="none" strike="noStrike" dirty="0" err="1">
                <a:solidFill>
                  <a:srgbClr val="000000"/>
                </a:solidFill>
                <a:effectLst/>
                <a:latin typeface="YAD7UJRv9J4 0"/>
              </a:rPr>
              <a:t>código-fonte</a:t>
            </a:r>
            <a:r>
              <a:rPr lang="en-US" sz="1650" b="0" i="0" u="none" strike="noStrike" dirty="0">
                <a:solidFill>
                  <a:srgbClr val="000000"/>
                </a:solidFill>
                <a:effectLst/>
                <a:latin typeface="YAD7UJRv9J4 0"/>
              </a:rPr>
              <a:t>. </a:t>
            </a:r>
            <a:r>
              <a:rPr lang="pt-BR" sz="1650" b="1" i="0" u="none" strike="noStrike" dirty="0">
                <a:solidFill>
                  <a:srgbClr val="000000"/>
                </a:solidFill>
                <a:effectLst/>
                <a:latin typeface="YAD7UJRv9J4 0"/>
              </a:rPr>
              <a:t>Para baixar o programa para sistemas operacionais Linux e </a:t>
            </a:r>
            <a:r>
              <a:rPr lang="pt-BR" sz="1650" b="1" i="0" u="none" strike="noStrike" dirty="0" err="1">
                <a:solidFill>
                  <a:srgbClr val="000000"/>
                </a:solidFill>
                <a:effectLst/>
                <a:latin typeface="YAD7UJRv9J4 0"/>
              </a:rPr>
              <a:t>macOS</a:t>
            </a:r>
            <a:r>
              <a:rPr lang="pt-BR" sz="1650" b="1" i="0" u="none" strike="noStrike" dirty="0">
                <a:solidFill>
                  <a:srgbClr val="000000"/>
                </a:solidFill>
                <a:effectLst/>
                <a:latin typeface="YAD7UJRv9J4 0"/>
              </a:rPr>
              <a:t>, entre em contato com o </a:t>
            </a:r>
            <a:r>
              <a:rPr lang="en-US" sz="1650" b="1" i="0" u="none" strike="noStrike" dirty="0" err="1">
                <a:solidFill>
                  <a:srgbClr val="000000"/>
                </a:solidFill>
                <a:effectLst/>
                <a:latin typeface="YAD7UJRv9J4 0"/>
                <a:hlinkClick r:id="rId8"/>
              </a:rPr>
              <a:t>autores</a:t>
            </a:r>
            <a:r>
              <a:rPr lang="en-US" sz="1650" b="0" i="0" u="none" strike="noStrike" dirty="0">
                <a:solidFill>
                  <a:srgbClr val="000000"/>
                </a:solidFill>
                <a:effectLst/>
                <a:latin typeface="YAD7UJRv9J4 0"/>
              </a:rPr>
              <a:t>.</a:t>
            </a:r>
          </a:p>
          <a:p>
            <a:pPr marL="342900" indent="-342900" algn="just">
              <a:buAutoNum type="arabicParenR"/>
            </a:pPr>
            <a:endParaRPr lang="en-US" sz="1650" dirty="0">
              <a:solidFill>
                <a:srgbClr val="000000"/>
              </a:solidFill>
              <a:effectLst/>
              <a:latin typeface="YAD7UJRv9J4 0"/>
            </a:endParaRPr>
          </a:p>
          <a:p>
            <a:pPr algn="just"/>
            <a:r>
              <a:rPr lang="en-US" sz="1650" dirty="0">
                <a:solidFill>
                  <a:srgbClr val="000000"/>
                </a:solidFill>
                <a:latin typeface="YAD7UJRv9J4 0"/>
              </a:rPr>
              <a:t>ii)</a:t>
            </a: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Dentro da pasta descompactada, localize o arquivo </a:t>
            </a:r>
            <a:r>
              <a:rPr lang="pt-BR" sz="1650" b="0" i="0" u="none" strike="noStrike" dirty="0" err="1">
                <a:solidFill>
                  <a:srgbClr val="000000"/>
                </a:solidFill>
                <a:effectLst/>
                <a:latin typeface="YAD7UJRv9J4 0"/>
              </a:rPr>
              <a:t>exe</a:t>
            </a:r>
            <a:r>
              <a:rPr lang="pt-BR" sz="1650" b="0" i="0" u="none" strike="noStrike" dirty="0">
                <a:solidFill>
                  <a:srgbClr val="000000"/>
                </a:solidFill>
                <a:effectLst/>
                <a:latin typeface="YAD7UJRv9J4 0"/>
              </a:rPr>
              <a:t> (</a:t>
            </a:r>
            <a:r>
              <a:rPr lang="pt-BR" sz="1650" b="0" i="0" u="none" strike="noStrike" dirty="0" err="1">
                <a:solidFill>
                  <a:srgbClr val="000000"/>
                </a:solidFill>
                <a:effectLst/>
                <a:latin typeface="YAD7UJRv9J4 0"/>
              </a:rPr>
              <a:t>AR_Project</a:t>
            </a:r>
            <a:r>
              <a:rPr lang="pt-BR" sz="1650" b="0" i="0" u="none" strike="noStrike" dirty="0">
                <a:solidFill>
                  <a:srgbClr val="000000"/>
                </a:solidFill>
                <a:effectLst/>
                <a:latin typeface="YAD7UJRv9J4 0"/>
              </a:rPr>
              <a:t>) e abra-o;</a:t>
            </a:r>
          </a:p>
          <a:p>
            <a:pPr algn="just"/>
            <a:endParaRPr lang="en-US" sz="1650" dirty="0">
              <a:solidFill>
                <a:srgbClr val="000000"/>
              </a:solidFill>
              <a:effectLst/>
              <a:latin typeface="YAD7UJRv9J4 0"/>
            </a:endParaRPr>
          </a:p>
          <a:p>
            <a:pPr algn="just"/>
            <a:r>
              <a:rPr lang="en-US" sz="1650" dirty="0">
                <a:solidFill>
                  <a:srgbClr val="000000"/>
                </a:solidFill>
                <a:latin typeface="YAD7UJRv9J4 0"/>
              </a:rPr>
              <a:t>iii)</a:t>
            </a: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Uma caixa de diálogo será aberta com opções de resoluções de tela e imagens. Se quiser que o programa abra em uma janela, clique em </a:t>
            </a:r>
            <a:r>
              <a:rPr lang="pt-BR" sz="1650" dirty="0">
                <a:solidFill>
                  <a:srgbClr val="000000"/>
                </a:solidFill>
                <a:latin typeface="YAD7UJRv9J4 0"/>
              </a:rPr>
              <a:t>“</a:t>
            </a:r>
            <a:r>
              <a:rPr lang="pt-BR" sz="1650" dirty="0" err="1">
                <a:solidFill>
                  <a:srgbClr val="000000"/>
                </a:solidFill>
                <a:latin typeface="YAD7UJRv9J4 0"/>
              </a:rPr>
              <a:t>Windowed</a:t>
            </a:r>
            <a:r>
              <a:rPr lang="pt-BR" sz="1650" b="0" i="0" u="none" strike="noStrike" dirty="0">
                <a:solidFill>
                  <a:srgbClr val="000000"/>
                </a:solidFill>
                <a:effectLst/>
                <a:latin typeface="YAD7UJRv9J4 0"/>
              </a:rPr>
              <a:t>”; caso contrário, clique diretamente em “Play!" para iniciar o jogo. Porém, para sair da tela inteira é necessário clicar nas seguintes teclas: </a:t>
            </a:r>
          </a:p>
          <a:p>
            <a:pPr algn="just"/>
            <a:r>
              <a:rPr lang="pt-BR" sz="1650" b="0" i="0" u="none" strike="noStrike" dirty="0">
                <a:solidFill>
                  <a:srgbClr val="000000"/>
                </a:solidFill>
                <a:effectLst/>
                <a:latin typeface="YAD7UJRv9J4 0"/>
              </a:rPr>
              <a:t>ALT + F4 ou ALT + TAB ou WINDOWS + D (Figura 4).</a:t>
            </a:r>
            <a:endParaRPr lang="en-US" sz="1650" dirty="0">
              <a:solidFill>
                <a:srgbClr val="000000"/>
              </a:solidFill>
              <a:effectLst/>
              <a:latin typeface="YAD7UJRv9J4 0"/>
            </a:endParaRPr>
          </a:p>
        </p:txBody>
      </p:sp>
      <p:pic>
        <p:nvPicPr>
          <p:cNvPr id="13" name="Imagem 12" descr="Interface gráfica do usuário&#10;&#10;Descrição gerada automaticamente">
            <a:extLst>
              <a:ext uri="{FF2B5EF4-FFF2-40B4-BE49-F238E27FC236}">
                <a16:creationId xmlns:a16="http://schemas.microsoft.com/office/drawing/2014/main" id="{AB036225-3C09-D26F-C163-03ED337964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876" y="6307727"/>
            <a:ext cx="2978150" cy="2778701"/>
          </a:xfrm>
          <a:prstGeom prst="rect">
            <a:avLst/>
          </a:prstGeom>
        </p:spPr>
      </p:pic>
      <p:sp>
        <p:nvSpPr>
          <p:cNvPr id="15" name="CaixaDeTexto 14">
            <a:extLst>
              <a:ext uri="{FF2B5EF4-FFF2-40B4-BE49-F238E27FC236}">
                <a16:creationId xmlns:a16="http://schemas.microsoft.com/office/drawing/2014/main" id="{90B3D3C5-7CB7-1780-6B66-B304987FCF37}"/>
              </a:ext>
            </a:extLst>
          </p:cNvPr>
          <p:cNvSpPr txBox="1"/>
          <p:nvPr/>
        </p:nvSpPr>
        <p:spPr>
          <a:xfrm>
            <a:off x="3629026" y="7771849"/>
            <a:ext cx="2757486" cy="1384995"/>
          </a:xfrm>
          <a:prstGeom prst="rect">
            <a:avLst/>
          </a:prstGeom>
          <a:noFill/>
        </p:spPr>
        <p:txBody>
          <a:bodyPr wrap="square">
            <a:spAutoFit/>
          </a:bodyPr>
          <a:lstStyle/>
          <a:p>
            <a:pPr algn="just"/>
            <a:r>
              <a:rPr lang="en-US" sz="1350" b="1" i="0" u="none" strike="noStrike" dirty="0" err="1">
                <a:solidFill>
                  <a:srgbClr val="000000"/>
                </a:solidFill>
                <a:effectLst/>
              </a:rPr>
              <a:t>Figura</a:t>
            </a:r>
            <a:r>
              <a:rPr lang="en-US" sz="1350" b="1" i="0" u="none" strike="noStrike" dirty="0">
                <a:solidFill>
                  <a:srgbClr val="000000"/>
                </a:solidFill>
                <a:effectLst/>
              </a:rPr>
              <a:t> 4.</a:t>
            </a:r>
            <a:r>
              <a:rPr lang="en-US" sz="1350" b="0" i="0" u="none" strike="noStrike" dirty="0">
                <a:solidFill>
                  <a:srgbClr val="000000"/>
                </a:solidFill>
                <a:effectLst/>
              </a:rPr>
              <a:t> </a:t>
            </a:r>
            <a:r>
              <a:rPr lang="pt-BR" sz="1350" b="0" i="0" u="none" strike="noStrike" dirty="0">
                <a:solidFill>
                  <a:srgbClr val="000000"/>
                </a:solidFill>
                <a:effectLst/>
              </a:rPr>
              <a:t>A maioria dos computadores atuais funciona bem com qualidade “Ultra”. No entanto, se isso não funcionar, você pode selecionar uma configuração inferior.</a:t>
            </a:r>
            <a:endParaRPr lang="pt-BR" sz="1350" dirty="0"/>
          </a:p>
        </p:txBody>
      </p:sp>
      <p:sp>
        <p:nvSpPr>
          <p:cNvPr id="16" name="Elipse 15">
            <a:extLst>
              <a:ext uri="{FF2B5EF4-FFF2-40B4-BE49-F238E27FC236}">
                <a16:creationId xmlns:a16="http://schemas.microsoft.com/office/drawing/2014/main" id="{062A7A4C-A973-C8BD-6D2D-E962A94F5AEB}"/>
              </a:ext>
            </a:extLst>
          </p:cNvPr>
          <p:cNvSpPr/>
          <p:nvPr/>
        </p:nvSpPr>
        <p:spPr>
          <a:xfrm>
            <a:off x="2574516" y="7886700"/>
            <a:ext cx="625884" cy="412547"/>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3" name="CaixaDeTexto 2">
            <a:extLst>
              <a:ext uri="{FF2B5EF4-FFF2-40B4-BE49-F238E27FC236}">
                <a16:creationId xmlns:a16="http://schemas.microsoft.com/office/drawing/2014/main" id="{E56CF73B-21F1-AD4F-C262-8A195DA76D56}"/>
              </a:ext>
            </a:extLst>
          </p:cNvPr>
          <p:cNvSpPr txBox="1"/>
          <p:nvPr/>
        </p:nvSpPr>
        <p:spPr>
          <a:xfrm>
            <a:off x="6318584" y="147592"/>
            <a:ext cx="418704" cy="369332"/>
          </a:xfrm>
          <a:prstGeom prst="rect">
            <a:avLst/>
          </a:prstGeom>
          <a:noFill/>
        </p:spPr>
        <p:txBody>
          <a:bodyPr wrap="none" rtlCol="0">
            <a:spAutoFit/>
          </a:bodyPr>
          <a:lstStyle/>
          <a:p>
            <a:r>
              <a:rPr lang="pt-BR" dirty="0"/>
              <a:t>18</a:t>
            </a:r>
          </a:p>
        </p:txBody>
      </p:sp>
      <p:sp>
        <p:nvSpPr>
          <p:cNvPr id="12" name="Retângulo: Cantos Arredondados 11">
            <a:extLst>
              <a:ext uri="{FF2B5EF4-FFF2-40B4-BE49-F238E27FC236}">
                <a16:creationId xmlns:a16="http://schemas.microsoft.com/office/drawing/2014/main" id="{5FCD46FE-93A5-8D84-4438-7F8C4FEB3D50}"/>
              </a:ext>
            </a:extLst>
          </p:cNvPr>
          <p:cNvSpPr/>
          <p:nvPr/>
        </p:nvSpPr>
        <p:spPr>
          <a:xfrm>
            <a:off x="2677225" y="5570403"/>
            <a:ext cx="1294701" cy="2309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3C4E70E3-598F-3E58-09FC-F0E9526AB05C}"/>
              </a:ext>
            </a:extLst>
          </p:cNvPr>
          <p:cNvSpPr/>
          <p:nvPr/>
        </p:nvSpPr>
        <p:spPr>
          <a:xfrm>
            <a:off x="1555994" y="5577619"/>
            <a:ext cx="864759" cy="2309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CD29F248-242D-58AB-B5DA-A343827C928B}"/>
              </a:ext>
            </a:extLst>
          </p:cNvPr>
          <p:cNvSpPr/>
          <p:nvPr/>
        </p:nvSpPr>
        <p:spPr>
          <a:xfrm>
            <a:off x="536577" y="5570403"/>
            <a:ext cx="739774" cy="2382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19556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9700142"/>
          </a:xfrm>
          <a:prstGeom prst="rect">
            <a:avLst/>
          </a:prstGeom>
        </p:spPr>
      </p:pic>
      <p:sp>
        <p:nvSpPr>
          <p:cNvPr id="7" name="CaixaDeTexto 6">
            <a:extLst>
              <a:ext uri="{FF2B5EF4-FFF2-40B4-BE49-F238E27FC236}">
                <a16:creationId xmlns:a16="http://schemas.microsoft.com/office/drawing/2014/main" id="{C74B9E2C-85C8-1C1B-2695-C99621D922C6}"/>
              </a:ext>
            </a:extLst>
          </p:cNvPr>
          <p:cNvSpPr txBox="1"/>
          <p:nvPr/>
        </p:nvSpPr>
        <p:spPr>
          <a:xfrm>
            <a:off x="471486" y="827456"/>
            <a:ext cx="4656568" cy="646331"/>
          </a:xfrm>
          <a:prstGeom prst="rect">
            <a:avLst/>
          </a:prstGeom>
          <a:noFill/>
        </p:spPr>
        <p:txBody>
          <a:bodyPr wrap="square">
            <a:spAutoFit/>
          </a:bodyPr>
          <a:lstStyle/>
          <a:p>
            <a:r>
              <a:rPr lang="pt-BR" b="1" i="0" u="none" strike="noStrike" dirty="0">
                <a:solidFill>
                  <a:srgbClr val="000000"/>
                </a:solidFill>
                <a:effectLst/>
              </a:rPr>
              <a:t>3.3. </a:t>
            </a:r>
            <a:r>
              <a:rPr lang="pt-BR" sz="1800" b="1" dirty="0">
                <a:effectLst/>
                <a:latin typeface="Calibri" panose="020F0502020204030204" pitchFamily="34" charset="0"/>
                <a:ea typeface="Calibri" panose="020F0502020204030204" pitchFamily="34" charset="0"/>
                <a:cs typeface="Calibri" panose="020F0502020204030204" pitchFamily="34" charset="0"/>
              </a:rPr>
              <a:t>Descrição geral das tarefas/jogos</a:t>
            </a:r>
            <a:endParaRPr lang="pt-BR" sz="1800" dirty="0">
              <a:effectLst/>
              <a:latin typeface="Calibri" panose="020F0502020204030204" pitchFamily="34" charset="0"/>
              <a:ea typeface="Calibri" panose="020F0502020204030204" pitchFamily="34" charset="0"/>
            </a:endParaRPr>
          </a:p>
          <a:p>
            <a:endParaRPr lang="pt-BR" dirty="0"/>
          </a:p>
        </p:txBody>
      </p:sp>
      <p:sp>
        <p:nvSpPr>
          <p:cNvPr id="8" name="CaixaDeTexto 7">
            <a:extLst>
              <a:ext uri="{FF2B5EF4-FFF2-40B4-BE49-F238E27FC236}">
                <a16:creationId xmlns:a16="http://schemas.microsoft.com/office/drawing/2014/main" id="{18D053BC-C5D7-F4E2-0E2E-983F887C2EEB}"/>
              </a:ext>
            </a:extLst>
          </p:cNvPr>
          <p:cNvSpPr txBox="1"/>
          <p:nvPr/>
        </p:nvSpPr>
        <p:spPr>
          <a:xfrm>
            <a:off x="471487" y="1341211"/>
            <a:ext cx="5915025" cy="7528856"/>
          </a:xfrm>
          <a:prstGeom prst="rect">
            <a:avLst/>
          </a:prstGeom>
          <a:noFill/>
        </p:spPr>
        <p:txBody>
          <a:bodyPr wrap="square" rtlCol="0">
            <a:spAutoFit/>
          </a:bodyPr>
          <a:lstStyle/>
          <a:p>
            <a:pPr indent="270510" algn="just">
              <a:lnSpc>
                <a:spcPct val="114000"/>
              </a:lnSpc>
              <a:spcAft>
                <a:spcPts val="600"/>
              </a:spcAft>
            </a:pP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Em cada jogo/tarefa, os </a:t>
            </a:r>
            <a:r>
              <a:rPr lang="pt-BR"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testandos</a:t>
            </a: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são encorajados a escolher entre receber imediatamente uma recompensa menor (ou seja, 100, 400 ou 700 pontos com atraso de zero segundo) ou esperar por períodos de tempo variados (ou seja, 7, 15, 30 ou 60 s) para receber uma recompensa maior (1000 pontos). Esses pontos e atrasos foram escolhidos com base em trabalhos anteriores com </a:t>
            </a:r>
            <a:r>
              <a:rPr lang="pt-BR"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testandos</a:t>
            </a: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menores de idade (</a:t>
            </a:r>
            <a:r>
              <a:rPr lang="pt-BR"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Scheres</a:t>
            </a: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et al., 2014; Utsumi et al., 2016), mas todos esses parâmetros podem ser alterados (consulte o capítulo abaixo </a:t>
            </a: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4" action="ppaction://hlinksldjump"/>
              </a:rPr>
              <a:t>6. Interface de </a:t>
            </a:r>
            <a:r>
              <a:rPr lang="en-US" sz="1600" dirty="0" err="1">
                <a:solidFill>
                  <a:srgbClr val="000000"/>
                </a:solidFill>
                <a:latin typeface="Calibri" panose="020F0502020204030204" pitchFamily="34" charset="0"/>
                <a:ea typeface="Calibri" panose="020F0502020204030204" pitchFamily="34" charset="0"/>
                <a:cs typeface="Calibri" panose="020F0502020204030204" pitchFamily="34" charset="0"/>
                <a:hlinkClick r:id="rId4" action="ppaction://hlinksldjump"/>
              </a:rPr>
              <a:t>Usuário</a:t>
            </a: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para saber </a:t>
            </a: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como editar o programa</a:t>
            </a: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algn="just">
              <a:lnSpc>
                <a:spcPct val="114000"/>
              </a:lnSpc>
              <a:spcAft>
                <a:spcPts val="600"/>
              </a:spcAft>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 literatura o número de ensaios é bastante variável, mas é comum que o mesmo pareamento entre um atraso e uma recompensa (por exemplo, 400 pontos imediatamente </a:t>
            </a:r>
            <a:r>
              <a:rPr lang="pt-BR" sz="16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vs. </a:t>
            </a: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15 s para obter 1000 pontos) seja apresentado mais de uma vez (</a:t>
            </a:r>
            <a:r>
              <a:rPr lang="pt-BR" sz="16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Patros</a:t>
            </a: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et al. , 2016).</a:t>
            </a: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 Jogo de Espera, cada recompensa inferior é emparelhada três vezes com cada atraso, excluindo o tempo zero. Por exemplo, a escolha entre receber imediatamente 100 pontos e esperar 7 segundos para obter 1000 é repetida três vezes durante cada jogo. Assim, para cada atraso existem 12 combinações possíveis com as recompensas imediatas, totalizando 36 ensaios por jogo. Pontos foram usados como recompensa e, no caso de recompensas reais, mais pontos podem ser convertidos em valores monetários mais altos (veja Utsumi et al., 2016), que podem ser determinados pelos experimentadores.</a:t>
            </a:r>
          </a:p>
          <a:p>
            <a:pPr algn="just">
              <a:lnSpc>
                <a:spcPct val="114000"/>
              </a:lnSpc>
              <a:spcAft>
                <a:spcPts val="60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pt-BR"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aparência foi criada tendo adolescentes em mente. Para imitar o estilo dos videogames, deu-se preferência a ícones e imagens ao invés de textos, sempre que possível.</a:t>
            </a:r>
            <a:endParaRPr lang="pt-BR" sz="1600" dirty="0">
              <a:effectLst/>
              <a:latin typeface="Calibri" panose="020F0502020204030204" pitchFamily="34" charset="0"/>
              <a:ea typeface="Calibri" panose="020F0502020204030204" pitchFamily="34" charset="0"/>
            </a:endParaRPr>
          </a:p>
        </p:txBody>
      </p:sp>
      <p:sp>
        <p:nvSpPr>
          <p:cNvPr id="3" name="CaixaDeTexto 2">
            <a:extLst>
              <a:ext uri="{FF2B5EF4-FFF2-40B4-BE49-F238E27FC236}">
                <a16:creationId xmlns:a16="http://schemas.microsoft.com/office/drawing/2014/main" id="{9A6C90FC-F56B-963B-2E38-2076BC2AF171}"/>
              </a:ext>
            </a:extLst>
          </p:cNvPr>
          <p:cNvSpPr txBox="1"/>
          <p:nvPr/>
        </p:nvSpPr>
        <p:spPr>
          <a:xfrm>
            <a:off x="6318584" y="147592"/>
            <a:ext cx="418704" cy="369332"/>
          </a:xfrm>
          <a:prstGeom prst="rect">
            <a:avLst/>
          </a:prstGeom>
          <a:noFill/>
        </p:spPr>
        <p:txBody>
          <a:bodyPr wrap="none" rtlCol="0">
            <a:spAutoFit/>
          </a:bodyPr>
          <a:lstStyle/>
          <a:p>
            <a:r>
              <a:rPr lang="pt-BR" dirty="0"/>
              <a:t>19</a:t>
            </a:r>
          </a:p>
        </p:txBody>
      </p:sp>
    </p:spTree>
    <p:extLst>
      <p:ext uri="{BB962C8B-B14F-4D97-AF65-F5344CB8AC3E}">
        <p14:creationId xmlns:p14="http://schemas.microsoft.com/office/powerpoint/2010/main" val="1628663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9700142"/>
          </a:xfrm>
          <a:prstGeom prst="rect">
            <a:avLst/>
          </a:prstGeom>
        </p:spPr>
      </p:pic>
      <p:sp>
        <p:nvSpPr>
          <p:cNvPr id="8" name="CaixaDeTexto 7">
            <a:extLst>
              <a:ext uri="{FF2B5EF4-FFF2-40B4-BE49-F238E27FC236}">
                <a16:creationId xmlns:a16="http://schemas.microsoft.com/office/drawing/2014/main" id="{18D053BC-C5D7-F4E2-0E2E-983F887C2EEB}"/>
              </a:ext>
            </a:extLst>
          </p:cNvPr>
          <p:cNvSpPr txBox="1"/>
          <p:nvPr/>
        </p:nvSpPr>
        <p:spPr>
          <a:xfrm>
            <a:off x="372634" y="755773"/>
            <a:ext cx="5915025" cy="6150145"/>
          </a:xfrm>
          <a:prstGeom prst="rect">
            <a:avLst/>
          </a:prstGeom>
          <a:noFill/>
        </p:spPr>
        <p:txBody>
          <a:bodyPr wrap="square" rtlCol="0">
            <a:spAutoFit/>
          </a:bodyPr>
          <a:lstStyle/>
          <a:p>
            <a:pPr algn="just">
              <a:lnSpc>
                <a:spcPct val="115000"/>
              </a:lnSpc>
              <a:spcAft>
                <a:spcPts val="100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pt-BR" sz="1600" dirty="0">
                <a:solidFill>
                  <a:srgbClr val="000000"/>
                </a:solidFill>
                <a:ea typeface="Calibri" panose="020F0502020204030204" pitchFamily="34" charset="0"/>
                <a:cs typeface="Calibri" panose="020F0502020204030204" pitchFamily="34" charset="0"/>
              </a:rPr>
              <a:t>Atrasos, recompensas e pontuações totais são sempre representados nas mesmas localizações espaciais para minimizar o esforço cognitivo, porque as pessoas aprendem implicitamente sobre regularidades no ambiente e isso facilita fazer previsões (por exemplo, Garrido et al., 2016). Assim, evitou-se violações de tais regularidades para que os examinandos pudessem se concentrar nas demandas dos paradigmas DD.</a:t>
            </a:r>
          </a:p>
          <a:p>
            <a:pPr algn="just">
              <a:lnSpc>
                <a:spcPct val="115000"/>
              </a:lnSpc>
              <a:spcAft>
                <a:spcPts val="1000"/>
              </a:spcAft>
            </a:pPr>
            <a:r>
              <a:rPr lang="en-US" sz="1600" dirty="0">
                <a:ea typeface="Calibri" panose="020F0502020204030204" pitchFamily="34" charset="0"/>
                <a:cs typeface="Calibri" panose="020F0502020204030204" pitchFamily="34" charset="0"/>
              </a:rPr>
              <a:t>	</a:t>
            </a:r>
            <a:r>
              <a:rPr lang="pt-BR" sz="1600" dirty="0">
                <a:ea typeface="Calibri" panose="020F0502020204030204" pitchFamily="34" charset="0"/>
                <a:cs typeface="Calibri" panose="020F0502020204030204" pitchFamily="34" charset="0"/>
              </a:rPr>
              <a:t> Além disso, nas tarefas que envolvem atrasos reais exige que os </a:t>
            </a:r>
            <a:r>
              <a:rPr lang="pt-BR" sz="1600" dirty="0" err="1">
                <a:ea typeface="Calibri" panose="020F0502020204030204" pitchFamily="34" charset="0"/>
                <a:cs typeface="Calibri" panose="020F0502020204030204" pitchFamily="34" charset="0"/>
              </a:rPr>
              <a:t>testandos</a:t>
            </a:r>
            <a:r>
              <a:rPr lang="pt-BR" sz="1600" dirty="0">
                <a:ea typeface="Calibri" panose="020F0502020204030204" pitchFamily="34" charset="0"/>
                <a:cs typeface="Calibri" panose="020F0502020204030204" pitchFamily="34" charset="0"/>
              </a:rPr>
              <a:t> são representados por um avatar. Os avatares seguem um estilo de mangá, um tipo de história em quadrinhos japonesa que, juntamente com sua versão animada, o anime, constitui uma indústria multimilionária altamente popular em todo o mundo, que tem influenciado a imaginação das pessoas (</a:t>
            </a:r>
            <a:r>
              <a:rPr lang="pt-BR" sz="1600" dirty="0" err="1">
                <a:ea typeface="Calibri" panose="020F0502020204030204" pitchFamily="34" charset="0"/>
                <a:cs typeface="Calibri" panose="020F0502020204030204" pitchFamily="34" charset="0"/>
              </a:rPr>
              <a:t>Majaw</a:t>
            </a:r>
            <a:r>
              <a:rPr lang="pt-BR" sz="1600" dirty="0">
                <a:ea typeface="Calibri" panose="020F0502020204030204" pitchFamily="34" charset="0"/>
                <a:cs typeface="Calibri" panose="020F0502020204030204" pitchFamily="34" charset="0"/>
              </a:rPr>
              <a:t>, 2015; Alt, 2020). Esta estética está frequentemente presente nos videogames, tornando-o comum e apelativo para os adolescentes, o que esperava-se que ajudasse a aumentar a motivação na realização das tarefas de DD, incluindo populações clínicas (e.g., jovens com perturbação do espectro autista: </a:t>
            </a:r>
            <a:r>
              <a:rPr lang="pt-BR" sz="1600" dirty="0" err="1">
                <a:ea typeface="Calibri" panose="020F0502020204030204" pitchFamily="34" charset="0"/>
                <a:cs typeface="Calibri" panose="020F0502020204030204" pitchFamily="34" charset="0"/>
              </a:rPr>
              <a:t>Rozema</a:t>
            </a:r>
            <a:r>
              <a:rPr lang="pt-BR" sz="1600" dirty="0">
                <a:ea typeface="Calibri" panose="020F0502020204030204" pitchFamily="34" charset="0"/>
                <a:cs typeface="Calibri" panose="020F0502020204030204" pitchFamily="34" charset="0"/>
              </a:rPr>
              <a:t>, 2015). O programa oferece quatro opções de personagens de mangá/anime que servem como avatares (feminino, masculino e andrógeno) para permitir a identificação de sexo/gênero </a:t>
            </a:r>
            <a:r>
              <a:rPr lang="pt-BR" sz="1600">
                <a:ea typeface="Calibri" panose="020F0502020204030204" pitchFamily="34" charset="0"/>
                <a:cs typeface="Calibri" panose="020F0502020204030204" pitchFamily="34" charset="0"/>
              </a:rPr>
              <a:t>(veja </a:t>
            </a:r>
            <a:r>
              <a:rPr lang="pt-BR" sz="1600" dirty="0" err="1">
                <a:ea typeface="Calibri" panose="020F0502020204030204" pitchFamily="34" charset="0"/>
                <a:cs typeface="Calibri" panose="020F0502020204030204" pitchFamily="34" charset="0"/>
              </a:rPr>
              <a:t>Trepte</a:t>
            </a:r>
            <a:r>
              <a:rPr lang="pt-BR" sz="1600" dirty="0">
                <a:ea typeface="Calibri" panose="020F0502020204030204" pitchFamily="34" charset="0"/>
                <a:cs typeface="Calibri" panose="020F0502020204030204" pitchFamily="34" charset="0"/>
              </a:rPr>
              <a:t> &amp; </a:t>
            </a:r>
            <a:r>
              <a:rPr lang="pt-BR" sz="1600" dirty="0" err="1">
                <a:ea typeface="Calibri" panose="020F0502020204030204" pitchFamily="34" charset="0"/>
                <a:cs typeface="Calibri" panose="020F0502020204030204" pitchFamily="34" charset="0"/>
              </a:rPr>
              <a:t>Reinecke</a:t>
            </a:r>
            <a:r>
              <a:rPr lang="pt-BR" sz="1600" dirty="0">
                <a:ea typeface="Calibri" panose="020F0502020204030204" pitchFamily="34" charset="0"/>
                <a:cs typeface="Calibri" panose="020F0502020204030204" pitchFamily="34" charset="0"/>
              </a:rPr>
              <a:t>, 2010).</a:t>
            </a:r>
            <a:endParaRPr lang="pt-BR" sz="1600" dirty="0">
              <a:effectLst/>
              <a:ea typeface="Calibri" panose="020F0502020204030204" pitchFamily="34" charset="0"/>
              <a:cs typeface="Times New Roman" panose="02020603050405020304" pitchFamily="18" charset="0"/>
            </a:endParaRPr>
          </a:p>
        </p:txBody>
      </p:sp>
      <p:sp>
        <p:nvSpPr>
          <p:cNvPr id="3" name="CaixaDeTexto 2">
            <a:extLst>
              <a:ext uri="{FF2B5EF4-FFF2-40B4-BE49-F238E27FC236}">
                <a16:creationId xmlns:a16="http://schemas.microsoft.com/office/drawing/2014/main" id="{2EABDA17-F4D6-BFE5-4926-03AE05933E7D}"/>
              </a:ext>
            </a:extLst>
          </p:cNvPr>
          <p:cNvSpPr txBox="1"/>
          <p:nvPr/>
        </p:nvSpPr>
        <p:spPr>
          <a:xfrm>
            <a:off x="6318584" y="147592"/>
            <a:ext cx="418704" cy="369332"/>
          </a:xfrm>
          <a:prstGeom prst="rect">
            <a:avLst/>
          </a:prstGeom>
          <a:noFill/>
        </p:spPr>
        <p:txBody>
          <a:bodyPr wrap="none" rtlCol="0">
            <a:spAutoFit/>
          </a:bodyPr>
          <a:lstStyle/>
          <a:p>
            <a:r>
              <a:rPr lang="pt-BR" dirty="0"/>
              <a:t>20</a:t>
            </a:r>
          </a:p>
        </p:txBody>
      </p:sp>
    </p:spTree>
    <p:extLst>
      <p:ext uri="{BB962C8B-B14F-4D97-AF65-F5344CB8AC3E}">
        <p14:creationId xmlns:p14="http://schemas.microsoft.com/office/powerpoint/2010/main" val="2435764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EB5C9060-352B-13AC-24DE-6780CC77A0C7}"/>
              </a:ext>
            </a:extLst>
          </p:cNvPr>
          <p:cNvSpPr txBox="1"/>
          <p:nvPr/>
        </p:nvSpPr>
        <p:spPr>
          <a:xfrm>
            <a:off x="560387" y="702279"/>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 </a:t>
            </a:r>
            <a:r>
              <a:rPr lang="en-US" sz="1800" b="1" dirty="0" err="1">
                <a:effectLst/>
                <a:latin typeface="Calibri" panose="020F0502020204030204" pitchFamily="34" charset="0"/>
                <a:ea typeface="Calibri" panose="020F0502020204030204" pitchFamily="34" charset="0"/>
                <a:cs typeface="Calibri" panose="020F0502020204030204" pitchFamily="34" charset="0"/>
              </a:rPr>
              <a:t>Aplicação</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err="1">
                <a:effectLst/>
                <a:latin typeface="Calibri" panose="020F0502020204030204" pitchFamily="34" charset="0"/>
                <a:ea typeface="Calibri" panose="020F0502020204030204" pitchFamily="34" charset="0"/>
                <a:cs typeface="Calibri" panose="020F0502020204030204" pitchFamily="34" charset="0"/>
              </a:rPr>
              <a:t>geral</a:t>
            </a:r>
            <a:r>
              <a:rPr lang="en-US" sz="1800" b="1" dirty="0">
                <a:effectLst/>
                <a:latin typeface="Calibri" panose="020F0502020204030204" pitchFamily="34" charset="0"/>
                <a:ea typeface="Calibri" panose="020F0502020204030204" pitchFamily="34" charset="0"/>
                <a:cs typeface="Calibri" panose="020F0502020204030204" pitchFamily="34" charset="0"/>
              </a:rPr>
              <a:t> dos </a:t>
            </a:r>
            <a:r>
              <a:rPr lang="en-US" sz="1800" b="1" dirty="0" err="1">
                <a:effectLst/>
                <a:latin typeface="Calibri" panose="020F0502020204030204" pitchFamily="34" charset="0"/>
                <a:ea typeface="Calibri" panose="020F0502020204030204" pitchFamily="34" charset="0"/>
                <a:cs typeface="Calibri" panose="020F0502020204030204" pitchFamily="34" charset="0"/>
              </a:rPr>
              <a:t>jogos</a:t>
            </a:r>
            <a:r>
              <a:rPr lang="en-US" sz="1800" b="1" dirty="0">
                <a:effectLst/>
                <a:latin typeface="Calibri" panose="020F0502020204030204" pitchFamily="34" charset="0"/>
                <a:ea typeface="Calibri" panose="020F0502020204030204" pitchFamily="34" charset="0"/>
                <a:cs typeface="Calibri" panose="020F0502020204030204" pitchFamily="34" charset="0"/>
              </a:rPr>
              <a:t>/</a:t>
            </a:r>
            <a:r>
              <a:rPr lang="en-US" sz="1800" b="1" dirty="0" err="1">
                <a:effectLst/>
                <a:latin typeface="Calibri" panose="020F0502020204030204" pitchFamily="34" charset="0"/>
                <a:ea typeface="Calibri" panose="020F0502020204030204" pitchFamily="34" charset="0"/>
                <a:cs typeface="Calibri" panose="020F0502020204030204" pitchFamily="34" charset="0"/>
              </a:rPr>
              <a:t>tarefas</a:t>
            </a:r>
            <a:endParaRPr lang="pt-BR" sz="1800" dirty="0">
              <a:effectLst/>
              <a:latin typeface="Calibri" panose="020F0502020204030204" pitchFamily="34" charset="0"/>
              <a:ea typeface="Calibri" panose="020F0502020204030204" pitchFamily="34" charset="0"/>
            </a:endParaRPr>
          </a:p>
        </p:txBody>
      </p:sp>
      <p:sp>
        <p:nvSpPr>
          <p:cNvPr id="8" name="CaixaDeTexto 7">
            <a:extLst>
              <a:ext uri="{FF2B5EF4-FFF2-40B4-BE49-F238E27FC236}">
                <a16:creationId xmlns:a16="http://schemas.microsoft.com/office/drawing/2014/main" id="{377FAD23-2FBF-2E89-1474-75A2BD6F0C2B}"/>
              </a:ext>
            </a:extLst>
          </p:cNvPr>
          <p:cNvSpPr txBox="1"/>
          <p:nvPr/>
        </p:nvSpPr>
        <p:spPr>
          <a:xfrm>
            <a:off x="471487" y="1260865"/>
            <a:ext cx="5826126" cy="615553"/>
          </a:xfrm>
          <a:prstGeom prst="rect">
            <a:avLst/>
          </a:prstGeom>
          <a:noFill/>
        </p:spPr>
        <p:txBody>
          <a:bodyPr wrap="square">
            <a:spAutoFit/>
          </a:bodyPr>
          <a:lstStyle/>
          <a:p>
            <a:pPr indent="228600" algn="just">
              <a:spcAft>
                <a:spcPts val="800"/>
              </a:spcAft>
            </a:pPr>
            <a:r>
              <a:rPr lang="pt-BR" sz="1700" dirty="0">
                <a:effectLst/>
                <a:latin typeface="Calibri" panose="020F0502020204030204" pitchFamily="34" charset="0"/>
                <a:ea typeface="Calibri" panose="020F0502020204030204" pitchFamily="34" charset="0"/>
                <a:cs typeface="Calibri" panose="020F0502020204030204" pitchFamily="34" charset="0"/>
              </a:rPr>
              <a:t>A administração do programa envolve seis etapas conforme detalhada na Figura 5 a seguir:</a:t>
            </a:r>
            <a:endParaRPr lang="pt-BR" sz="1700" dirty="0">
              <a:effectLst/>
              <a:latin typeface="Calibri" panose="020F0502020204030204" pitchFamily="34" charset="0"/>
              <a:ea typeface="Calibri" panose="020F0502020204030204" pitchFamily="34" charset="0"/>
            </a:endParaRPr>
          </a:p>
        </p:txBody>
      </p:sp>
      <p:sp>
        <p:nvSpPr>
          <p:cNvPr id="21" name="CaixaDeTexto 20">
            <a:extLst>
              <a:ext uri="{FF2B5EF4-FFF2-40B4-BE49-F238E27FC236}">
                <a16:creationId xmlns:a16="http://schemas.microsoft.com/office/drawing/2014/main" id="{F282EB99-2143-67F7-1D36-50D6FA5ED6B5}"/>
              </a:ext>
            </a:extLst>
          </p:cNvPr>
          <p:cNvSpPr txBox="1"/>
          <p:nvPr/>
        </p:nvSpPr>
        <p:spPr>
          <a:xfrm>
            <a:off x="620951" y="5620892"/>
            <a:ext cx="5697633" cy="1169551"/>
          </a:xfrm>
          <a:prstGeom prst="rect">
            <a:avLst/>
          </a:prstGeom>
          <a:noFill/>
        </p:spPr>
        <p:txBody>
          <a:bodyPr wrap="square">
            <a:spAutoFit/>
          </a:bodyPr>
          <a:lstStyle/>
          <a:p>
            <a:pPr algn="just"/>
            <a:r>
              <a:rPr lang="en-GB" sz="1400" b="1" dirty="0" err="1">
                <a:effectLst/>
                <a:latin typeface="Calibri" panose="020F0502020204030204" pitchFamily="34" charset="0"/>
                <a:ea typeface="Calibri" panose="020F0502020204030204" pitchFamily="34" charset="0"/>
              </a:rPr>
              <a:t>Figura</a:t>
            </a:r>
            <a:r>
              <a:rPr lang="en-GB" sz="1400" b="1" dirty="0">
                <a:effectLst/>
                <a:latin typeface="Calibri" panose="020F0502020204030204" pitchFamily="34" charset="0"/>
                <a:ea typeface="Calibri" panose="020F0502020204030204" pitchFamily="34" charset="0"/>
              </a:rPr>
              <a:t> 5. </a:t>
            </a:r>
            <a:r>
              <a:rPr lang="pt-BR" sz="1400" dirty="0">
                <a:effectLst/>
                <a:latin typeface="Calibri" panose="020F0502020204030204" pitchFamily="34" charset="0"/>
                <a:ea typeface="Calibri" panose="020F0502020204030204" pitchFamily="34" charset="0"/>
              </a:rPr>
              <a:t>Esta figura ilustra as etapas de execução do programa: 1) Cadastro; 2) Instruções iniciais; 3) Apresentação de pontos; 4) Escolha de um avatar; 5) Apresentação de atrasos; e 6) Jogos, apresentados em ordem aleatória: Jogo Imaginário (tarefa hipotética), Jogo Real (tarefa </a:t>
            </a:r>
            <a:r>
              <a:rPr lang="pt-BR" sz="1400" i="1" dirty="0">
                <a:effectLst/>
                <a:latin typeface="Calibri" panose="020F0502020204030204" pitchFamily="34" charset="0"/>
                <a:ea typeface="Calibri" panose="020F0502020204030204" pitchFamily="34" charset="0"/>
              </a:rPr>
              <a:t>real-time</a:t>
            </a:r>
            <a:r>
              <a:rPr lang="pt-BR" sz="1400" dirty="0">
                <a:effectLst/>
                <a:latin typeface="Calibri" panose="020F0502020204030204" pitchFamily="34" charset="0"/>
                <a:ea typeface="Calibri" panose="020F0502020204030204" pitchFamily="34" charset="0"/>
              </a:rPr>
              <a:t>) e Jogo da Paciência (hipotética com expectativa temporal).</a:t>
            </a:r>
            <a:endParaRPr lang="pt-BR" sz="1400" dirty="0"/>
          </a:p>
        </p:txBody>
      </p:sp>
      <p:sp>
        <p:nvSpPr>
          <p:cNvPr id="3" name="CaixaDeTexto 2">
            <a:extLst>
              <a:ext uri="{FF2B5EF4-FFF2-40B4-BE49-F238E27FC236}">
                <a16:creationId xmlns:a16="http://schemas.microsoft.com/office/drawing/2014/main" id="{04531726-8291-815D-5972-2CCAC9DF41A8}"/>
              </a:ext>
            </a:extLst>
          </p:cNvPr>
          <p:cNvSpPr txBox="1"/>
          <p:nvPr/>
        </p:nvSpPr>
        <p:spPr>
          <a:xfrm>
            <a:off x="6318584" y="147592"/>
            <a:ext cx="418704" cy="369332"/>
          </a:xfrm>
          <a:prstGeom prst="rect">
            <a:avLst/>
          </a:prstGeom>
          <a:noFill/>
        </p:spPr>
        <p:txBody>
          <a:bodyPr wrap="none" rtlCol="0">
            <a:spAutoFit/>
          </a:bodyPr>
          <a:lstStyle/>
          <a:p>
            <a:r>
              <a:rPr lang="pt-BR" dirty="0"/>
              <a:t>21</a:t>
            </a:r>
          </a:p>
        </p:txBody>
      </p:sp>
      <p:pic>
        <p:nvPicPr>
          <p:cNvPr id="10" name="Imagem 9" descr="Interface gráfica do usuário&#10;&#10;Descrição gerada automaticamente">
            <a:extLst>
              <a:ext uri="{FF2B5EF4-FFF2-40B4-BE49-F238E27FC236}">
                <a16:creationId xmlns:a16="http://schemas.microsoft.com/office/drawing/2014/main" id="{9168C382-4933-FDBC-F9B4-375676160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24" y="2570286"/>
            <a:ext cx="5975587" cy="3336369"/>
          </a:xfrm>
          <a:prstGeom prst="rect">
            <a:avLst/>
          </a:prstGeom>
        </p:spPr>
      </p:pic>
    </p:spTree>
    <p:extLst>
      <p:ext uri="{BB962C8B-B14F-4D97-AF65-F5344CB8AC3E}">
        <p14:creationId xmlns:p14="http://schemas.microsoft.com/office/powerpoint/2010/main" val="3818940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E377857E-92A7-528F-92D6-820EE0EC476B}"/>
              </a:ext>
            </a:extLst>
          </p:cNvPr>
          <p:cNvSpPr txBox="1"/>
          <p:nvPr/>
        </p:nvSpPr>
        <p:spPr>
          <a:xfrm>
            <a:off x="471487" y="516924"/>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3.4.1. </a:t>
            </a:r>
            <a:r>
              <a:rPr lang="en-US" sz="1800" b="1" dirty="0" err="1">
                <a:effectLst/>
                <a:latin typeface="Calibri" panose="020F0502020204030204" pitchFamily="34" charset="0"/>
                <a:ea typeface="Calibri" panose="020F0502020204030204" pitchFamily="34" charset="0"/>
                <a:cs typeface="Calibri" panose="020F0502020204030204" pitchFamily="34" charset="0"/>
              </a:rPr>
              <a:t>Cadastro</a:t>
            </a:r>
            <a:endParaRPr lang="pt-BR" sz="1800" dirty="0">
              <a:effectLst/>
              <a:latin typeface="Calibri" panose="020F0502020204030204" pitchFamily="34" charset="0"/>
              <a:ea typeface="Calibri" panose="020F0502020204030204" pitchFamily="34" charset="0"/>
            </a:endParaRPr>
          </a:p>
        </p:txBody>
      </p:sp>
      <p:sp>
        <p:nvSpPr>
          <p:cNvPr id="7" name="CaixaDeTexto 6">
            <a:extLst>
              <a:ext uri="{FF2B5EF4-FFF2-40B4-BE49-F238E27FC236}">
                <a16:creationId xmlns:a16="http://schemas.microsoft.com/office/drawing/2014/main" id="{AD23C3EB-26F8-265B-CB85-D423E01FF82C}"/>
              </a:ext>
            </a:extLst>
          </p:cNvPr>
          <p:cNvSpPr txBox="1"/>
          <p:nvPr/>
        </p:nvSpPr>
        <p:spPr>
          <a:xfrm>
            <a:off x="471487" y="1070097"/>
            <a:ext cx="5915025" cy="2062103"/>
          </a:xfrm>
          <a:prstGeom prst="rect">
            <a:avLst/>
          </a:prstGeom>
          <a:noFill/>
        </p:spPr>
        <p:txBody>
          <a:bodyPr wrap="square">
            <a:spAutoFit/>
          </a:bodyPr>
          <a:lstStyle/>
          <a:p>
            <a:pPr algn="just"/>
            <a:r>
              <a:rPr lang="en-US" sz="1600" b="0" i="0" u="none" strike="noStrike" dirty="0">
                <a:solidFill>
                  <a:srgbClr val="000000"/>
                </a:solidFill>
                <a:effectLst/>
              </a:rPr>
              <a:t>	</a:t>
            </a:r>
            <a:r>
              <a:rPr lang="pt-BR" sz="1600" b="0" i="0" u="none" strike="noStrike" dirty="0">
                <a:solidFill>
                  <a:srgbClr val="000000"/>
                </a:solidFill>
                <a:effectLst/>
              </a:rPr>
              <a:t> Nesta tela, os examinandos são solicitados a informar seu nome completo, data de nascimento (</a:t>
            </a:r>
            <a:r>
              <a:rPr lang="pt-BR" sz="1600" b="0" i="0" u="none" strike="noStrike" dirty="0" err="1">
                <a:solidFill>
                  <a:srgbClr val="000000"/>
                </a:solidFill>
                <a:effectLst/>
              </a:rPr>
              <a:t>dd</a:t>
            </a:r>
            <a:r>
              <a:rPr lang="pt-BR" sz="1600" b="0" i="0" u="none" strike="noStrike" dirty="0">
                <a:solidFill>
                  <a:srgbClr val="000000"/>
                </a:solidFill>
                <a:effectLst/>
              </a:rPr>
              <a:t>/mm/</a:t>
            </a:r>
            <a:r>
              <a:rPr lang="pt-BR" sz="1600" b="0" i="0" u="none" strike="noStrike" dirty="0" err="1">
                <a:solidFill>
                  <a:srgbClr val="000000"/>
                </a:solidFill>
                <a:effectLst/>
              </a:rPr>
              <a:t>aaaa</a:t>
            </a:r>
            <a:r>
              <a:rPr lang="pt-BR" sz="1600" b="0" i="0" u="none" strike="noStrike" dirty="0">
                <a:solidFill>
                  <a:srgbClr val="000000"/>
                </a:solidFill>
                <a:effectLst/>
              </a:rPr>
              <a:t>) e sexo. Observe que a opção "Outro" foi incluída para </a:t>
            </a:r>
            <a:r>
              <a:rPr lang="pt-BR" sz="1600" b="0" i="0" u="none" strike="noStrike" dirty="0" err="1">
                <a:solidFill>
                  <a:srgbClr val="000000"/>
                </a:solidFill>
                <a:effectLst/>
              </a:rPr>
              <a:t>testandos</a:t>
            </a:r>
            <a:r>
              <a:rPr lang="pt-BR" sz="1600" b="0" i="0" u="none" strike="noStrike" dirty="0">
                <a:solidFill>
                  <a:srgbClr val="000000"/>
                </a:solidFill>
                <a:effectLst/>
              </a:rPr>
              <a:t> que não se consideram homem ou mulher. Os examinandos podem então clicar na SETA (próximo), localizada no canto inferior direito (Figura 6). Se você quiser ver como o programa funciona de forma abreviada, digite "debug" no campo Nome. Isso tornará desnecessário esperar por qualquer atraso.</a:t>
            </a:r>
            <a:endParaRPr lang="pt-BR" sz="1600" dirty="0"/>
          </a:p>
        </p:txBody>
      </p:sp>
      <p:sp>
        <p:nvSpPr>
          <p:cNvPr id="13" name="CaixaDeTexto 12">
            <a:extLst>
              <a:ext uri="{FF2B5EF4-FFF2-40B4-BE49-F238E27FC236}">
                <a16:creationId xmlns:a16="http://schemas.microsoft.com/office/drawing/2014/main" id="{D7FA0AE2-D641-5C24-B065-F69654872782}"/>
              </a:ext>
            </a:extLst>
          </p:cNvPr>
          <p:cNvSpPr txBox="1"/>
          <p:nvPr/>
        </p:nvSpPr>
        <p:spPr>
          <a:xfrm>
            <a:off x="699439" y="6396391"/>
            <a:ext cx="3526970" cy="307777"/>
          </a:xfrm>
          <a:prstGeom prst="rect">
            <a:avLst/>
          </a:prstGeom>
          <a:noFill/>
        </p:spPr>
        <p:txBody>
          <a:bodyPr wrap="square">
            <a:spAutoFit/>
          </a:bodyPr>
          <a:lstStyle/>
          <a:p>
            <a:r>
              <a:rPr lang="pt-BR" sz="1400" b="1" i="0" u="none" strike="noStrike" dirty="0">
                <a:solidFill>
                  <a:srgbClr val="000000"/>
                </a:solidFill>
                <a:effectLst/>
              </a:rPr>
              <a:t>Figura 6. </a:t>
            </a:r>
            <a:r>
              <a:rPr lang="pt-BR" sz="1400" i="0" u="none" strike="noStrike" dirty="0">
                <a:solidFill>
                  <a:srgbClr val="000000"/>
                </a:solidFill>
                <a:effectLst/>
              </a:rPr>
              <a:t>Tela de cadastro</a:t>
            </a:r>
            <a:r>
              <a:rPr lang="pt-BR" sz="1400" b="0" i="0" u="none" strike="noStrike" dirty="0">
                <a:solidFill>
                  <a:srgbClr val="000000"/>
                </a:solidFill>
                <a:effectLst/>
              </a:rPr>
              <a:t>.</a:t>
            </a:r>
            <a:endParaRPr lang="pt-BR" sz="1400" dirty="0"/>
          </a:p>
        </p:txBody>
      </p:sp>
      <p:sp>
        <p:nvSpPr>
          <p:cNvPr id="14" name="CaixaDeTexto 13">
            <a:extLst>
              <a:ext uri="{FF2B5EF4-FFF2-40B4-BE49-F238E27FC236}">
                <a16:creationId xmlns:a16="http://schemas.microsoft.com/office/drawing/2014/main" id="{D0941572-A8E6-D6C6-7D4F-5FCA9E425829}"/>
              </a:ext>
            </a:extLst>
          </p:cNvPr>
          <p:cNvSpPr txBox="1"/>
          <p:nvPr/>
        </p:nvSpPr>
        <p:spPr>
          <a:xfrm>
            <a:off x="471487" y="7012011"/>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3.4.2. </a:t>
            </a:r>
            <a:r>
              <a:rPr lang="en-US" sz="1800" b="1" dirty="0" err="1">
                <a:effectLst/>
                <a:latin typeface="Calibri" panose="020F0502020204030204" pitchFamily="34" charset="0"/>
                <a:ea typeface="Calibri" panose="020F0502020204030204" pitchFamily="34" charset="0"/>
                <a:cs typeface="Calibri" panose="020F0502020204030204" pitchFamily="34" charset="0"/>
              </a:rPr>
              <a:t>Instruções</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err="1">
                <a:effectLst/>
                <a:latin typeface="Calibri" panose="020F0502020204030204" pitchFamily="34" charset="0"/>
                <a:ea typeface="Calibri" panose="020F0502020204030204" pitchFamily="34" charset="0"/>
                <a:cs typeface="Calibri" panose="020F0502020204030204" pitchFamily="34" charset="0"/>
              </a:rPr>
              <a:t>iniciais</a:t>
            </a:r>
            <a:endParaRPr lang="pt-BR" sz="1800" dirty="0">
              <a:effectLst/>
              <a:latin typeface="Calibri" panose="020F0502020204030204" pitchFamily="34" charset="0"/>
              <a:ea typeface="Calibri" panose="020F0502020204030204" pitchFamily="34" charset="0"/>
            </a:endParaRPr>
          </a:p>
        </p:txBody>
      </p:sp>
      <p:sp>
        <p:nvSpPr>
          <p:cNvPr id="16" name="CaixaDeTexto 15">
            <a:extLst>
              <a:ext uri="{FF2B5EF4-FFF2-40B4-BE49-F238E27FC236}">
                <a16:creationId xmlns:a16="http://schemas.microsoft.com/office/drawing/2014/main" id="{114D83DB-D694-441F-81B0-67622FCC27CF}"/>
              </a:ext>
            </a:extLst>
          </p:cNvPr>
          <p:cNvSpPr txBox="1"/>
          <p:nvPr/>
        </p:nvSpPr>
        <p:spPr>
          <a:xfrm>
            <a:off x="467858" y="7419366"/>
            <a:ext cx="5915026" cy="1323439"/>
          </a:xfrm>
          <a:prstGeom prst="rect">
            <a:avLst/>
          </a:prstGeom>
          <a:noFill/>
        </p:spPr>
        <p:txBody>
          <a:bodyPr wrap="square">
            <a:spAutoFit/>
          </a:bodyPr>
          <a:lstStyle/>
          <a:p>
            <a:pPr algn="just"/>
            <a:r>
              <a:rPr lang="en-US" sz="1600" b="0" i="0" u="none" strike="noStrike" dirty="0">
                <a:solidFill>
                  <a:srgbClr val="000000"/>
                </a:solidFill>
                <a:effectLst/>
              </a:rPr>
              <a:t>	</a:t>
            </a:r>
            <a:r>
              <a:rPr lang="pt-BR" sz="1600" b="0" i="0" u="none" strike="noStrike" dirty="0">
                <a:solidFill>
                  <a:srgbClr val="000000"/>
                </a:solidFill>
                <a:effectLst/>
              </a:rPr>
              <a:t> Essa tela apresenta informações textuais básicas sobre as tarefas de DD (Figura 7). Em caso de dúvidas, pode-se complementar com informações verbais, como: </a:t>
            </a:r>
            <a:r>
              <a:rPr lang="pt-BR" sz="1600" b="1" i="1" u="none" strike="noStrike" dirty="0">
                <a:solidFill>
                  <a:srgbClr val="000000"/>
                </a:solidFill>
                <a:effectLst/>
              </a:rPr>
              <a:t>“Nesta atividade você fará várias escolhas entre receber menos pontos imediatamente ou esperar algum tempo para receber mais pontos. Quanto  mais você</a:t>
            </a:r>
            <a:r>
              <a:rPr lang="en-US" sz="1600" b="1" i="1" dirty="0">
                <a:solidFill>
                  <a:schemeClr val="bg1">
                    <a:lumMod val="95000"/>
                  </a:schemeClr>
                </a:solidFill>
              </a:rPr>
              <a:t> </a:t>
            </a:r>
            <a:r>
              <a:rPr lang="en-US" sz="500" b="1" i="1" dirty="0">
                <a:solidFill>
                  <a:schemeClr val="bg1">
                    <a:lumMod val="95000"/>
                  </a:schemeClr>
                </a:solidFill>
              </a:rPr>
              <a:t> </a:t>
            </a:r>
            <a:r>
              <a:rPr lang="en-US" sz="1600" b="1" i="1" dirty="0" err="1"/>
              <a:t>esperar</a:t>
            </a:r>
            <a:r>
              <a:rPr lang="en-US" sz="1600" b="1" i="1" dirty="0"/>
              <a:t>, </a:t>
            </a:r>
            <a:endParaRPr lang="pt-BR" sz="1600" b="1" i="1" dirty="0"/>
          </a:p>
        </p:txBody>
      </p:sp>
      <p:sp>
        <p:nvSpPr>
          <p:cNvPr id="5" name="CaixaDeTexto 4">
            <a:extLst>
              <a:ext uri="{FF2B5EF4-FFF2-40B4-BE49-F238E27FC236}">
                <a16:creationId xmlns:a16="http://schemas.microsoft.com/office/drawing/2014/main" id="{B0E425D9-CA81-F6DC-D3E5-460B1016DA63}"/>
              </a:ext>
            </a:extLst>
          </p:cNvPr>
          <p:cNvSpPr txBox="1"/>
          <p:nvPr/>
        </p:nvSpPr>
        <p:spPr>
          <a:xfrm>
            <a:off x="6318584" y="147592"/>
            <a:ext cx="418704" cy="369332"/>
          </a:xfrm>
          <a:prstGeom prst="rect">
            <a:avLst/>
          </a:prstGeom>
          <a:noFill/>
        </p:spPr>
        <p:txBody>
          <a:bodyPr wrap="none" rtlCol="0">
            <a:spAutoFit/>
          </a:bodyPr>
          <a:lstStyle/>
          <a:p>
            <a:r>
              <a:rPr lang="pt-BR" dirty="0"/>
              <a:t>22</a:t>
            </a:r>
          </a:p>
        </p:txBody>
      </p:sp>
      <p:pic>
        <p:nvPicPr>
          <p:cNvPr id="10" name="Imagem 9">
            <a:extLst>
              <a:ext uri="{FF2B5EF4-FFF2-40B4-BE49-F238E27FC236}">
                <a16:creationId xmlns:a16="http://schemas.microsoft.com/office/drawing/2014/main" id="{97503F8D-4090-A5A1-A4E8-AFA28A9F5968}"/>
              </a:ext>
            </a:extLst>
          </p:cNvPr>
          <p:cNvPicPr>
            <a:picLocks noChangeAspect="1"/>
          </p:cNvPicPr>
          <p:nvPr/>
        </p:nvPicPr>
        <p:blipFill rotWithShape="1">
          <a:blip r:embed="rId4"/>
          <a:srcRect l="3666" t="4924" r="3445" b="5831"/>
          <a:stretch/>
        </p:blipFill>
        <p:spPr>
          <a:xfrm>
            <a:off x="553591" y="3245624"/>
            <a:ext cx="5832922" cy="3150767"/>
          </a:xfrm>
          <a:prstGeom prst="rect">
            <a:avLst/>
          </a:prstGeom>
        </p:spPr>
      </p:pic>
    </p:spTree>
    <p:extLst>
      <p:ext uri="{BB962C8B-B14F-4D97-AF65-F5344CB8AC3E}">
        <p14:creationId xmlns:p14="http://schemas.microsoft.com/office/powerpoint/2010/main" val="87250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5B879AB-7A99-D9D4-EC6B-3399A95EC768}"/>
              </a:ext>
            </a:extLst>
          </p:cNvPr>
          <p:cNvSpPr txBox="1"/>
          <p:nvPr/>
        </p:nvSpPr>
        <p:spPr>
          <a:xfrm>
            <a:off x="471487" y="767753"/>
            <a:ext cx="5915024" cy="1361911"/>
          </a:xfrm>
          <a:prstGeom prst="rect">
            <a:avLst/>
          </a:prstGeom>
          <a:noFill/>
        </p:spPr>
        <p:txBody>
          <a:bodyPr wrap="square">
            <a:spAutoFit/>
          </a:bodyPr>
          <a:lstStyle/>
          <a:p>
            <a:pPr algn="just"/>
            <a:r>
              <a:rPr lang="pt-BR" sz="1650" b="1" i="1" u="none" strike="noStrike" dirty="0">
                <a:solidFill>
                  <a:srgbClr val="000000"/>
                </a:solidFill>
                <a:effectLst/>
              </a:rPr>
              <a:t>mais pontos você acumulará. Em apenas um dos jogos os pontos acumulados serão convertidos em prêmios reais [informar o prêmio]. Quanto mais pontos você marcar, maior a chance de receber um prêmio melhor. Antes de cada jogo você será informado se receberá algum prêmio, ok?”</a:t>
            </a:r>
            <a:endParaRPr lang="pt-BR" sz="1650" b="1" i="1" dirty="0"/>
          </a:p>
        </p:txBody>
      </p:sp>
      <p:sp>
        <p:nvSpPr>
          <p:cNvPr id="10" name="CaixaDeTexto 9">
            <a:extLst>
              <a:ext uri="{FF2B5EF4-FFF2-40B4-BE49-F238E27FC236}">
                <a16:creationId xmlns:a16="http://schemas.microsoft.com/office/drawing/2014/main" id="{9644941C-3265-8593-44F6-30A100C0A9ED}"/>
              </a:ext>
            </a:extLst>
          </p:cNvPr>
          <p:cNvSpPr txBox="1"/>
          <p:nvPr/>
        </p:nvSpPr>
        <p:spPr>
          <a:xfrm>
            <a:off x="390525" y="5731130"/>
            <a:ext cx="5995983" cy="523220"/>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7. </a:t>
            </a:r>
            <a:r>
              <a:rPr lang="pt-BR" sz="1400" b="0" i="0" u="none" strike="noStrike" dirty="0">
                <a:solidFill>
                  <a:srgbClr val="000000"/>
                </a:solidFill>
                <a:effectLst/>
              </a:rPr>
              <a:t>Tela editável que apresenta informações textuais básicas sobre a atividade.</a:t>
            </a:r>
            <a:endParaRPr lang="pt-BR" sz="1400" dirty="0"/>
          </a:p>
        </p:txBody>
      </p:sp>
      <p:sp>
        <p:nvSpPr>
          <p:cNvPr id="11" name="CaixaDeTexto 10">
            <a:extLst>
              <a:ext uri="{FF2B5EF4-FFF2-40B4-BE49-F238E27FC236}">
                <a16:creationId xmlns:a16="http://schemas.microsoft.com/office/drawing/2014/main" id="{499C17CF-F57C-1AE9-A0BE-C8307E5F2613}"/>
              </a:ext>
            </a:extLst>
          </p:cNvPr>
          <p:cNvSpPr txBox="1"/>
          <p:nvPr/>
        </p:nvSpPr>
        <p:spPr>
          <a:xfrm>
            <a:off x="621315" y="6518979"/>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3.4.3. </a:t>
            </a:r>
            <a:r>
              <a:rPr lang="en-US" sz="1800" b="1" dirty="0" err="1">
                <a:effectLst/>
                <a:latin typeface="Calibri" panose="020F0502020204030204" pitchFamily="34" charset="0"/>
                <a:ea typeface="Calibri" panose="020F0502020204030204" pitchFamily="34" charset="0"/>
                <a:cs typeface="Calibri" panose="020F0502020204030204" pitchFamily="34" charset="0"/>
              </a:rPr>
              <a:t>Apresentação</a:t>
            </a:r>
            <a:r>
              <a:rPr lang="en-US" sz="1800" b="1" dirty="0">
                <a:effectLst/>
                <a:latin typeface="Calibri" panose="020F0502020204030204" pitchFamily="34" charset="0"/>
                <a:ea typeface="Calibri" panose="020F0502020204030204" pitchFamily="34" charset="0"/>
                <a:cs typeface="Calibri" panose="020F0502020204030204" pitchFamily="34" charset="0"/>
              </a:rPr>
              <a:t> dos </a:t>
            </a:r>
            <a:r>
              <a:rPr lang="en-US" sz="1800" b="1" dirty="0" err="1">
                <a:effectLst/>
                <a:latin typeface="Calibri" panose="020F0502020204030204" pitchFamily="34" charset="0"/>
                <a:ea typeface="Calibri" panose="020F0502020204030204" pitchFamily="34" charset="0"/>
                <a:cs typeface="Calibri" panose="020F0502020204030204" pitchFamily="34" charset="0"/>
              </a:rPr>
              <a:t>pontos</a:t>
            </a:r>
            <a:endParaRPr lang="pt-BR" sz="1800" dirty="0">
              <a:effectLst/>
              <a:latin typeface="Calibri" panose="020F0502020204030204" pitchFamily="34" charset="0"/>
              <a:ea typeface="Calibri" panose="020F0502020204030204" pitchFamily="34" charset="0"/>
            </a:endParaRPr>
          </a:p>
        </p:txBody>
      </p:sp>
      <p:sp>
        <p:nvSpPr>
          <p:cNvPr id="13" name="CaixaDeTexto 12">
            <a:extLst>
              <a:ext uri="{FF2B5EF4-FFF2-40B4-BE49-F238E27FC236}">
                <a16:creationId xmlns:a16="http://schemas.microsoft.com/office/drawing/2014/main" id="{CD36693D-E0B5-9A52-AE24-9418F5299D36}"/>
              </a:ext>
            </a:extLst>
          </p:cNvPr>
          <p:cNvSpPr txBox="1"/>
          <p:nvPr/>
        </p:nvSpPr>
        <p:spPr>
          <a:xfrm>
            <a:off x="471486" y="6997025"/>
            <a:ext cx="5915023" cy="1107996"/>
          </a:xfrm>
          <a:prstGeom prst="rect">
            <a:avLst/>
          </a:prstGeom>
          <a:noFill/>
        </p:spPr>
        <p:txBody>
          <a:bodyPr wrap="square">
            <a:spAutoFit/>
          </a:bodyPr>
          <a:lstStyle/>
          <a:p>
            <a:pPr algn="just"/>
            <a:r>
              <a:rPr lang="en-US" sz="1650" b="0" i="0" u="none" strike="noStrike" dirty="0">
                <a:solidFill>
                  <a:srgbClr val="000000"/>
                </a:solidFill>
                <a:effectLst/>
              </a:rPr>
              <a:t>	</a:t>
            </a:r>
            <a:r>
              <a:rPr lang="pt-BR" sz="1650" b="0" i="0" u="none" strike="noStrike" dirty="0">
                <a:solidFill>
                  <a:srgbClr val="000000"/>
                </a:solidFill>
                <a:effectLst/>
              </a:rPr>
              <a:t> Nesta tela (Figura 8) as opções de pontos (100, 400, 700 e 1000) são apresentadas da esquerda para a direita em ordem crescente de grandeza. Essas opções podem ser alteradas ao usar a interface do usuário.</a:t>
            </a:r>
            <a:endParaRPr lang="pt-BR" sz="1650" dirty="0"/>
          </a:p>
        </p:txBody>
      </p:sp>
      <p:sp>
        <p:nvSpPr>
          <p:cNvPr id="3" name="CaixaDeTexto 2">
            <a:extLst>
              <a:ext uri="{FF2B5EF4-FFF2-40B4-BE49-F238E27FC236}">
                <a16:creationId xmlns:a16="http://schemas.microsoft.com/office/drawing/2014/main" id="{68FB96CB-46EF-1986-0DD1-4FF64C079797}"/>
              </a:ext>
            </a:extLst>
          </p:cNvPr>
          <p:cNvSpPr txBox="1"/>
          <p:nvPr/>
        </p:nvSpPr>
        <p:spPr>
          <a:xfrm>
            <a:off x="6318584" y="147592"/>
            <a:ext cx="418704" cy="369332"/>
          </a:xfrm>
          <a:prstGeom prst="rect">
            <a:avLst/>
          </a:prstGeom>
          <a:noFill/>
        </p:spPr>
        <p:txBody>
          <a:bodyPr wrap="none" rtlCol="0">
            <a:spAutoFit/>
          </a:bodyPr>
          <a:lstStyle/>
          <a:p>
            <a:r>
              <a:rPr lang="pt-BR" dirty="0"/>
              <a:t>23</a:t>
            </a:r>
          </a:p>
        </p:txBody>
      </p:sp>
      <p:pic>
        <p:nvPicPr>
          <p:cNvPr id="9" name="Imagem 8">
            <a:extLst>
              <a:ext uri="{FF2B5EF4-FFF2-40B4-BE49-F238E27FC236}">
                <a16:creationId xmlns:a16="http://schemas.microsoft.com/office/drawing/2014/main" id="{755B7BCD-048C-8805-E427-DDAD2464B9AD}"/>
              </a:ext>
            </a:extLst>
          </p:cNvPr>
          <p:cNvPicPr>
            <a:picLocks noChangeAspect="1"/>
          </p:cNvPicPr>
          <p:nvPr/>
        </p:nvPicPr>
        <p:blipFill rotWithShape="1">
          <a:blip r:embed="rId4"/>
          <a:srcRect l="3000" t="5324" r="3111" b="5945"/>
          <a:stretch/>
        </p:blipFill>
        <p:spPr>
          <a:xfrm>
            <a:off x="471486" y="2538570"/>
            <a:ext cx="5915025" cy="3142885"/>
          </a:xfrm>
          <a:prstGeom prst="rect">
            <a:avLst/>
          </a:prstGeom>
        </p:spPr>
      </p:pic>
    </p:spTree>
    <p:extLst>
      <p:ext uri="{BB962C8B-B14F-4D97-AF65-F5344CB8AC3E}">
        <p14:creationId xmlns:p14="http://schemas.microsoft.com/office/powerpoint/2010/main" val="2708497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8" name="CaixaDeTexto 7">
            <a:extLst>
              <a:ext uri="{FF2B5EF4-FFF2-40B4-BE49-F238E27FC236}">
                <a16:creationId xmlns:a16="http://schemas.microsoft.com/office/drawing/2014/main" id="{9B3B33BD-A9FB-5D44-BC75-BD481AFA2E55}"/>
              </a:ext>
            </a:extLst>
          </p:cNvPr>
          <p:cNvSpPr txBox="1"/>
          <p:nvPr/>
        </p:nvSpPr>
        <p:spPr>
          <a:xfrm>
            <a:off x="1181100" y="3010133"/>
            <a:ext cx="4407900" cy="523220"/>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8.</a:t>
            </a:r>
            <a:r>
              <a:rPr lang="en-US" sz="1400" b="0" i="0" u="none" strike="noStrike" dirty="0">
                <a:solidFill>
                  <a:srgbClr val="000000"/>
                </a:solidFill>
                <a:effectLst/>
              </a:rPr>
              <a:t> </a:t>
            </a:r>
            <a:r>
              <a:rPr lang="pt-BR" sz="1400" b="0" i="0" u="none" strike="noStrike" dirty="0">
                <a:solidFill>
                  <a:srgbClr val="000000"/>
                </a:solidFill>
                <a:effectLst/>
              </a:rPr>
              <a:t>Opções de pontos, modificáveis ao usar a interface do usuário.</a:t>
            </a:r>
            <a:endParaRPr lang="pt-BR" sz="1400" dirty="0"/>
          </a:p>
        </p:txBody>
      </p:sp>
      <p:sp>
        <p:nvSpPr>
          <p:cNvPr id="9" name="CaixaDeTexto 8">
            <a:extLst>
              <a:ext uri="{FF2B5EF4-FFF2-40B4-BE49-F238E27FC236}">
                <a16:creationId xmlns:a16="http://schemas.microsoft.com/office/drawing/2014/main" id="{423C9929-ECB3-8B6A-6D39-ABBE47C8C2DA}"/>
              </a:ext>
            </a:extLst>
          </p:cNvPr>
          <p:cNvSpPr txBox="1"/>
          <p:nvPr/>
        </p:nvSpPr>
        <p:spPr>
          <a:xfrm>
            <a:off x="471488" y="3659025"/>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3.4.4. </a:t>
            </a:r>
            <a:r>
              <a:rPr lang="en-US" sz="1800" b="1" dirty="0" err="1">
                <a:effectLst/>
                <a:latin typeface="Calibri" panose="020F0502020204030204" pitchFamily="34" charset="0"/>
                <a:ea typeface="Calibri" panose="020F0502020204030204" pitchFamily="34" charset="0"/>
                <a:cs typeface="Calibri" panose="020F0502020204030204" pitchFamily="34" charset="0"/>
              </a:rPr>
              <a:t>Escolha</a:t>
            </a:r>
            <a:r>
              <a:rPr lang="en-US" sz="1800" b="1" dirty="0">
                <a:effectLst/>
                <a:latin typeface="Calibri" panose="020F0502020204030204" pitchFamily="34" charset="0"/>
                <a:ea typeface="Calibri" panose="020F0502020204030204" pitchFamily="34" charset="0"/>
                <a:cs typeface="Calibri" panose="020F0502020204030204" pitchFamily="34" charset="0"/>
              </a:rPr>
              <a:t> de um avatar</a:t>
            </a:r>
            <a:endParaRPr lang="pt-BR" sz="1800" dirty="0">
              <a:effectLst/>
              <a:latin typeface="Calibri" panose="020F0502020204030204" pitchFamily="34" charset="0"/>
              <a:ea typeface="Calibri" panose="020F0502020204030204" pitchFamily="34" charset="0"/>
            </a:endParaRPr>
          </a:p>
        </p:txBody>
      </p:sp>
      <p:sp>
        <p:nvSpPr>
          <p:cNvPr id="11" name="CaixaDeTexto 10">
            <a:extLst>
              <a:ext uri="{FF2B5EF4-FFF2-40B4-BE49-F238E27FC236}">
                <a16:creationId xmlns:a16="http://schemas.microsoft.com/office/drawing/2014/main" id="{A0A43084-6194-4B06-5F9A-C2F01F99BA5D}"/>
              </a:ext>
            </a:extLst>
          </p:cNvPr>
          <p:cNvSpPr txBox="1"/>
          <p:nvPr/>
        </p:nvSpPr>
        <p:spPr>
          <a:xfrm>
            <a:off x="471488" y="4074437"/>
            <a:ext cx="5915025" cy="1615827"/>
          </a:xfrm>
          <a:prstGeom prst="rect">
            <a:avLst/>
          </a:prstGeom>
          <a:noFill/>
        </p:spPr>
        <p:txBody>
          <a:bodyPr wrap="square">
            <a:spAutoFit/>
          </a:bodyPr>
          <a:lstStyle/>
          <a:p>
            <a:pPr algn="just"/>
            <a:r>
              <a:rPr lang="en-US" sz="1650" b="0" i="0" u="none" strike="noStrike" dirty="0">
                <a:solidFill>
                  <a:srgbClr val="000000"/>
                </a:solidFill>
                <a:effectLst/>
              </a:rPr>
              <a:t>	</a:t>
            </a:r>
            <a:r>
              <a:rPr lang="pt-BR" sz="1650" b="0" i="0" u="none" strike="noStrike" dirty="0">
                <a:solidFill>
                  <a:srgbClr val="000000"/>
                </a:solidFill>
                <a:effectLst/>
              </a:rPr>
              <a:t> Nessa tela, o testando escolhe um avatar, ou seja, um personagem, dentre os quatro disponíveis, que o representará em todos os jogos (Figura 9). Para tanto, o testando precisa clicar nos triângulos que apontam para a esquerda ou para a direita. O avatar escolhido deve estar visível quando o testador clicar na seta localizada abaixo </a:t>
            </a:r>
            <a:r>
              <a:rPr lang="pt-BR" sz="1650" dirty="0">
                <a:solidFill>
                  <a:srgbClr val="000000"/>
                </a:solidFill>
              </a:rPr>
              <a:t>dele </a:t>
            </a:r>
            <a:r>
              <a:rPr lang="pt-BR" sz="1650" b="0" i="0" u="none" strike="noStrike" dirty="0">
                <a:solidFill>
                  <a:srgbClr val="000000"/>
                </a:solidFill>
                <a:effectLst/>
              </a:rPr>
              <a:t>para prosseguir.</a:t>
            </a:r>
            <a:endParaRPr lang="pt-BR" sz="1650" dirty="0"/>
          </a:p>
        </p:txBody>
      </p:sp>
      <p:sp>
        <p:nvSpPr>
          <p:cNvPr id="15" name="CaixaDeTexto 14">
            <a:extLst>
              <a:ext uri="{FF2B5EF4-FFF2-40B4-BE49-F238E27FC236}">
                <a16:creationId xmlns:a16="http://schemas.microsoft.com/office/drawing/2014/main" id="{82AF2C53-7E0D-772F-8337-1E44D0755B34}"/>
              </a:ext>
            </a:extLst>
          </p:cNvPr>
          <p:cNvSpPr txBox="1"/>
          <p:nvPr/>
        </p:nvSpPr>
        <p:spPr>
          <a:xfrm>
            <a:off x="2726888" y="8022675"/>
            <a:ext cx="3655078" cy="1169551"/>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9.</a:t>
            </a:r>
            <a:r>
              <a:rPr lang="en-US" sz="1400" b="0" i="0" u="none" strike="noStrike" dirty="0">
                <a:solidFill>
                  <a:srgbClr val="000000"/>
                </a:solidFill>
                <a:effectLst/>
              </a:rPr>
              <a:t> </a:t>
            </a:r>
            <a:r>
              <a:rPr lang="pt-BR" sz="1400" b="0" i="0" u="none" strike="noStrike" dirty="0">
                <a:solidFill>
                  <a:srgbClr val="000000"/>
                </a:solidFill>
                <a:effectLst/>
              </a:rPr>
              <a:t>Tela de seleção de avatar (acima). Para visualizar as opções e escolher um dos quatro avatares (à esquerda), clique nos triângulos à direita ou à esquerda e depois na SETA abaixo do avatar.</a:t>
            </a:r>
            <a:endParaRPr lang="pt-BR" sz="1400" dirty="0"/>
          </a:p>
        </p:txBody>
      </p:sp>
      <p:pic>
        <p:nvPicPr>
          <p:cNvPr id="16" name="Imagem 15" descr="Boneca com roupa de brinquedo&#10;&#10;Descrição gerada automaticamente com confiança baixa">
            <a:extLst>
              <a:ext uri="{FF2B5EF4-FFF2-40B4-BE49-F238E27FC236}">
                <a16:creationId xmlns:a16="http://schemas.microsoft.com/office/drawing/2014/main" id="{BB70B694-486C-930E-C115-EFBF94F660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029"/>
          <a:stretch/>
        </p:blipFill>
        <p:spPr>
          <a:xfrm>
            <a:off x="487476" y="7711237"/>
            <a:ext cx="2090920" cy="1425575"/>
          </a:xfrm>
          <a:prstGeom prst="rect">
            <a:avLst/>
          </a:prstGeom>
        </p:spPr>
      </p:pic>
      <p:pic>
        <p:nvPicPr>
          <p:cNvPr id="17" name="Imagem 16" descr="Boneca com roupa de brinquedo&#10;&#10;Descrição gerada automaticamente com confiança baixa">
            <a:extLst>
              <a:ext uri="{FF2B5EF4-FFF2-40B4-BE49-F238E27FC236}">
                <a16:creationId xmlns:a16="http://schemas.microsoft.com/office/drawing/2014/main" id="{32F85B5C-431F-7DA1-5F3D-DC8E9A01718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0532"/>
          <a:stretch/>
        </p:blipFill>
        <p:spPr>
          <a:xfrm>
            <a:off x="487476" y="6118670"/>
            <a:ext cx="2112145" cy="1425575"/>
          </a:xfrm>
          <a:prstGeom prst="rect">
            <a:avLst/>
          </a:prstGeom>
        </p:spPr>
      </p:pic>
      <p:sp>
        <p:nvSpPr>
          <p:cNvPr id="3" name="CaixaDeTexto 2">
            <a:extLst>
              <a:ext uri="{FF2B5EF4-FFF2-40B4-BE49-F238E27FC236}">
                <a16:creationId xmlns:a16="http://schemas.microsoft.com/office/drawing/2014/main" id="{B2D63844-C384-1E70-A5FA-48B085EA9DE1}"/>
              </a:ext>
            </a:extLst>
          </p:cNvPr>
          <p:cNvSpPr txBox="1"/>
          <p:nvPr/>
        </p:nvSpPr>
        <p:spPr>
          <a:xfrm>
            <a:off x="6318584" y="147592"/>
            <a:ext cx="418704" cy="369332"/>
          </a:xfrm>
          <a:prstGeom prst="rect">
            <a:avLst/>
          </a:prstGeom>
          <a:noFill/>
        </p:spPr>
        <p:txBody>
          <a:bodyPr wrap="none" rtlCol="0">
            <a:spAutoFit/>
          </a:bodyPr>
          <a:lstStyle/>
          <a:p>
            <a:r>
              <a:rPr lang="pt-BR" dirty="0"/>
              <a:t>24</a:t>
            </a:r>
          </a:p>
        </p:txBody>
      </p:sp>
      <p:pic>
        <p:nvPicPr>
          <p:cNvPr id="10" name="Imagem 9">
            <a:extLst>
              <a:ext uri="{FF2B5EF4-FFF2-40B4-BE49-F238E27FC236}">
                <a16:creationId xmlns:a16="http://schemas.microsoft.com/office/drawing/2014/main" id="{EB14CBA4-BFA7-3CD7-5083-1C322C729B08}"/>
              </a:ext>
            </a:extLst>
          </p:cNvPr>
          <p:cNvPicPr>
            <a:picLocks noChangeAspect="1"/>
          </p:cNvPicPr>
          <p:nvPr/>
        </p:nvPicPr>
        <p:blipFill rotWithShape="1">
          <a:blip r:embed="rId5"/>
          <a:srcRect l="2778" t="5161" r="3194" b="5660"/>
          <a:stretch/>
        </p:blipFill>
        <p:spPr>
          <a:xfrm>
            <a:off x="1269000" y="750882"/>
            <a:ext cx="4267200" cy="2275420"/>
          </a:xfrm>
          <a:prstGeom prst="rect">
            <a:avLst/>
          </a:prstGeom>
        </p:spPr>
      </p:pic>
      <p:pic>
        <p:nvPicPr>
          <p:cNvPr id="14" name="Imagem 13">
            <a:extLst>
              <a:ext uri="{FF2B5EF4-FFF2-40B4-BE49-F238E27FC236}">
                <a16:creationId xmlns:a16="http://schemas.microsoft.com/office/drawing/2014/main" id="{23201BC3-3051-2E03-33BA-45552D558420}"/>
              </a:ext>
            </a:extLst>
          </p:cNvPr>
          <p:cNvPicPr>
            <a:picLocks noChangeAspect="1"/>
          </p:cNvPicPr>
          <p:nvPr/>
        </p:nvPicPr>
        <p:blipFill rotWithShape="1">
          <a:blip r:embed="rId6"/>
          <a:srcRect l="2916" t="5122" r="3473" b="6193"/>
          <a:stretch/>
        </p:blipFill>
        <p:spPr>
          <a:xfrm>
            <a:off x="2726889" y="6116603"/>
            <a:ext cx="3591696" cy="1913084"/>
          </a:xfrm>
          <a:prstGeom prst="rect">
            <a:avLst/>
          </a:prstGeom>
        </p:spPr>
      </p:pic>
    </p:spTree>
    <p:extLst>
      <p:ext uri="{BB962C8B-B14F-4D97-AF65-F5344CB8AC3E}">
        <p14:creationId xmlns:p14="http://schemas.microsoft.com/office/powerpoint/2010/main" val="3710783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F7E5567E-C111-59E3-5002-6C608C7F95EE}"/>
              </a:ext>
            </a:extLst>
          </p:cNvPr>
          <p:cNvSpPr txBox="1"/>
          <p:nvPr/>
        </p:nvSpPr>
        <p:spPr>
          <a:xfrm>
            <a:off x="471487" y="712625"/>
            <a:ext cx="4672012" cy="369332"/>
          </a:xfrm>
          <a:prstGeom prst="rect">
            <a:avLst/>
          </a:prstGeom>
          <a:noFill/>
        </p:spPr>
        <p:txBody>
          <a:bodyPr wrap="square">
            <a:spAutoFit/>
          </a:bodyPr>
          <a:lstStyle/>
          <a:p>
            <a:pPr algn="just">
              <a:spcAft>
                <a:spcPts val="80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3.4.5. </a:t>
            </a:r>
            <a:r>
              <a:rPr lang="en-US" sz="1800" b="1" dirty="0" err="1">
                <a:effectLst/>
                <a:latin typeface="Calibri" panose="020F0502020204030204" pitchFamily="34" charset="0"/>
                <a:ea typeface="Calibri" panose="020F0502020204030204" pitchFamily="34" charset="0"/>
                <a:cs typeface="Calibri" panose="020F0502020204030204" pitchFamily="34" charset="0"/>
              </a:rPr>
              <a:t>Apresentação</a:t>
            </a:r>
            <a:r>
              <a:rPr lang="en-US" sz="1800" b="1" dirty="0">
                <a:effectLst/>
                <a:latin typeface="Calibri" panose="020F0502020204030204" pitchFamily="34" charset="0"/>
                <a:ea typeface="Calibri" panose="020F0502020204030204" pitchFamily="34" charset="0"/>
                <a:cs typeface="Calibri" panose="020F0502020204030204" pitchFamily="34" charset="0"/>
              </a:rPr>
              <a:t> dos </a:t>
            </a:r>
            <a:r>
              <a:rPr lang="en-US" sz="1800" b="1" dirty="0" err="1">
                <a:effectLst/>
                <a:latin typeface="Calibri" panose="020F0502020204030204" pitchFamily="34" charset="0"/>
                <a:ea typeface="Calibri" panose="020F0502020204030204" pitchFamily="34" charset="0"/>
                <a:cs typeface="Calibri" panose="020F0502020204030204" pitchFamily="34" charset="0"/>
              </a:rPr>
              <a:t>atrasos</a:t>
            </a:r>
            <a:endParaRPr lang="pt-BR" sz="1800" dirty="0">
              <a:effectLst/>
              <a:latin typeface="Calibri" panose="020F0502020204030204" pitchFamily="34" charset="0"/>
              <a:ea typeface="Calibri" panose="020F0502020204030204" pitchFamily="34" charset="0"/>
            </a:endParaRPr>
          </a:p>
        </p:txBody>
      </p:sp>
      <p:sp>
        <p:nvSpPr>
          <p:cNvPr id="7" name="CaixaDeTexto 6">
            <a:extLst>
              <a:ext uri="{FF2B5EF4-FFF2-40B4-BE49-F238E27FC236}">
                <a16:creationId xmlns:a16="http://schemas.microsoft.com/office/drawing/2014/main" id="{1892CD45-2F2D-7C0D-815E-605004D3E080}"/>
              </a:ext>
            </a:extLst>
          </p:cNvPr>
          <p:cNvSpPr txBox="1"/>
          <p:nvPr/>
        </p:nvSpPr>
        <p:spPr>
          <a:xfrm>
            <a:off x="471488" y="1145984"/>
            <a:ext cx="5915024" cy="3539430"/>
          </a:xfrm>
          <a:prstGeom prst="rect">
            <a:avLst/>
          </a:prstGeom>
          <a:noFill/>
        </p:spPr>
        <p:txBody>
          <a:bodyPr wrap="square">
            <a:spAutoFit/>
          </a:bodyPr>
          <a:lstStyle/>
          <a:p>
            <a:pPr algn="just"/>
            <a:r>
              <a:rPr lang="en-US" sz="1600" b="0" i="0" u="none" strike="noStrike" dirty="0">
                <a:solidFill>
                  <a:srgbClr val="000000"/>
                </a:solidFill>
                <a:effectLst/>
              </a:rPr>
              <a:t>	</a:t>
            </a:r>
            <a:r>
              <a:rPr lang="pt-BR" sz="1600" b="0" i="0" u="none" strike="noStrike" dirty="0">
                <a:solidFill>
                  <a:srgbClr val="000000"/>
                </a:solidFill>
                <a:effectLst/>
              </a:rPr>
              <a:t> Esta etapa visa permitir que os </a:t>
            </a:r>
            <a:r>
              <a:rPr lang="pt-BR" sz="1600" b="0" i="0" u="none" strike="noStrike" dirty="0" err="1">
                <a:solidFill>
                  <a:srgbClr val="000000"/>
                </a:solidFill>
                <a:effectLst/>
              </a:rPr>
              <a:t>testandos</a:t>
            </a:r>
            <a:r>
              <a:rPr lang="pt-BR" sz="1600" b="0" i="0" u="none" strike="noStrike" dirty="0">
                <a:solidFill>
                  <a:srgbClr val="000000"/>
                </a:solidFill>
                <a:effectLst/>
              </a:rPr>
              <a:t> vivenciem a duração de todos os atrasos utilizados nos jogos. Duas telas são mostradas: a primeira (Figura 10A) informa que alguns atrasos serão apresentados. Na segunda (Figura 10B), os atrasos são apresentados como cinco faixas horizontais uma acima da outra na tela. Eles correspondem aos seguintes atrasos, de cima para baixo: 60, 30, 15, 7 e 0 s. O avatar escolhido é posicionado na faixa mais baixa (correspondente a zero s) e se move da esquerda para a direita em 0,5 segundos. Este tempo foi incluído com o único propósito de fornecer uma referência de velocidade. Depois disso, o avatar aparece posicionado na extrema esquerda da pista imediatamente acima da primeira, e anda à extrema direita desta pista em 7 segundos, e assim sucessivamente. O testando é encorajado a vivenciar todos os atrasos para garantir que tenham uma referência real de espera para basear suas escolhas.</a:t>
            </a:r>
            <a:endParaRPr lang="pt-BR" sz="1600" dirty="0"/>
          </a:p>
        </p:txBody>
      </p:sp>
      <p:pic>
        <p:nvPicPr>
          <p:cNvPr id="11" name="Imagem 10" descr="Tela de computador com jogo&#10;&#10;Descrição gerada automaticamente">
            <a:extLst>
              <a:ext uri="{FF2B5EF4-FFF2-40B4-BE49-F238E27FC236}">
                <a16:creationId xmlns:a16="http://schemas.microsoft.com/office/drawing/2014/main" id="{1593B1F6-F306-FCAD-7403-3772E795C9AC}"/>
              </a:ext>
            </a:extLst>
          </p:cNvPr>
          <p:cNvPicPr>
            <a:picLocks noChangeAspect="1"/>
          </p:cNvPicPr>
          <p:nvPr/>
        </p:nvPicPr>
        <p:blipFill rotWithShape="1">
          <a:blip r:embed="rId4">
            <a:extLst>
              <a:ext uri="{28A0092B-C50C-407E-A947-70E740481C1C}">
                <a14:useLocalDpi xmlns:a14="http://schemas.microsoft.com/office/drawing/2010/main" val="0"/>
              </a:ext>
            </a:extLst>
          </a:blip>
          <a:srcRect l="3598" t="5873" r="3280" b="4536"/>
          <a:stretch/>
        </p:blipFill>
        <p:spPr>
          <a:xfrm>
            <a:off x="3201318" y="7283772"/>
            <a:ext cx="3377325" cy="1826826"/>
          </a:xfrm>
          <a:prstGeom prst="rect">
            <a:avLst/>
          </a:prstGeom>
        </p:spPr>
      </p:pic>
      <p:sp>
        <p:nvSpPr>
          <p:cNvPr id="13" name="CaixaDeTexto 12">
            <a:extLst>
              <a:ext uri="{FF2B5EF4-FFF2-40B4-BE49-F238E27FC236}">
                <a16:creationId xmlns:a16="http://schemas.microsoft.com/office/drawing/2014/main" id="{73737BB1-9EA8-2DF9-9AF5-518DCC66DFE4}"/>
              </a:ext>
            </a:extLst>
          </p:cNvPr>
          <p:cNvSpPr txBox="1"/>
          <p:nvPr/>
        </p:nvSpPr>
        <p:spPr>
          <a:xfrm>
            <a:off x="3917344" y="5158391"/>
            <a:ext cx="2228297" cy="830997"/>
          </a:xfrm>
          <a:prstGeom prst="rect">
            <a:avLst/>
          </a:prstGeom>
          <a:noFill/>
        </p:spPr>
        <p:txBody>
          <a:bodyPr wrap="square">
            <a:spAutoFit/>
          </a:bodyPr>
          <a:lstStyle/>
          <a:p>
            <a:pPr algn="just"/>
            <a:r>
              <a:rPr lang="en-US" sz="1200" b="1" i="0" u="none" strike="noStrike" dirty="0" err="1">
                <a:solidFill>
                  <a:srgbClr val="000000"/>
                </a:solidFill>
                <a:effectLst/>
              </a:rPr>
              <a:t>Figura</a:t>
            </a:r>
            <a:r>
              <a:rPr lang="en-US" sz="1200" b="1" i="0" u="none" strike="noStrike" dirty="0">
                <a:solidFill>
                  <a:srgbClr val="000000"/>
                </a:solidFill>
                <a:effectLst/>
              </a:rPr>
              <a:t> 10.</a:t>
            </a:r>
            <a:r>
              <a:rPr lang="en-US" sz="1200" b="0" i="0" u="none" strike="noStrike" dirty="0">
                <a:solidFill>
                  <a:srgbClr val="000000"/>
                </a:solidFill>
                <a:effectLst/>
              </a:rPr>
              <a:t> </a:t>
            </a:r>
            <a:r>
              <a:rPr lang="pt-BR" sz="1200" b="0" i="0" u="none" strike="noStrike" dirty="0">
                <a:solidFill>
                  <a:srgbClr val="000000"/>
                </a:solidFill>
                <a:effectLst/>
              </a:rPr>
              <a:t>(A) Tela que informa que os atrasos que farão parte das tarefas serão apresentados / vivenciados.</a:t>
            </a:r>
            <a:endParaRPr lang="pt-BR" sz="1200" dirty="0"/>
          </a:p>
        </p:txBody>
      </p:sp>
      <p:sp>
        <p:nvSpPr>
          <p:cNvPr id="15" name="CaixaDeTexto 14">
            <a:extLst>
              <a:ext uri="{FF2B5EF4-FFF2-40B4-BE49-F238E27FC236}">
                <a16:creationId xmlns:a16="http://schemas.microsoft.com/office/drawing/2014/main" id="{48D3C9D4-994B-9AE7-706B-6CFFED7F7795}"/>
              </a:ext>
            </a:extLst>
          </p:cNvPr>
          <p:cNvSpPr txBox="1"/>
          <p:nvPr/>
        </p:nvSpPr>
        <p:spPr>
          <a:xfrm>
            <a:off x="519536" y="7337159"/>
            <a:ext cx="2495513" cy="1754326"/>
          </a:xfrm>
          <a:prstGeom prst="rect">
            <a:avLst/>
          </a:prstGeom>
          <a:noFill/>
        </p:spPr>
        <p:txBody>
          <a:bodyPr wrap="square">
            <a:spAutoFit/>
          </a:bodyPr>
          <a:lstStyle/>
          <a:p>
            <a:pPr algn="just"/>
            <a:r>
              <a:rPr lang="en-US" sz="1200" b="0" i="0" u="none" strike="noStrike" dirty="0">
                <a:solidFill>
                  <a:srgbClr val="000000"/>
                </a:solidFill>
                <a:effectLst/>
              </a:rPr>
              <a:t>(B) </a:t>
            </a:r>
            <a:r>
              <a:rPr lang="pt-BR" sz="1200" b="0" i="0" u="none" strike="noStrike" dirty="0">
                <a:solidFill>
                  <a:srgbClr val="000000"/>
                </a:solidFill>
                <a:effectLst/>
              </a:rPr>
              <a:t>Esta tela mostra todos os atrasos que farão parte das tarefas. Começando com zero segundo (referente à recompensa imediata). O avatar escolhido atravessa a pista em 0,5 segundos. Então, na pista imediatamente acima, o avatar atravessa a raia em 7 segundos, e assim sucessivamente.</a:t>
            </a:r>
            <a:endParaRPr lang="pt-BR" sz="1200" dirty="0"/>
          </a:p>
        </p:txBody>
      </p:sp>
      <p:pic>
        <p:nvPicPr>
          <p:cNvPr id="10" name="Imagem 9">
            <a:extLst>
              <a:ext uri="{FF2B5EF4-FFF2-40B4-BE49-F238E27FC236}">
                <a16:creationId xmlns:a16="http://schemas.microsoft.com/office/drawing/2014/main" id="{B77F96BD-5543-8C64-5845-4C943C0A042B}"/>
              </a:ext>
            </a:extLst>
          </p:cNvPr>
          <p:cNvPicPr>
            <a:picLocks noChangeAspect="1"/>
          </p:cNvPicPr>
          <p:nvPr/>
        </p:nvPicPr>
        <p:blipFill rotWithShape="1">
          <a:blip r:embed="rId5"/>
          <a:srcRect l="3333" t="4891" r="3056" b="5571"/>
          <a:stretch/>
        </p:blipFill>
        <p:spPr>
          <a:xfrm>
            <a:off x="520267" y="5228412"/>
            <a:ext cx="3397077" cy="1826826"/>
          </a:xfrm>
          <a:prstGeom prst="rect">
            <a:avLst/>
          </a:prstGeom>
        </p:spPr>
      </p:pic>
      <p:sp>
        <p:nvSpPr>
          <p:cNvPr id="16" name="Fluxograma: Conector 15">
            <a:extLst>
              <a:ext uri="{FF2B5EF4-FFF2-40B4-BE49-F238E27FC236}">
                <a16:creationId xmlns:a16="http://schemas.microsoft.com/office/drawing/2014/main" id="{88EAD91A-4EEE-C8B0-DCA1-CAAD82C3FD2D}"/>
              </a:ext>
            </a:extLst>
          </p:cNvPr>
          <p:cNvSpPr/>
          <p:nvPr/>
        </p:nvSpPr>
        <p:spPr>
          <a:xfrm>
            <a:off x="459130" y="5113041"/>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17" name="Fluxograma: Conector 16">
            <a:extLst>
              <a:ext uri="{FF2B5EF4-FFF2-40B4-BE49-F238E27FC236}">
                <a16:creationId xmlns:a16="http://schemas.microsoft.com/office/drawing/2014/main" id="{05917A5D-DB72-0D8C-A4B5-7F8877DA4F59}"/>
              </a:ext>
            </a:extLst>
          </p:cNvPr>
          <p:cNvSpPr/>
          <p:nvPr/>
        </p:nvSpPr>
        <p:spPr>
          <a:xfrm>
            <a:off x="3044095" y="7161695"/>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5" name="CaixaDeTexto 4">
            <a:extLst>
              <a:ext uri="{FF2B5EF4-FFF2-40B4-BE49-F238E27FC236}">
                <a16:creationId xmlns:a16="http://schemas.microsoft.com/office/drawing/2014/main" id="{0E8B44BB-F639-A614-09D5-4DA8B80966A1}"/>
              </a:ext>
            </a:extLst>
          </p:cNvPr>
          <p:cNvSpPr txBox="1"/>
          <p:nvPr/>
        </p:nvSpPr>
        <p:spPr>
          <a:xfrm>
            <a:off x="6318584" y="147592"/>
            <a:ext cx="418704" cy="369332"/>
          </a:xfrm>
          <a:prstGeom prst="rect">
            <a:avLst/>
          </a:prstGeom>
          <a:noFill/>
        </p:spPr>
        <p:txBody>
          <a:bodyPr wrap="none" rtlCol="0">
            <a:spAutoFit/>
          </a:bodyPr>
          <a:lstStyle/>
          <a:p>
            <a:r>
              <a:rPr lang="pt-BR" dirty="0"/>
              <a:t>25</a:t>
            </a:r>
          </a:p>
        </p:txBody>
      </p:sp>
    </p:spTree>
    <p:extLst>
      <p:ext uri="{BB962C8B-B14F-4D97-AF65-F5344CB8AC3E}">
        <p14:creationId xmlns:p14="http://schemas.microsoft.com/office/powerpoint/2010/main" val="4190187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D4B0E1F1-C9D2-4EE6-0A08-719F2AABEA14}"/>
              </a:ext>
            </a:extLst>
          </p:cNvPr>
          <p:cNvSpPr txBox="1"/>
          <p:nvPr/>
        </p:nvSpPr>
        <p:spPr>
          <a:xfrm>
            <a:off x="471486" y="636425"/>
            <a:ext cx="5510213" cy="523220"/>
          </a:xfrm>
          <a:prstGeom prst="rect">
            <a:avLst/>
          </a:prstGeom>
          <a:noFill/>
        </p:spPr>
        <p:txBody>
          <a:bodyPr wrap="square">
            <a:spAutoFit/>
          </a:bodyPr>
          <a:lstStyle/>
          <a:p>
            <a:pPr algn="just">
              <a:spcAft>
                <a:spcPts val="800"/>
              </a:spcAft>
            </a:pPr>
            <a:r>
              <a:rPr lang="en-US" sz="2800" b="1" dirty="0">
                <a:effectLst/>
                <a:latin typeface="Berlin Sans FB Demi" panose="020E0802020502020306" pitchFamily="34" charset="0"/>
                <a:ea typeface="Calibri" panose="020F0502020204030204" pitchFamily="34" charset="0"/>
                <a:cs typeface="Calibri" panose="020F0502020204030204" pitchFamily="34" charset="0"/>
              </a:rPr>
              <a:t>4. </a:t>
            </a:r>
            <a:r>
              <a:rPr lang="en-US" sz="2800" b="1" dirty="0" err="1">
                <a:effectLst/>
                <a:latin typeface="Berlin Sans FB Demi" panose="020E0802020502020306" pitchFamily="34" charset="0"/>
                <a:ea typeface="Calibri" panose="020F0502020204030204" pitchFamily="34" charset="0"/>
                <a:cs typeface="Calibri" panose="020F0502020204030204" pitchFamily="34" charset="0"/>
              </a:rPr>
              <a:t>Jogos</a:t>
            </a:r>
            <a:r>
              <a:rPr lang="en-US" sz="2800" b="1" dirty="0">
                <a:effectLst/>
                <a:latin typeface="Berlin Sans FB Demi" panose="020E0802020502020306" pitchFamily="34" charset="0"/>
                <a:ea typeface="Calibri" panose="020F0502020204030204" pitchFamily="34" charset="0"/>
                <a:cs typeface="Calibri" panose="020F0502020204030204" pitchFamily="34" charset="0"/>
              </a:rPr>
              <a:t> </a:t>
            </a:r>
            <a:r>
              <a:rPr lang="en-US" sz="1200" b="1" dirty="0">
                <a:effectLst/>
                <a:ea typeface="Calibri" panose="020F0502020204030204" pitchFamily="34" charset="0"/>
                <a:cs typeface="Calibri" panose="020F0502020204030204" pitchFamily="34" charset="0"/>
              </a:rPr>
              <a:t>(</a:t>
            </a:r>
            <a:r>
              <a:rPr lang="en-US" sz="1200" b="1" dirty="0" err="1">
                <a:effectLst/>
                <a:ea typeface="Calibri" panose="020F0502020204030204" pitchFamily="34" charset="0"/>
                <a:cs typeface="Calibri" panose="020F0502020204030204" pitchFamily="34" charset="0"/>
              </a:rPr>
              <a:t>veja</a:t>
            </a:r>
            <a:r>
              <a:rPr lang="en-US" sz="1200" b="1" dirty="0">
                <a:effectLst/>
                <a:ea typeface="Calibri" panose="020F0502020204030204" pitchFamily="34" charset="0"/>
                <a:cs typeface="Calibri" panose="020F0502020204030204" pitchFamily="34" charset="0"/>
              </a:rPr>
              <a:t> o </a:t>
            </a:r>
            <a:r>
              <a:rPr lang="en-US" sz="1200" b="1" dirty="0" err="1">
                <a:effectLst/>
                <a:ea typeface="Calibri" panose="020F0502020204030204" pitchFamily="34" charset="0"/>
                <a:cs typeface="Calibri" panose="020F0502020204030204" pitchFamily="34" charset="0"/>
              </a:rPr>
              <a:t>Apêndice</a:t>
            </a:r>
            <a:r>
              <a:rPr lang="en-US" sz="1200" b="1" dirty="0">
                <a:effectLst/>
                <a:ea typeface="Calibri" panose="020F0502020204030204" pitchFamily="34" charset="0"/>
                <a:cs typeface="Calibri" panose="020F0502020204030204" pitchFamily="34" charset="0"/>
              </a:rPr>
              <a:t> A para saber </a:t>
            </a:r>
            <a:r>
              <a:rPr lang="en-US" sz="1200" b="1" dirty="0" err="1">
                <a:effectLst/>
                <a:ea typeface="Calibri" panose="020F0502020204030204" pitchFamily="34" charset="0"/>
                <a:cs typeface="Calibri" panose="020F0502020204030204" pitchFamily="34" charset="0"/>
              </a:rPr>
              <a:t>sobre</a:t>
            </a:r>
            <a:r>
              <a:rPr lang="en-US" sz="1200" b="1" dirty="0">
                <a:effectLst/>
                <a:ea typeface="Calibri" panose="020F0502020204030204" pitchFamily="34" charset="0"/>
                <a:cs typeface="Calibri" panose="020F0502020204030204" pitchFamily="34" charset="0"/>
              </a:rPr>
              <a:t> a </a:t>
            </a:r>
            <a:r>
              <a:rPr lang="en-US" sz="1200" b="1" dirty="0" err="1">
                <a:effectLst/>
                <a:ea typeface="Calibri" panose="020F0502020204030204" pitchFamily="34" charset="0"/>
                <a:cs typeface="Calibri" panose="020F0502020204030204" pitchFamily="34" charset="0"/>
              </a:rPr>
              <a:t>aplicação</a:t>
            </a:r>
            <a:r>
              <a:rPr lang="en-US" sz="1200" b="1" dirty="0">
                <a:effectLst/>
                <a:ea typeface="Calibri" panose="020F0502020204030204" pitchFamily="34" charset="0"/>
                <a:cs typeface="Calibri" panose="020F0502020204030204" pitchFamily="34" charset="0"/>
              </a:rPr>
              <a:t> on-line</a:t>
            </a:r>
            <a:r>
              <a:rPr lang="en-US" sz="1200" b="1" dirty="0">
                <a:ea typeface="Calibri" panose="020F0502020204030204" pitchFamily="34" charset="0"/>
                <a:cs typeface="Calibri" panose="020F0502020204030204" pitchFamily="34" charset="0"/>
              </a:rPr>
              <a:t>)</a:t>
            </a:r>
            <a:endParaRPr lang="pt-BR" sz="2800" dirty="0">
              <a:effectLst/>
              <a:ea typeface="Calibri" panose="020F0502020204030204" pitchFamily="34" charset="0"/>
            </a:endParaRPr>
          </a:p>
        </p:txBody>
      </p:sp>
      <p:sp>
        <p:nvSpPr>
          <p:cNvPr id="8" name="CaixaDeTexto 7">
            <a:extLst>
              <a:ext uri="{FF2B5EF4-FFF2-40B4-BE49-F238E27FC236}">
                <a16:creationId xmlns:a16="http://schemas.microsoft.com/office/drawing/2014/main" id="{93B59F46-74FF-4C82-AFF6-03CBB43B9F59}"/>
              </a:ext>
            </a:extLst>
          </p:cNvPr>
          <p:cNvSpPr txBox="1"/>
          <p:nvPr/>
        </p:nvSpPr>
        <p:spPr>
          <a:xfrm>
            <a:off x="471488" y="1180334"/>
            <a:ext cx="5915024" cy="7557518"/>
          </a:xfrm>
          <a:prstGeom prst="rect">
            <a:avLst/>
          </a:prstGeom>
          <a:noFill/>
        </p:spPr>
        <p:txBody>
          <a:bodyPr wrap="square">
            <a:spAutoFit/>
          </a:bodyPr>
          <a:lstStyle/>
          <a:p>
            <a:pPr algn="just">
              <a:lnSpc>
                <a:spcPct val="105000"/>
              </a:lnSpc>
              <a:spcAft>
                <a:spcPts val="600"/>
              </a:spcAft>
            </a:pPr>
            <a:r>
              <a:rPr lang="en-US" sz="1400" b="1" i="0" u="none" strike="noStrike" dirty="0">
                <a:solidFill>
                  <a:srgbClr val="A31627"/>
                </a:solidFill>
                <a:effectLst/>
                <a:latin typeface="YAD7UJRv9J4 0"/>
              </a:rPr>
              <a:t>IMPORTANTE: </a:t>
            </a:r>
            <a:endParaRPr lang="en-US" sz="1400" dirty="0">
              <a:solidFill>
                <a:srgbClr val="000000"/>
              </a:solidFill>
              <a:effectLst/>
              <a:latin typeface="YAD7UJRv9J4 0"/>
            </a:endParaRPr>
          </a:p>
          <a:p>
            <a:pPr algn="just">
              <a:lnSpc>
                <a:spcPct val="105000"/>
              </a:lnSpc>
              <a:spcAft>
                <a:spcPts val="600"/>
              </a:spcAft>
              <a:buAutoNum type="arabicParenR"/>
            </a:pPr>
            <a:r>
              <a:rPr lang="en-US" sz="1400" b="0" i="0" u="none" strike="noStrike" dirty="0">
                <a:solidFill>
                  <a:srgbClr val="000000"/>
                </a:solidFill>
                <a:effectLst/>
                <a:latin typeface="YAD7UJRv9J4 0"/>
              </a:rPr>
              <a:t> </a:t>
            </a:r>
            <a:r>
              <a:rPr lang="pt-BR" sz="1400" b="0" i="0" u="none" strike="noStrike" dirty="0">
                <a:solidFill>
                  <a:srgbClr val="000000"/>
                </a:solidFill>
                <a:effectLst/>
                <a:latin typeface="YAD7UJRv9J4 0"/>
              </a:rPr>
              <a:t>O </a:t>
            </a:r>
            <a:r>
              <a:rPr lang="pt-BR" sz="1400" b="0" i="0" u="none" strike="noStrike" dirty="0" err="1">
                <a:solidFill>
                  <a:srgbClr val="000000"/>
                </a:solidFill>
                <a:effectLst/>
                <a:latin typeface="YAD7UJRv9J4 0"/>
              </a:rPr>
              <a:t>Waiting</a:t>
            </a:r>
            <a:r>
              <a:rPr lang="pt-BR" sz="1400" b="0" i="0" u="none" strike="noStrike" dirty="0">
                <a:solidFill>
                  <a:srgbClr val="000000"/>
                </a:solidFill>
                <a:effectLst/>
                <a:latin typeface="YAD7UJRv9J4 0"/>
              </a:rPr>
              <a:t> Game contém três jogos (tarefas) apresentados em ordem aleatória. </a:t>
            </a:r>
            <a:r>
              <a:rPr lang="pt-BR" sz="1400" dirty="0">
                <a:solidFill>
                  <a:srgbClr val="000000"/>
                </a:solidFill>
                <a:latin typeface="YAD7UJRv9J4 0"/>
              </a:rPr>
              <a:t>Os ensaios </a:t>
            </a:r>
            <a:r>
              <a:rPr lang="pt-BR" sz="1400" b="0" i="0" u="none" strike="noStrike" dirty="0">
                <a:solidFill>
                  <a:srgbClr val="000000"/>
                </a:solidFill>
                <a:effectLst/>
                <a:latin typeface="YAD7UJRv9J4 0"/>
              </a:rPr>
              <a:t>são apresentadas em </a:t>
            </a:r>
            <a:r>
              <a:rPr lang="en-US" sz="1400" b="0" i="0" u="none" strike="noStrike" dirty="0" err="1">
                <a:solidFill>
                  <a:srgbClr val="000000"/>
                </a:solidFill>
                <a:effectLst/>
                <a:latin typeface="YAD7UJRv9J4 0"/>
                <a:hlinkClick r:id="rId4" action="ppaction://hlinksldjump"/>
              </a:rPr>
              <a:t>ordem</a:t>
            </a:r>
            <a:r>
              <a:rPr lang="en-US" sz="1400" b="0" i="0" u="none" strike="noStrike" dirty="0">
                <a:solidFill>
                  <a:srgbClr val="000000"/>
                </a:solidFill>
                <a:effectLst/>
                <a:latin typeface="YAD7UJRv9J4 0"/>
                <a:hlinkClick r:id="rId4" action="ppaction://hlinksldjump"/>
              </a:rPr>
              <a:t> </a:t>
            </a:r>
            <a:r>
              <a:rPr lang="en-US" sz="1400" b="0" i="0" u="none" strike="noStrike" dirty="0" err="1">
                <a:solidFill>
                  <a:srgbClr val="000000"/>
                </a:solidFill>
                <a:effectLst/>
                <a:latin typeface="YAD7UJRv9J4 0"/>
                <a:hlinkClick r:id="rId4" action="ppaction://hlinksldjump"/>
              </a:rPr>
              <a:t>pseudoaleatória</a:t>
            </a:r>
            <a:r>
              <a:rPr lang="en-US" sz="1400" b="0" i="0" u="none" strike="noStrike" dirty="0">
                <a:solidFill>
                  <a:srgbClr val="000000"/>
                </a:solidFill>
                <a:effectLst/>
                <a:latin typeface="YAD7UJRv9J4 0"/>
              </a:rPr>
              <a:t>, </a:t>
            </a:r>
            <a:r>
              <a:rPr lang="pt-BR" sz="1400" b="0" i="0" u="none" strike="noStrike" dirty="0">
                <a:solidFill>
                  <a:srgbClr val="000000"/>
                </a:solidFill>
                <a:effectLst/>
                <a:latin typeface="YAD7UJRv9J4 0"/>
              </a:rPr>
              <a:t>mas mudam a cada administração;</a:t>
            </a:r>
            <a:endParaRPr lang="en-US" sz="1400" b="0" i="0" u="none" strike="noStrike" dirty="0">
              <a:solidFill>
                <a:srgbClr val="000000"/>
              </a:solidFill>
              <a:effectLst/>
              <a:latin typeface="YAD7UJRv9J4 0"/>
            </a:endParaRPr>
          </a:p>
          <a:p>
            <a:pPr algn="just">
              <a:lnSpc>
                <a:spcPct val="105000"/>
              </a:lnSpc>
              <a:spcAft>
                <a:spcPts val="600"/>
              </a:spcAft>
              <a:buAutoNum type="arabicParenR"/>
            </a:pPr>
            <a:r>
              <a:rPr lang="en-US" sz="1400" b="0" i="0" u="none" strike="noStrike" dirty="0">
                <a:solidFill>
                  <a:srgbClr val="000000"/>
                </a:solidFill>
                <a:effectLst/>
                <a:latin typeface="YAD7UJRv9J4 0"/>
              </a:rPr>
              <a:t> </a:t>
            </a:r>
            <a:r>
              <a:rPr lang="pt-BR" sz="1400" b="0" i="0" u="none" strike="noStrike" dirty="0">
                <a:solidFill>
                  <a:srgbClr val="000000"/>
                </a:solidFill>
                <a:effectLst/>
                <a:latin typeface="YAD7UJRv9J4 0"/>
              </a:rPr>
              <a:t>Cada jogo é precedido por 8 ensaios de treino. Nos jogos, propriamente ditos, cada recompensa imediata é pareada três vezes com cada atraso. Como há três recompensas imediatas e quatro atrasos (exceto zero s), cada jogo tem 36 ensaios;</a:t>
            </a:r>
          </a:p>
          <a:p>
            <a:pPr algn="just">
              <a:lnSpc>
                <a:spcPct val="105000"/>
              </a:lnSpc>
              <a:spcAft>
                <a:spcPts val="600"/>
              </a:spcAft>
              <a:buAutoNum type="arabicParenR"/>
            </a:pPr>
            <a:r>
              <a:rPr lang="en-US" sz="1400" b="0" i="0" u="none" strike="noStrike" dirty="0">
                <a:solidFill>
                  <a:srgbClr val="000000"/>
                </a:solidFill>
                <a:effectLst/>
                <a:latin typeface="YAD7UJRv9J4 0"/>
              </a:rPr>
              <a:t> </a:t>
            </a:r>
            <a:r>
              <a:rPr lang="pt-BR" sz="1400" b="0" i="0" u="none" strike="noStrike" dirty="0">
                <a:solidFill>
                  <a:srgbClr val="000000"/>
                </a:solidFill>
                <a:effectLst/>
                <a:latin typeface="YAD7UJRv9J4 0"/>
              </a:rPr>
              <a:t>Antes de cada jogo, sugerimos que sejam dadas instruções verbais além das que constam por escrito;</a:t>
            </a:r>
          </a:p>
          <a:p>
            <a:pPr algn="just">
              <a:lnSpc>
                <a:spcPct val="105000"/>
              </a:lnSpc>
              <a:spcAft>
                <a:spcPts val="600"/>
              </a:spcAft>
              <a:buAutoNum type="arabicParenR"/>
            </a:pPr>
            <a:r>
              <a:rPr lang="en-US" sz="1400" b="0" i="0" u="none" strike="noStrike" dirty="0">
                <a:solidFill>
                  <a:srgbClr val="000000"/>
                </a:solidFill>
                <a:effectLst/>
                <a:latin typeface="YAD7UJRv9J4 0"/>
              </a:rPr>
              <a:t> </a:t>
            </a:r>
            <a:r>
              <a:rPr lang="pt-BR" sz="1400" b="0" i="0" u="none" strike="noStrike" dirty="0">
                <a:solidFill>
                  <a:srgbClr val="000000"/>
                </a:solidFill>
                <a:effectLst/>
                <a:latin typeface="YAD7UJRv9J4 0"/>
              </a:rPr>
              <a:t>Antes do início de cada jogo o testando deverá ser informado verbalmente se receberá ou não alguma recompensa/prêmio material;</a:t>
            </a:r>
          </a:p>
          <a:p>
            <a:pPr algn="just">
              <a:lnSpc>
                <a:spcPct val="105000"/>
              </a:lnSpc>
              <a:spcAft>
                <a:spcPts val="600"/>
              </a:spcAft>
              <a:buAutoNum type="arabicParenR"/>
            </a:pPr>
            <a:r>
              <a:rPr lang="en-US" sz="1400" b="0" i="0" u="none" strike="noStrike" dirty="0">
                <a:solidFill>
                  <a:srgbClr val="000000"/>
                </a:solidFill>
                <a:effectLst/>
                <a:latin typeface="YAD7UJRv9J4 0"/>
              </a:rPr>
              <a:t> </a:t>
            </a:r>
            <a:r>
              <a:rPr lang="pt-BR" sz="1400" b="0" i="0" u="none" strike="noStrike" dirty="0">
                <a:solidFill>
                  <a:srgbClr val="000000"/>
                </a:solidFill>
                <a:effectLst/>
                <a:latin typeface="YAD7UJRv9J4 0"/>
              </a:rPr>
              <a:t>É fundamental que o examinador adote uma postura neutra e fique atento ao comportamento do testando. Em situações de espera, algumas pessoas tentam falar, levantar-se, usar o celular etc. Portanto, deve-se solicitar ao testando que fique em silêncio, sentado e que desligue o celular enquanto joga. É importante que o examinador fale apenas quando for estritamente necessário, com o intuito de encorajar o examinando a voltar ao foco do jogo. O examinador não deve emitir comentários, pois isso pode influenciar as escolhas dos examinandos. Caso os </a:t>
            </a:r>
            <a:r>
              <a:rPr lang="pt-BR" sz="1400" b="0" i="0" u="none" strike="noStrike" dirty="0" err="1">
                <a:solidFill>
                  <a:srgbClr val="000000"/>
                </a:solidFill>
                <a:effectLst/>
                <a:latin typeface="YAD7UJRv9J4 0"/>
              </a:rPr>
              <a:t>testandos</a:t>
            </a:r>
            <a:r>
              <a:rPr lang="pt-BR" sz="1400" b="0" i="0" u="none" strike="noStrike" dirty="0">
                <a:solidFill>
                  <a:srgbClr val="000000"/>
                </a:solidFill>
                <a:effectLst/>
                <a:latin typeface="YAD7UJRv9J4 0"/>
              </a:rPr>
              <a:t> tenham dúvidas, os examinadores devem responder de forma breve e objetiva. Se o examinando ficar impaciente, ele(a) pode fazer uma pequena pausa de 5 minutos ou mais entre os jogos. Se o examinando perguntar sobre a duração da tarefa, pode-se dizer que toda a atividade dura de 15 a pouco mais de meia hora. Durante a execução dos jogos, recomenda-se que o examinador se afaste um pouco do testando para minimizar a sensação de que suas escolhas estão sendo observadas;</a:t>
            </a:r>
          </a:p>
          <a:p>
            <a:pPr algn="just">
              <a:lnSpc>
                <a:spcPct val="105000"/>
              </a:lnSpc>
              <a:spcAft>
                <a:spcPts val="600"/>
              </a:spcAft>
              <a:buAutoNum type="arabicParenR"/>
            </a:pPr>
            <a:r>
              <a:rPr lang="en-US" sz="1400" b="0" i="0" u="none" strike="noStrike" dirty="0">
                <a:solidFill>
                  <a:srgbClr val="000000"/>
                </a:solidFill>
                <a:effectLst/>
                <a:latin typeface="YAD7UJRv9J4 0"/>
              </a:rPr>
              <a:t> </a:t>
            </a:r>
            <a:r>
              <a:rPr lang="pt-BR" sz="1400" b="0" i="0" u="none" strike="noStrike" dirty="0">
                <a:solidFill>
                  <a:srgbClr val="000000"/>
                </a:solidFill>
                <a:effectLst/>
                <a:latin typeface="YAD7UJRv9J4 0"/>
              </a:rPr>
              <a:t>Critérios de descontinuação: 1) se o examinando manifestar o desejo de desistir da atividade; 2) notável falta de compreensão das instruções; 3) negligência e descuido com a atividade, a ponto de inviabilizar a coleta de dados devido a: comportamento agressivo, ofensivo e/ou destrutivo.</a:t>
            </a:r>
            <a:endParaRPr lang="en-US" sz="1400" dirty="0">
              <a:solidFill>
                <a:srgbClr val="000000"/>
              </a:solidFill>
              <a:effectLst/>
              <a:latin typeface="YAD7UJRv9J4 0"/>
            </a:endParaRPr>
          </a:p>
        </p:txBody>
      </p:sp>
      <p:sp>
        <p:nvSpPr>
          <p:cNvPr id="3" name="CaixaDeTexto 2">
            <a:extLst>
              <a:ext uri="{FF2B5EF4-FFF2-40B4-BE49-F238E27FC236}">
                <a16:creationId xmlns:a16="http://schemas.microsoft.com/office/drawing/2014/main" id="{1F2D9E64-A908-C27A-CE98-37404B880740}"/>
              </a:ext>
            </a:extLst>
          </p:cNvPr>
          <p:cNvSpPr txBox="1"/>
          <p:nvPr/>
        </p:nvSpPr>
        <p:spPr>
          <a:xfrm>
            <a:off x="6318584" y="147592"/>
            <a:ext cx="418704" cy="369332"/>
          </a:xfrm>
          <a:prstGeom prst="rect">
            <a:avLst/>
          </a:prstGeom>
          <a:noFill/>
        </p:spPr>
        <p:txBody>
          <a:bodyPr wrap="none" rtlCol="0">
            <a:spAutoFit/>
          </a:bodyPr>
          <a:lstStyle/>
          <a:p>
            <a:r>
              <a:rPr lang="pt-BR" dirty="0"/>
              <a:t>26</a:t>
            </a:r>
          </a:p>
        </p:txBody>
      </p:sp>
    </p:spTree>
    <p:extLst>
      <p:ext uri="{BB962C8B-B14F-4D97-AF65-F5344CB8AC3E}">
        <p14:creationId xmlns:p14="http://schemas.microsoft.com/office/powerpoint/2010/main" val="1045655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0" name="CaixaDeTexto 9">
            <a:extLst>
              <a:ext uri="{FF2B5EF4-FFF2-40B4-BE49-F238E27FC236}">
                <a16:creationId xmlns:a16="http://schemas.microsoft.com/office/drawing/2014/main" id="{F52D142B-78D2-4467-ECCD-0C8400044459}"/>
              </a:ext>
            </a:extLst>
          </p:cNvPr>
          <p:cNvSpPr txBox="1"/>
          <p:nvPr/>
        </p:nvSpPr>
        <p:spPr>
          <a:xfrm>
            <a:off x="471487" y="7720126"/>
            <a:ext cx="5915025" cy="1400383"/>
          </a:xfrm>
          <a:prstGeom prst="rect">
            <a:avLst/>
          </a:prstGeom>
          <a:noFill/>
        </p:spPr>
        <p:txBody>
          <a:bodyPr wrap="square">
            <a:spAutoFit/>
          </a:bodyPr>
          <a:lstStyle/>
          <a:p>
            <a:pPr algn="just"/>
            <a:r>
              <a:rPr lang="pt-BR" sz="1700" b="1" i="1" u="none" strike="noStrike" dirty="0">
                <a:solidFill>
                  <a:srgbClr val="000000"/>
                </a:solidFill>
                <a:effectLst/>
              </a:rPr>
              <a:t>“Aqui você não precisa esperar e também não receberá um prêmio no final do jogo, mas tente imaginar o que faria se tivesse que esperar muito para receber um prêmio melhor. Antes do jogo você poderá praticar para entender como funciona." </a:t>
            </a:r>
            <a:r>
              <a:rPr lang="pt-BR" sz="1700" u="none" strike="noStrike" dirty="0">
                <a:solidFill>
                  <a:srgbClr val="000000"/>
                </a:solidFill>
                <a:effectLst/>
              </a:rPr>
              <a:t>(Figura 11A).</a:t>
            </a:r>
            <a:endParaRPr lang="pt-BR" sz="1700" dirty="0"/>
          </a:p>
        </p:txBody>
      </p:sp>
      <p:sp>
        <p:nvSpPr>
          <p:cNvPr id="11" name="CaixaDeTexto 10">
            <a:extLst>
              <a:ext uri="{FF2B5EF4-FFF2-40B4-BE49-F238E27FC236}">
                <a16:creationId xmlns:a16="http://schemas.microsoft.com/office/drawing/2014/main" id="{4D961562-B353-D37C-2DE6-C81871AE23AD}"/>
              </a:ext>
            </a:extLst>
          </p:cNvPr>
          <p:cNvSpPr txBox="1"/>
          <p:nvPr/>
        </p:nvSpPr>
        <p:spPr>
          <a:xfrm>
            <a:off x="498731" y="531218"/>
            <a:ext cx="5988565" cy="369332"/>
          </a:xfrm>
          <a:prstGeom prst="rect">
            <a:avLst/>
          </a:prstGeom>
          <a:noFill/>
        </p:spPr>
        <p:txBody>
          <a:bodyPr wrap="square" rtlCol="0">
            <a:spAutoFit/>
          </a:bodyPr>
          <a:lstStyle/>
          <a:p>
            <a:r>
              <a:rPr lang="pt-BR" b="1" dirty="0"/>
              <a:t>4.1. Jogo Imaginário (atraso/recompensa hipotéticos)</a:t>
            </a:r>
          </a:p>
        </p:txBody>
      </p:sp>
      <p:sp>
        <p:nvSpPr>
          <p:cNvPr id="3" name="CaixaDeTexto 2">
            <a:extLst>
              <a:ext uri="{FF2B5EF4-FFF2-40B4-BE49-F238E27FC236}">
                <a16:creationId xmlns:a16="http://schemas.microsoft.com/office/drawing/2014/main" id="{776F266E-3099-59EF-8559-115DD5C8BF86}"/>
              </a:ext>
            </a:extLst>
          </p:cNvPr>
          <p:cNvSpPr txBox="1"/>
          <p:nvPr/>
        </p:nvSpPr>
        <p:spPr>
          <a:xfrm>
            <a:off x="6318584" y="147592"/>
            <a:ext cx="418704" cy="369332"/>
          </a:xfrm>
          <a:prstGeom prst="rect">
            <a:avLst/>
          </a:prstGeom>
          <a:noFill/>
        </p:spPr>
        <p:txBody>
          <a:bodyPr wrap="none" rtlCol="0">
            <a:spAutoFit/>
          </a:bodyPr>
          <a:lstStyle/>
          <a:p>
            <a:r>
              <a:rPr lang="pt-BR" dirty="0"/>
              <a:t>27</a:t>
            </a:r>
          </a:p>
        </p:txBody>
      </p:sp>
      <p:pic>
        <p:nvPicPr>
          <p:cNvPr id="17" name="Imagem 16" descr="Interface gráfica do usuário&#10;&#10;Descrição gerada automaticamente">
            <a:extLst>
              <a:ext uri="{FF2B5EF4-FFF2-40B4-BE49-F238E27FC236}">
                <a16:creationId xmlns:a16="http://schemas.microsoft.com/office/drawing/2014/main" id="{3BC56C3D-610C-BCE5-2071-1470E5733646}"/>
              </a:ext>
            </a:extLst>
          </p:cNvPr>
          <p:cNvPicPr>
            <a:picLocks noChangeAspect="1"/>
          </p:cNvPicPr>
          <p:nvPr/>
        </p:nvPicPr>
        <p:blipFill rotWithShape="1">
          <a:blip r:embed="rId4">
            <a:extLst>
              <a:ext uri="{28A0092B-C50C-407E-A947-70E740481C1C}">
                <a14:useLocalDpi xmlns:a14="http://schemas.microsoft.com/office/drawing/2010/main" val="0"/>
              </a:ext>
            </a:extLst>
          </a:blip>
          <a:srcRect b="25258"/>
          <a:stretch/>
        </p:blipFill>
        <p:spPr>
          <a:xfrm>
            <a:off x="45025" y="147592"/>
            <a:ext cx="6858000" cy="7250007"/>
          </a:xfrm>
          <a:prstGeom prst="rect">
            <a:avLst/>
          </a:prstGeom>
        </p:spPr>
      </p:pic>
      <p:sp>
        <p:nvSpPr>
          <p:cNvPr id="19" name="CaixaDeTexto 18">
            <a:extLst>
              <a:ext uri="{FF2B5EF4-FFF2-40B4-BE49-F238E27FC236}">
                <a16:creationId xmlns:a16="http://schemas.microsoft.com/office/drawing/2014/main" id="{24ADE5C8-7BA2-61E3-3D61-3B594C8AC329}"/>
              </a:ext>
            </a:extLst>
          </p:cNvPr>
          <p:cNvSpPr txBox="1"/>
          <p:nvPr/>
        </p:nvSpPr>
        <p:spPr>
          <a:xfrm>
            <a:off x="787401" y="6874379"/>
            <a:ext cx="5531183" cy="523220"/>
          </a:xfrm>
          <a:prstGeom prst="rect">
            <a:avLst/>
          </a:prstGeom>
          <a:noFill/>
        </p:spPr>
        <p:txBody>
          <a:bodyPr wrap="square">
            <a:spAutoFit/>
          </a:bodyPr>
          <a:lstStyle/>
          <a:p>
            <a:r>
              <a:rPr lang="pt-BR" sz="1400" dirty="0"/>
              <a:t>Se este jogo for o primeiro a ser apresentado, pode-se dizer como forma de complementar a instrução:</a:t>
            </a:r>
          </a:p>
        </p:txBody>
      </p:sp>
      <p:pic>
        <p:nvPicPr>
          <p:cNvPr id="21" name="Gráfico 20" descr="Seta: girar para a esquerda com preenchimento sólido">
            <a:extLst>
              <a:ext uri="{FF2B5EF4-FFF2-40B4-BE49-F238E27FC236}">
                <a16:creationId xmlns:a16="http://schemas.microsoft.com/office/drawing/2014/main" id="{F9E94945-364E-E441-A5AC-5EBF749681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226893">
            <a:off x="490920" y="6521657"/>
            <a:ext cx="547938" cy="547938"/>
          </a:xfrm>
          <a:prstGeom prst="rect">
            <a:avLst/>
          </a:prstGeom>
        </p:spPr>
      </p:pic>
    </p:spTree>
    <p:extLst>
      <p:ext uri="{BB962C8B-B14F-4D97-AF65-F5344CB8AC3E}">
        <p14:creationId xmlns:p14="http://schemas.microsoft.com/office/powerpoint/2010/main" val="1714980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4C4DB9E6-BFA3-A48B-4B18-6DE724AABB46}"/>
              </a:ext>
            </a:extLst>
          </p:cNvPr>
          <p:cNvSpPr txBox="1"/>
          <p:nvPr/>
        </p:nvSpPr>
        <p:spPr>
          <a:xfrm>
            <a:off x="865762" y="401368"/>
            <a:ext cx="5019472" cy="523220"/>
          </a:xfrm>
          <a:prstGeom prst="rect">
            <a:avLst/>
          </a:prstGeom>
          <a:noFill/>
        </p:spPr>
        <p:txBody>
          <a:bodyPr wrap="square" rtlCol="0">
            <a:spAutoFit/>
          </a:bodyPr>
          <a:lstStyle/>
          <a:p>
            <a:pPr algn="ctr"/>
            <a:r>
              <a:rPr lang="pt-BR" sz="2800" dirty="0">
                <a:latin typeface="Berlin Sans FB Demi" panose="020E0802020502020306" pitchFamily="34" charset="0"/>
                <a:cs typeface="Aharoni" panose="02010803020104030203" pitchFamily="2" charset="-79"/>
              </a:rPr>
              <a:t>Sumário</a:t>
            </a:r>
          </a:p>
        </p:txBody>
      </p:sp>
      <p:sp>
        <p:nvSpPr>
          <p:cNvPr id="5" name="CaixaDeTexto 4">
            <a:extLst>
              <a:ext uri="{FF2B5EF4-FFF2-40B4-BE49-F238E27FC236}">
                <a16:creationId xmlns:a16="http://schemas.microsoft.com/office/drawing/2014/main" id="{A2E63468-7B2C-62D6-BF70-6A992AC12F85}"/>
              </a:ext>
            </a:extLst>
          </p:cNvPr>
          <p:cNvSpPr txBox="1"/>
          <p:nvPr/>
        </p:nvSpPr>
        <p:spPr>
          <a:xfrm>
            <a:off x="381000" y="1053465"/>
            <a:ext cx="6115049" cy="7848302"/>
          </a:xfrm>
          <a:prstGeom prst="rect">
            <a:avLst/>
          </a:prstGeom>
          <a:noFill/>
        </p:spPr>
        <p:txBody>
          <a:bodyPr wrap="square" rtlCol="0">
            <a:spAutoFit/>
          </a:bodyPr>
          <a:lstStyle/>
          <a:p>
            <a:pPr marL="342900" indent="-342900">
              <a:buAutoNum type="arabicPeriod"/>
            </a:pPr>
            <a:r>
              <a:rPr lang="en-US" sz="1200" dirty="0">
                <a:hlinkClick r:id="rId4" action="ppaction://hlinksldjump"/>
              </a:rPr>
              <a:t>Lista  de links</a:t>
            </a:r>
            <a:r>
              <a:rPr lang="en-US" sz="1200" dirty="0"/>
              <a:t>, 01</a:t>
            </a:r>
          </a:p>
          <a:p>
            <a:pPr marL="342900" indent="-342900">
              <a:buAutoNum type="arabicPeriod"/>
            </a:pPr>
            <a:r>
              <a:rPr lang="en-US" sz="1200" dirty="0" err="1">
                <a:solidFill>
                  <a:srgbClr val="000000"/>
                </a:solidFill>
                <a:hlinkClick r:id="rId5" action="ppaction://hlinksldjump"/>
              </a:rPr>
              <a:t>Introdução</a:t>
            </a:r>
            <a:r>
              <a:rPr lang="en-US" sz="1200" dirty="0">
                <a:solidFill>
                  <a:srgbClr val="000000"/>
                </a:solidFill>
              </a:rPr>
              <a:t>, 02</a:t>
            </a:r>
            <a:endParaRPr lang="en-US" sz="1200" b="0" i="0" u="none" strike="noStrike" dirty="0">
              <a:solidFill>
                <a:srgbClr val="000000"/>
              </a:solidFill>
              <a:effectLst/>
            </a:endParaRPr>
          </a:p>
          <a:p>
            <a:pPr marL="342900" indent="-342900">
              <a:buAutoNum type="arabicPeriod"/>
            </a:pPr>
            <a:r>
              <a:rPr lang="en-US" sz="1200" dirty="0" err="1">
                <a:solidFill>
                  <a:srgbClr val="000000"/>
                </a:solidFill>
                <a:hlinkClick r:id="rId6" action="ppaction://hlinksldjump"/>
              </a:rPr>
              <a:t>Fundamentação</a:t>
            </a:r>
            <a:r>
              <a:rPr lang="en-US" sz="1200" dirty="0">
                <a:solidFill>
                  <a:srgbClr val="000000"/>
                </a:solidFill>
                <a:hlinkClick r:id="rId6" action="ppaction://hlinksldjump"/>
              </a:rPr>
              <a:t> </a:t>
            </a:r>
            <a:r>
              <a:rPr lang="en-US" sz="1200" dirty="0" err="1">
                <a:solidFill>
                  <a:srgbClr val="000000"/>
                </a:solidFill>
                <a:hlinkClick r:id="rId6" action="ppaction://hlinksldjump"/>
              </a:rPr>
              <a:t>teórica</a:t>
            </a:r>
            <a:r>
              <a:rPr lang="en-US" sz="1200" dirty="0">
                <a:solidFill>
                  <a:srgbClr val="000000"/>
                </a:solidFill>
              </a:rPr>
              <a:t>, 03</a:t>
            </a:r>
          </a:p>
          <a:p>
            <a:pPr algn="just"/>
            <a:r>
              <a:rPr lang="en-US" sz="1200" dirty="0">
                <a:solidFill>
                  <a:srgbClr val="000000"/>
                </a:solidFill>
              </a:rPr>
              <a:t>  2.1. </a:t>
            </a:r>
            <a:r>
              <a:rPr lang="pt-BR" sz="1200" dirty="0">
                <a:effectLst/>
                <a:ea typeface="Calibri" panose="020F0502020204030204" pitchFamily="34" charset="0"/>
                <a:cs typeface="Calibri" panose="020F0502020204030204" pitchFamily="34" charset="0"/>
                <a:hlinkClick r:id="rId7" action="ppaction://hlinksldjump"/>
              </a:rPr>
              <a:t>Métodos para a obtenção do valor subjetivo</a:t>
            </a:r>
            <a:r>
              <a:rPr lang="en-US" sz="1200" dirty="0">
                <a:effectLst/>
                <a:ea typeface="Calibri" panose="020F0502020204030204" pitchFamily="34" charset="0"/>
                <a:cs typeface="Calibri" panose="020F0502020204030204" pitchFamily="34" charset="0"/>
              </a:rPr>
              <a:t>, 04</a:t>
            </a:r>
          </a:p>
          <a:p>
            <a:pPr algn="just"/>
            <a:r>
              <a:rPr lang="en-US" sz="1200" dirty="0">
                <a:ea typeface="Calibri" panose="020F0502020204030204" pitchFamily="34" charset="0"/>
                <a:cs typeface="Calibri" panose="020F0502020204030204" pitchFamily="34" charset="0"/>
              </a:rPr>
              <a:t>  2.2. </a:t>
            </a:r>
            <a:r>
              <a:rPr lang="pt-BR" sz="1200" dirty="0">
                <a:effectLst/>
                <a:ea typeface="Calibri" panose="020F0502020204030204" pitchFamily="34" charset="0"/>
                <a:hlinkClick r:id="rId8" action="ppaction://hlinksldjump"/>
              </a:rPr>
              <a:t>Métodos para a obtenção da taxa de desconto</a:t>
            </a:r>
            <a:r>
              <a:rPr lang="en-US" sz="1200" dirty="0">
                <a:effectLst/>
                <a:ea typeface="Calibri" panose="020F0502020204030204" pitchFamily="34" charset="0"/>
              </a:rPr>
              <a:t>, 07</a:t>
            </a:r>
          </a:p>
          <a:p>
            <a:pPr algn="just"/>
            <a:r>
              <a:rPr lang="en-US" sz="1200" dirty="0">
                <a:ea typeface="Calibri" panose="020F0502020204030204" pitchFamily="34" charset="0"/>
                <a:cs typeface="Calibri" panose="020F0502020204030204" pitchFamily="34" charset="0"/>
              </a:rPr>
              <a:t>  2.3. </a:t>
            </a:r>
            <a:r>
              <a:rPr lang="pt-BR" sz="1200" dirty="0">
                <a:ea typeface="Calibri" panose="020F0502020204030204" pitchFamily="34" charset="0"/>
                <a:cs typeface="Calibri" panose="020F0502020204030204" pitchFamily="34" charset="0"/>
                <a:hlinkClick r:id="rId9" action="ppaction://hlinksldjump"/>
              </a:rPr>
              <a:t>Diferenças entre tarefas de DD em relação a atrasos e recompensas hipotéticos e reais</a:t>
            </a:r>
            <a:r>
              <a:rPr lang="en-US" sz="1200" dirty="0">
                <a:ea typeface="Calibri" panose="020F0502020204030204" pitchFamily="34" charset="0"/>
                <a:cs typeface="Calibri" panose="020F0502020204030204" pitchFamily="34" charset="0"/>
              </a:rPr>
              <a:t>, 08</a:t>
            </a:r>
          </a:p>
          <a:p>
            <a:pPr algn="just"/>
            <a:r>
              <a:rPr lang="en-US" sz="1200" dirty="0">
                <a:ea typeface="Calibri" panose="020F0502020204030204" pitchFamily="34" charset="0"/>
                <a:cs typeface="Calibri" panose="020F0502020204030204" pitchFamily="34" charset="0"/>
              </a:rPr>
              <a:t>  2.4. </a:t>
            </a:r>
            <a:r>
              <a:rPr lang="pt-BR" sz="1200" dirty="0">
                <a:ea typeface="Calibri" panose="020F0502020204030204" pitchFamily="34" charset="0"/>
                <a:cs typeface="Calibri" panose="020F0502020204030204" pitchFamily="34" charset="0"/>
                <a:hlinkClick r:id="rId10" action="ppaction://hlinksldjump"/>
              </a:rPr>
              <a:t>Diferenças entre tarefas de DD em relação à duração dos atrasos e tipo/magnitude das recompensas</a:t>
            </a:r>
            <a:r>
              <a:rPr lang="en-US" sz="1200" dirty="0">
                <a:ea typeface="Calibri" panose="020F0502020204030204" pitchFamily="34" charset="0"/>
                <a:cs typeface="Calibri" panose="020F0502020204030204" pitchFamily="34" charset="0"/>
              </a:rPr>
              <a:t>, 09</a:t>
            </a:r>
          </a:p>
          <a:p>
            <a:pPr algn="just"/>
            <a:r>
              <a:rPr lang="en-US" sz="1200" dirty="0">
                <a:effectLst/>
                <a:ea typeface="Calibri" panose="020F0502020204030204" pitchFamily="34" charset="0"/>
                <a:cs typeface="Calibri" panose="020F0502020204030204" pitchFamily="34" charset="0"/>
              </a:rPr>
              <a:t>  2.5. </a:t>
            </a:r>
            <a:r>
              <a:rPr lang="en-US" sz="1200" dirty="0" err="1">
                <a:ea typeface="Calibri" panose="020F0502020204030204" pitchFamily="34" charset="0"/>
                <a:cs typeface="Calibri" panose="020F0502020204030204" pitchFamily="34" charset="0"/>
                <a:hlinkClick r:id="rId11" action="ppaction://hlinksldjump"/>
              </a:rPr>
              <a:t>Comparação</a:t>
            </a:r>
            <a:r>
              <a:rPr lang="en-US" sz="1200" dirty="0">
                <a:ea typeface="Calibri" panose="020F0502020204030204" pitchFamily="34" charset="0"/>
                <a:cs typeface="Calibri" panose="020F0502020204030204" pitchFamily="34" charset="0"/>
                <a:hlinkClick r:id="rId11" action="ppaction://hlinksldjump"/>
              </a:rPr>
              <a:t> de </a:t>
            </a:r>
            <a:r>
              <a:rPr lang="en-US" sz="1200" dirty="0" err="1">
                <a:ea typeface="Calibri" panose="020F0502020204030204" pitchFamily="34" charset="0"/>
                <a:cs typeface="Calibri" panose="020F0502020204030204" pitchFamily="34" charset="0"/>
                <a:hlinkClick r:id="rId11" action="ppaction://hlinksldjump"/>
              </a:rPr>
              <a:t>tarefas</a:t>
            </a:r>
            <a:r>
              <a:rPr lang="en-US" sz="1200" dirty="0">
                <a:effectLst/>
                <a:ea typeface="Calibri" panose="020F0502020204030204" pitchFamily="34" charset="0"/>
                <a:cs typeface="Calibri" panose="020F0502020204030204" pitchFamily="34" charset="0"/>
              </a:rPr>
              <a:t>, 10</a:t>
            </a:r>
          </a:p>
          <a:p>
            <a:pPr algn="just"/>
            <a:r>
              <a:rPr lang="en-US" sz="1200" dirty="0">
                <a:effectLst/>
                <a:ea typeface="Calibri" panose="020F0502020204030204" pitchFamily="34" charset="0"/>
                <a:cs typeface="Calibri" panose="020F0502020204030204" pitchFamily="34" charset="0"/>
              </a:rPr>
              <a:t>  2.6. </a:t>
            </a:r>
            <a:r>
              <a:rPr lang="pt-BR" sz="1200" dirty="0">
                <a:effectLst/>
                <a:ea typeface="Calibri" panose="020F0502020204030204" pitchFamily="34" charset="0"/>
                <a:cs typeface="Calibri" panose="020F0502020204030204" pitchFamily="34" charset="0"/>
                <a:hlinkClick r:id="rId12" action="ppaction://hlinksldjump"/>
              </a:rPr>
              <a:t>Aplicações analógicas vs. Aplicações computadorizadas</a:t>
            </a:r>
            <a:r>
              <a:rPr lang="en-US" sz="1200" dirty="0">
                <a:effectLst/>
                <a:ea typeface="Calibri" panose="020F0502020204030204" pitchFamily="34" charset="0"/>
                <a:cs typeface="Calibri" panose="020F0502020204030204" pitchFamily="34" charset="0"/>
              </a:rPr>
              <a:t>, 11</a:t>
            </a:r>
          </a:p>
          <a:p>
            <a:pPr algn="just"/>
            <a:r>
              <a:rPr lang="en-US" sz="1200" dirty="0">
                <a:ea typeface="Calibri" panose="020F0502020204030204" pitchFamily="34" charset="0"/>
                <a:cs typeface="Calibri" panose="020F0502020204030204" pitchFamily="34" charset="0"/>
              </a:rPr>
              <a:t>  2.7. </a:t>
            </a:r>
            <a:r>
              <a:rPr lang="pt-BR" sz="1200" dirty="0">
                <a:ea typeface="Calibri" panose="020F0502020204030204" pitchFamily="34" charset="0"/>
                <a:cs typeface="Calibri" panose="020F0502020204030204" pitchFamily="34" charset="0"/>
                <a:hlinkClick r:id="rId13" action="ppaction://hlinksldjump"/>
              </a:rPr>
              <a:t>As tarefas do presente programa</a:t>
            </a:r>
            <a:r>
              <a:rPr lang="en-US" sz="1200" dirty="0">
                <a:ea typeface="Calibri" panose="020F0502020204030204" pitchFamily="34" charset="0"/>
                <a:cs typeface="Calibri" panose="020F0502020204030204" pitchFamily="34" charset="0"/>
              </a:rPr>
              <a:t>, 14</a:t>
            </a:r>
            <a:endParaRPr lang="en-US" sz="1200" dirty="0">
              <a:effectLst/>
              <a:ea typeface="Calibri" panose="020F0502020204030204" pitchFamily="34" charset="0"/>
              <a:cs typeface="Calibri" panose="020F0502020204030204" pitchFamily="34" charset="0"/>
            </a:endParaRPr>
          </a:p>
          <a:p>
            <a:pPr algn="just"/>
            <a:r>
              <a:rPr lang="en-US" sz="1200" dirty="0">
                <a:ea typeface="Calibri" panose="020F0502020204030204" pitchFamily="34" charset="0"/>
                <a:cs typeface="Calibri" panose="020F0502020204030204" pitchFamily="34" charset="0"/>
              </a:rPr>
              <a:t>3. </a:t>
            </a:r>
            <a:r>
              <a:rPr lang="pt-BR" sz="1200" dirty="0">
                <a:ea typeface="Calibri" panose="020F0502020204030204" pitchFamily="34" charset="0"/>
                <a:cs typeface="Calibri" panose="020F0502020204030204" pitchFamily="34" charset="0"/>
                <a:hlinkClick r:id="rId14" action="ppaction://hlinksldjump"/>
              </a:rPr>
              <a:t>Desenvolvimento e funcionamento do programa</a:t>
            </a:r>
            <a:r>
              <a:rPr lang="en-US" sz="1200" dirty="0">
                <a:ea typeface="Calibri" panose="020F0502020204030204" pitchFamily="34" charset="0"/>
                <a:cs typeface="Calibri" panose="020F0502020204030204" pitchFamily="34" charset="0"/>
              </a:rPr>
              <a:t>, 16</a:t>
            </a:r>
          </a:p>
          <a:p>
            <a:pPr algn="just"/>
            <a:r>
              <a:rPr lang="en-US" sz="1200" dirty="0">
                <a:effectLst/>
                <a:ea typeface="Calibri" panose="020F0502020204030204" pitchFamily="34" charset="0"/>
                <a:cs typeface="Calibri" panose="020F0502020204030204" pitchFamily="34" charset="0"/>
              </a:rPr>
              <a:t>  3.1. </a:t>
            </a:r>
            <a:r>
              <a:rPr lang="en-US" sz="1200" dirty="0" err="1">
                <a:effectLst/>
                <a:ea typeface="Calibri" panose="020F0502020204030204" pitchFamily="34" charset="0"/>
                <a:cs typeface="Calibri" panose="020F0502020204030204" pitchFamily="34" charset="0"/>
                <a:hlinkClick r:id="rId15" action="ppaction://hlinksldjump"/>
              </a:rPr>
              <a:t>Requerimentos</a:t>
            </a:r>
            <a:r>
              <a:rPr lang="en-US" sz="1200" dirty="0">
                <a:effectLst/>
                <a:ea typeface="Calibri" panose="020F0502020204030204" pitchFamily="34" charset="0"/>
                <a:cs typeface="Calibri" panose="020F0502020204030204" pitchFamily="34" charset="0"/>
                <a:hlinkClick r:id="rId15" action="ppaction://hlinksldjump"/>
              </a:rPr>
              <a:t> do </a:t>
            </a:r>
            <a:r>
              <a:rPr lang="en-US" sz="1200" dirty="0" err="1">
                <a:effectLst/>
                <a:ea typeface="Calibri" panose="020F0502020204030204" pitchFamily="34" charset="0"/>
                <a:cs typeface="Calibri" panose="020F0502020204030204" pitchFamily="34" charset="0"/>
                <a:hlinkClick r:id="rId15" action="ppaction://hlinksldjump"/>
              </a:rPr>
              <a:t>sistema</a:t>
            </a:r>
            <a:r>
              <a:rPr lang="en-US" sz="1200" dirty="0">
                <a:effectLst/>
                <a:ea typeface="Calibri" panose="020F0502020204030204" pitchFamily="34" charset="0"/>
                <a:cs typeface="Calibri" panose="020F0502020204030204" pitchFamily="34" charset="0"/>
              </a:rPr>
              <a:t>, 17</a:t>
            </a:r>
          </a:p>
          <a:p>
            <a:pPr algn="just"/>
            <a:r>
              <a:rPr lang="en-US" sz="1200" dirty="0">
                <a:ea typeface="Calibri" panose="020F0502020204030204" pitchFamily="34" charset="0"/>
                <a:cs typeface="Calibri" panose="020F0502020204030204" pitchFamily="34" charset="0"/>
              </a:rPr>
              <a:t>  3.2. </a:t>
            </a:r>
            <a:r>
              <a:rPr lang="en-US" sz="1200" dirty="0" err="1">
                <a:ea typeface="Calibri" panose="020F0502020204030204" pitchFamily="34" charset="0"/>
                <a:cs typeface="Calibri" panose="020F0502020204030204" pitchFamily="34" charset="0"/>
                <a:hlinkClick r:id="rId16" action="ppaction://hlinksldjump"/>
              </a:rPr>
              <a:t>Abertura</a:t>
            </a:r>
            <a:r>
              <a:rPr lang="en-US" sz="1200" dirty="0">
                <a:ea typeface="Calibri" panose="020F0502020204030204" pitchFamily="34" charset="0"/>
                <a:cs typeface="Calibri" panose="020F0502020204030204" pitchFamily="34" charset="0"/>
                <a:hlinkClick r:id="rId16" action="ppaction://hlinksldjump"/>
              </a:rPr>
              <a:t> do </a:t>
            </a:r>
            <a:r>
              <a:rPr lang="en-US" sz="1200" dirty="0" err="1">
                <a:ea typeface="Calibri" panose="020F0502020204030204" pitchFamily="34" charset="0"/>
                <a:cs typeface="Calibri" panose="020F0502020204030204" pitchFamily="34" charset="0"/>
                <a:hlinkClick r:id="rId16" action="ppaction://hlinksldjump"/>
              </a:rPr>
              <a:t>programa</a:t>
            </a:r>
            <a:r>
              <a:rPr lang="en-US" sz="1200" dirty="0">
                <a:ea typeface="Calibri" panose="020F0502020204030204" pitchFamily="34" charset="0"/>
                <a:cs typeface="Calibri" panose="020F0502020204030204" pitchFamily="34" charset="0"/>
              </a:rPr>
              <a:t>, 18</a:t>
            </a:r>
          </a:p>
          <a:p>
            <a:pPr algn="just"/>
            <a:r>
              <a:rPr lang="en-US" sz="1200" dirty="0">
                <a:effectLst/>
                <a:ea typeface="Calibri" panose="020F0502020204030204" pitchFamily="34" charset="0"/>
                <a:cs typeface="Calibri" panose="020F0502020204030204" pitchFamily="34" charset="0"/>
              </a:rPr>
              <a:t>  3.3. </a:t>
            </a:r>
            <a:r>
              <a:rPr lang="pt-BR" sz="1200" dirty="0">
                <a:effectLst/>
                <a:ea typeface="Calibri" panose="020F0502020204030204" pitchFamily="34" charset="0"/>
                <a:cs typeface="Calibri" panose="020F0502020204030204" pitchFamily="34" charset="0"/>
                <a:hlinkClick r:id="rId17" action="ppaction://hlinksldjump"/>
              </a:rPr>
              <a:t>Descrição geral dos jogos/tarefas</a:t>
            </a:r>
            <a:r>
              <a:rPr lang="en-US" sz="1200" dirty="0">
                <a:ea typeface="Calibri" panose="020F0502020204030204" pitchFamily="34" charset="0"/>
                <a:cs typeface="Calibri" panose="020F0502020204030204" pitchFamily="34" charset="0"/>
              </a:rPr>
              <a:t>, 19</a:t>
            </a:r>
          </a:p>
          <a:p>
            <a:pPr algn="just"/>
            <a:r>
              <a:rPr lang="en-US" sz="1200" dirty="0">
                <a:ea typeface="Calibri" panose="020F0502020204030204" pitchFamily="34" charset="0"/>
                <a:cs typeface="Calibri" panose="020F0502020204030204" pitchFamily="34" charset="0"/>
              </a:rPr>
              <a:t>  3.4. </a:t>
            </a:r>
            <a:r>
              <a:rPr lang="pt-BR" sz="1200" dirty="0">
                <a:ea typeface="Calibri" panose="020F0502020204030204" pitchFamily="34" charset="0"/>
                <a:cs typeface="Calibri" panose="020F0502020204030204" pitchFamily="34" charset="0"/>
                <a:hlinkClick r:id="rId18" action="ppaction://hlinksldjump"/>
              </a:rPr>
              <a:t>Aplicação geral dos jogos/tarefas</a:t>
            </a:r>
            <a:r>
              <a:rPr lang="en-US" sz="1200" dirty="0">
                <a:ea typeface="Calibri" panose="020F0502020204030204" pitchFamily="34" charset="0"/>
                <a:cs typeface="Calibri" panose="020F0502020204030204" pitchFamily="34" charset="0"/>
              </a:rPr>
              <a:t>, 21</a:t>
            </a:r>
          </a:p>
          <a:p>
            <a:pPr algn="just"/>
            <a:r>
              <a:rPr lang="en-US" sz="1200" dirty="0">
                <a:effectLst/>
                <a:ea typeface="Calibri" panose="020F0502020204030204" pitchFamily="34" charset="0"/>
                <a:cs typeface="Calibri" panose="020F0502020204030204" pitchFamily="34" charset="0"/>
              </a:rPr>
              <a:t>	3.4.1. </a:t>
            </a:r>
            <a:r>
              <a:rPr lang="en-US" sz="1200" dirty="0" err="1">
                <a:effectLst/>
                <a:ea typeface="Calibri" panose="020F0502020204030204" pitchFamily="34" charset="0"/>
                <a:cs typeface="Calibri" panose="020F0502020204030204" pitchFamily="34" charset="0"/>
                <a:hlinkClick r:id="rId19" action="ppaction://hlinksldjump"/>
              </a:rPr>
              <a:t>Cadastro</a:t>
            </a:r>
            <a:r>
              <a:rPr lang="en-US" sz="1200" dirty="0">
                <a:effectLst/>
                <a:ea typeface="Calibri" panose="020F0502020204030204" pitchFamily="34" charset="0"/>
                <a:cs typeface="Calibri" panose="020F0502020204030204" pitchFamily="34" charset="0"/>
              </a:rPr>
              <a:t>, </a:t>
            </a:r>
            <a:r>
              <a:rPr lang="en-US" sz="1200" dirty="0">
                <a:ea typeface="Calibri" panose="020F0502020204030204" pitchFamily="34" charset="0"/>
                <a:cs typeface="Calibri" panose="020F0502020204030204" pitchFamily="34" charset="0"/>
              </a:rPr>
              <a:t>22</a:t>
            </a:r>
            <a:endParaRPr lang="en-US" sz="1200" dirty="0">
              <a:effectLst/>
              <a:ea typeface="Calibri" panose="020F0502020204030204" pitchFamily="34" charset="0"/>
              <a:cs typeface="Calibri" panose="020F0502020204030204" pitchFamily="34" charset="0"/>
            </a:endParaRPr>
          </a:p>
          <a:p>
            <a:pPr algn="just"/>
            <a:r>
              <a:rPr lang="en-US" sz="1200" dirty="0">
                <a:ea typeface="Calibri" panose="020F0502020204030204" pitchFamily="34" charset="0"/>
                <a:cs typeface="Calibri" panose="020F0502020204030204" pitchFamily="34" charset="0"/>
              </a:rPr>
              <a:t>	3.4.2. </a:t>
            </a:r>
            <a:r>
              <a:rPr lang="en-US" sz="1200" dirty="0" err="1">
                <a:ea typeface="Calibri" panose="020F0502020204030204" pitchFamily="34" charset="0"/>
                <a:cs typeface="Calibri" panose="020F0502020204030204" pitchFamily="34" charset="0"/>
                <a:hlinkClick r:id="rId19" action="ppaction://hlinksldjump"/>
              </a:rPr>
              <a:t>Instruções</a:t>
            </a:r>
            <a:r>
              <a:rPr lang="en-US" sz="1200" dirty="0">
                <a:ea typeface="Calibri" panose="020F0502020204030204" pitchFamily="34" charset="0"/>
                <a:cs typeface="Calibri" panose="020F0502020204030204" pitchFamily="34" charset="0"/>
                <a:hlinkClick r:id="rId19" action="ppaction://hlinksldjump"/>
              </a:rPr>
              <a:t> </a:t>
            </a:r>
            <a:r>
              <a:rPr lang="en-US" sz="1200" dirty="0" err="1">
                <a:ea typeface="Calibri" panose="020F0502020204030204" pitchFamily="34" charset="0"/>
                <a:cs typeface="Calibri" panose="020F0502020204030204" pitchFamily="34" charset="0"/>
                <a:hlinkClick r:id="rId19" action="ppaction://hlinksldjump"/>
              </a:rPr>
              <a:t>iniciais</a:t>
            </a:r>
            <a:r>
              <a:rPr lang="en-US" sz="1200" dirty="0">
                <a:ea typeface="Calibri" panose="020F0502020204030204" pitchFamily="34" charset="0"/>
                <a:cs typeface="Calibri" panose="020F0502020204030204" pitchFamily="34" charset="0"/>
              </a:rPr>
              <a:t>, 22</a:t>
            </a:r>
          </a:p>
          <a:p>
            <a:pPr algn="just"/>
            <a:r>
              <a:rPr lang="en-US" sz="1200" dirty="0">
                <a:effectLst/>
                <a:ea typeface="Calibri" panose="020F0502020204030204" pitchFamily="34" charset="0"/>
                <a:cs typeface="Calibri" panose="020F0502020204030204" pitchFamily="34" charset="0"/>
              </a:rPr>
              <a:t>	3.4.3. </a:t>
            </a:r>
            <a:r>
              <a:rPr lang="en-US" sz="1200" dirty="0" err="1">
                <a:effectLst/>
                <a:ea typeface="Calibri" panose="020F0502020204030204" pitchFamily="34" charset="0"/>
                <a:cs typeface="Calibri" panose="020F0502020204030204" pitchFamily="34" charset="0"/>
                <a:hlinkClick r:id="rId20" action="ppaction://hlinksldjump"/>
              </a:rPr>
              <a:t>Apresentação</a:t>
            </a:r>
            <a:r>
              <a:rPr lang="en-US" sz="1200" dirty="0">
                <a:effectLst/>
                <a:ea typeface="Calibri" panose="020F0502020204030204" pitchFamily="34" charset="0"/>
                <a:cs typeface="Calibri" panose="020F0502020204030204" pitchFamily="34" charset="0"/>
                <a:hlinkClick r:id="rId20" action="ppaction://hlinksldjump"/>
              </a:rPr>
              <a:t> dos </a:t>
            </a:r>
            <a:r>
              <a:rPr lang="en-US" sz="1200" dirty="0" err="1">
                <a:effectLst/>
                <a:ea typeface="Calibri" panose="020F0502020204030204" pitchFamily="34" charset="0"/>
                <a:cs typeface="Calibri" panose="020F0502020204030204" pitchFamily="34" charset="0"/>
                <a:hlinkClick r:id="rId20" action="ppaction://hlinksldjump"/>
              </a:rPr>
              <a:t>pontos</a:t>
            </a:r>
            <a:r>
              <a:rPr lang="en-US" sz="1200" dirty="0">
                <a:effectLst/>
                <a:ea typeface="Calibri" panose="020F0502020204030204" pitchFamily="34" charset="0"/>
                <a:cs typeface="Calibri" panose="020F0502020204030204" pitchFamily="34" charset="0"/>
              </a:rPr>
              <a:t>, 23</a:t>
            </a:r>
          </a:p>
          <a:p>
            <a:pPr algn="just"/>
            <a:r>
              <a:rPr lang="en-US" sz="1200" dirty="0">
                <a:ea typeface="Calibri" panose="020F0502020204030204" pitchFamily="34" charset="0"/>
                <a:cs typeface="Calibri" panose="020F0502020204030204" pitchFamily="34" charset="0"/>
              </a:rPr>
              <a:t>	3.4.4. </a:t>
            </a:r>
            <a:r>
              <a:rPr lang="en-US" sz="1200" dirty="0" err="1">
                <a:ea typeface="Calibri" panose="020F0502020204030204" pitchFamily="34" charset="0"/>
                <a:cs typeface="Calibri" panose="020F0502020204030204" pitchFamily="34" charset="0"/>
                <a:hlinkClick r:id="rId21" action="ppaction://hlinksldjump"/>
              </a:rPr>
              <a:t>Escolha</a:t>
            </a:r>
            <a:r>
              <a:rPr lang="en-US" sz="1200" dirty="0">
                <a:ea typeface="Calibri" panose="020F0502020204030204" pitchFamily="34" charset="0"/>
                <a:cs typeface="Calibri" panose="020F0502020204030204" pitchFamily="34" charset="0"/>
                <a:hlinkClick r:id="rId21" action="ppaction://hlinksldjump"/>
              </a:rPr>
              <a:t> de um avatar</a:t>
            </a:r>
            <a:r>
              <a:rPr lang="en-US" sz="1200" dirty="0">
                <a:ea typeface="Calibri" panose="020F0502020204030204" pitchFamily="34" charset="0"/>
                <a:cs typeface="Calibri" panose="020F0502020204030204" pitchFamily="34" charset="0"/>
              </a:rPr>
              <a:t>, 24</a:t>
            </a:r>
          </a:p>
          <a:p>
            <a:pPr algn="just"/>
            <a:r>
              <a:rPr lang="en-US" sz="1200" dirty="0">
                <a:effectLst/>
                <a:ea typeface="Calibri" panose="020F0502020204030204" pitchFamily="34" charset="0"/>
                <a:cs typeface="Calibri" panose="020F0502020204030204" pitchFamily="34" charset="0"/>
              </a:rPr>
              <a:t>	3.4.5. </a:t>
            </a:r>
            <a:r>
              <a:rPr lang="en-US" sz="1200" dirty="0" err="1">
                <a:effectLst/>
                <a:ea typeface="Calibri" panose="020F0502020204030204" pitchFamily="34" charset="0"/>
                <a:cs typeface="Calibri" panose="020F0502020204030204" pitchFamily="34" charset="0"/>
                <a:hlinkClick r:id="rId22" action="ppaction://hlinksldjump"/>
              </a:rPr>
              <a:t>Apresentação</a:t>
            </a:r>
            <a:r>
              <a:rPr lang="en-US" sz="1200" dirty="0">
                <a:effectLst/>
                <a:ea typeface="Calibri" panose="020F0502020204030204" pitchFamily="34" charset="0"/>
                <a:cs typeface="Calibri" panose="020F0502020204030204" pitchFamily="34" charset="0"/>
                <a:hlinkClick r:id="rId22" action="ppaction://hlinksldjump"/>
              </a:rPr>
              <a:t> dos </a:t>
            </a:r>
            <a:r>
              <a:rPr lang="en-US" sz="1200" dirty="0" err="1">
                <a:effectLst/>
                <a:ea typeface="Calibri" panose="020F0502020204030204" pitchFamily="34" charset="0"/>
                <a:cs typeface="Calibri" panose="020F0502020204030204" pitchFamily="34" charset="0"/>
                <a:hlinkClick r:id="rId22" action="ppaction://hlinksldjump"/>
              </a:rPr>
              <a:t>atrasos</a:t>
            </a:r>
            <a:r>
              <a:rPr lang="en-US" sz="1200" dirty="0">
                <a:ea typeface="Calibri" panose="020F0502020204030204" pitchFamily="34" charset="0"/>
                <a:cs typeface="Calibri" panose="020F0502020204030204" pitchFamily="34" charset="0"/>
              </a:rPr>
              <a:t>, 25</a:t>
            </a:r>
            <a:endParaRPr lang="pt-BR" sz="1200" dirty="0">
              <a:effectLst/>
              <a:ea typeface="Calibri" panose="020F0502020204030204" pitchFamily="34" charset="0"/>
            </a:endParaRPr>
          </a:p>
          <a:p>
            <a:r>
              <a:rPr lang="en-US" sz="1200" dirty="0">
                <a:solidFill>
                  <a:srgbClr val="000000"/>
                </a:solidFill>
              </a:rPr>
              <a:t>4</a:t>
            </a:r>
            <a:r>
              <a:rPr lang="en-US" sz="1200" b="0" i="0" u="none" strike="noStrike" dirty="0">
                <a:solidFill>
                  <a:srgbClr val="000000"/>
                </a:solidFill>
                <a:effectLst/>
              </a:rPr>
              <a:t>. </a:t>
            </a:r>
            <a:r>
              <a:rPr lang="en-US" sz="1200" b="0" i="0" u="none" strike="noStrike" dirty="0" err="1">
                <a:solidFill>
                  <a:srgbClr val="000000"/>
                </a:solidFill>
                <a:effectLst/>
                <a:hlinkClick r:id="rId23" action="ppaction://hlinksldjump"/>
              </a:rPr>
              <a:t>Jogos</a:t>
            </a:r>
            <a:r>
              <a:rPr lang="en-US" sz="1200" b="0" i="0" u="none" strike="noStrike" dirty="0">
                <a:solidFill>
                  <a:srgbClr val="000000"/>
                </a:solidFill>
                <a:effectLst/>
              </a:rPr>
              <a:t>, 26</a:t>
            </a:r>
          </a:p>
          <a:p>
            <a:r>
              <a:rPr lang="en-US" sz="1200" dirty="0">
                <a:solidFill>
                  <a:srgbClr val="000000"/>
                </a:solidFill>
                <a:effectLst/>
              </a:rPr>
              <a:t>  4.1. </a:t>
            </a:r>
            <a:r>
              <a:rPr lang="en-US" sz="1200" dirty="0">
                <a:solidFill>
                  <a:srgbClr val="000000"/>
                </a:solidFill>
                <a:effectLst/>
                <a:hlinkClick r:id="rId24" action="ppaction://hlinksldjump"/>
              </a:rPr>
              <a:t>Jogo </a:t>
            </a:r>
            <a:r>
              <a:rPr lang="en-US" sz="1200" dirty="0" err="1">
                <a:solidFill>
                  <a:srgbClr val="000000"/>
                </a:solidFill>
                <a:effectLst/>
                <a:hlinkClick r:id="rId24" action="ppaction://hlinksldjump"/>
              </a:rPr>
              <a:t>Imaginário</a:t>
            </a:r>
            <a:r>
              <a:rPr lang="en-US" sz="1200" dirty="0">
                <a:solidFill>
                  <a:srgbClr val="000000"/>
                </a:solidFill>
                <a:effectLst/>
              </a:rPr>
              <a:t>, 27</a:t>
            </a:r>
          </a:p>
          <a:p>
            <a:r>
              <a:rPr lang="en-US" sz="1200" dirty="0">
                <a:solidFill>
                  <a:srgbClr val="000000"/>
                </a:solidFill>
              </a:rPr>
              <a:t>  4.2. </a:t>
            </a:r>
            <a:r>
              <a:rPr lang="en-US" sz="1200" dirty="0">
                <a:solidFill>
                  <a:srgbClr val="000000"/>
                </a:solidFill>
                <a:hlinkClick r:id="rId25" action="ppaction://hlinksldjump"/>
              </a:rPr>
              <a:t>Jogo Real</a:t>
            </a:r>
            <a:r>
              <a:rPr lang="en-US" sz="1200" dirty="0">
                <a:solidFill>
                  <a:srgbClr val="000000"/>
                </a:solidFill>
              </a:rPr>
              <a:t>, 31</a:t>
            </a:r>
          </a:p>
          <a:p>
            <a:r>
              <a:rPr lang="en-US" sz="1200" dirty="0">
                <a:solidFill>
                  <a:srgbClr val="000000"/>
                </a:solidFill>
                <a:effectLst/>
              </a:rPr>
              <a:t>  4.3. </a:t>
            </a:r>
            <a:r>
              <a:rPr lang="en-US" sz="1200" dirty="0">
                <a:solidFill>
                  <a:srgbClr val="000000"/>
                </a:solidFill>
                <a:effectLst/>
                <a:hlinkClick r:id="rId26" action="ppaction://hlinksldjump"/>
              </a:rPr>
              <a:t>Jogo da </a:t>
            </a:r>
            <a:r>
              <a:rPr lang="en-US" sz="1200" dirty="0" err="1">
                <a:solidFill>
                  <a:srgbClr val="000000"/>
                </a:solidFill>
                <a:effectLst/>
                <a:hlinkClick r:id="rId26" action="ppaction://hlinksldjump"/>
              </a:rPr>
              <a:t>Paciência</a:t>
            </a:r>
            <a:r>
              <a:rPr lang="en-US" sz="1200" dirty="0">
                <a:solidFill>
                  <a:srgbClr val="000000"/>
                </a:solidFill>
                <a:effectLst/>
              </a:rPr>
              <a:t>, 35</a:t>
            </a:r>
          </a:p>
          <a:p>
            <a:r>
              <a:rPr lang="en-US" sz="1200" dirty="0">
                <a:solidFill>
                  <a:srgbClr val="000000"/>
                </a:solidFill>
              </a:rPr>
              <a:t>  4.4. </a:t>
            </a:r>
            <a:r>
              <a:rPr lang="en-US" sz="1200" dirty="0" err="1">
                <a:solidFill>
                  <a:srgbClr val="000000"/>
                </a:solidFill>
                <a:hlinkClick r:id="rId27" action="ppaction://hlinksldjump"/>
              </a:rPr>
              <a:t>Recompensa</a:t>
            </a:r>
            <a:r>
              <a:rPr lang="en-US" sz="1200" dirty="0">
                <a:solidFill>
                  <a:srgbClr val="000000"/>
                </a:solidFill>
              </a:rPr>
              <a:t>, 39</a:t>
            </a:r>
          </a:p>
          <a:p>
            <a:r>
              <a:rPr lang="en-US" sz="1200" dirty="0">
                <a:solidFill>
                  <a:srgbClr val="000000"/>
                </a:solidFill>
                <a:effectLst/>
              </a:rPr>
              <a:t>5. </a:t>
            </a:r>
            <a:r>
              <a:rPr lang="en-US" sz="1200" dirty="0" err="1">
                <a:solidFill>
                  <a:srgbClr val="000000"/>
                </a:solidFill>
                <a:effectLst/>
                <a:hlinkClick r:id="rId28" action="ppaction://hlinksldjump"/>
              </a:rPr>
              <a:t>Saída</a:t>
            </a:r>
            <a:r>
              <a:rPr lang="en-US" sz="1200" dirty="0">
                <a:solidFill>
                  <a:srgbClr val="000000"/>
                </a:solidFill>
                <a:effectLst/>
              </a:rPr>
              <a:t>, </a:t>
            </a:r>
            <a:r>
              <a:rPr lang="en-US" sz="1200" dirty="0">
                <a:solidFill>
                  <a:srgbClr val="000000"/>
                </a:solidFill>
              </a:rPr>
              <a:t>40</a:t>
            </a:r>
            <a:endParaRPr lang="en-US" sz="1200" dirty="0">
              <a:solidFill>
                <a:srgbClr val="000000"/>
              </a:solidFill>
              <a:effectLst/>
            </a:endParaRPr>
          </a:p>
          <a:p>
            <a:r>
              <a:rPr lang="en-US" sz="1200" dirty="0">
                <a:solidFill>
                  <a:srgbClr val="000000"/>
                </a:solidFill>
              </a:rPr>
              <a:t>  5.1. </a:t>
            </a:r>
            <a:r>
              <a:rPr lang="en-US" sz="1200" dirty="0" err="1">
                <a:solidFill>
                  <a:srgbClr val="000000"/>
                </a:solidFill>
                <a:hlinkClick r:id="rId28" action="ppaction://hlinksldjump"/>
              </a:rPr>
              <a:t>Saída</a:t>
            </a:r>
            <a:r>
              <a:rPr lang="en-US" sz="1200" dirty="0">
                <a:solidFill>
                  <a:srgbClr val="000000"/>
                </a:solidFill>
                <a:hlinkClick r:id="rId28" action="ppaction://hlinksldjump"/>
              </a:rPr>
              <a:t> 1</a:t>
            </a:r>
            <a:r>
              <a:rPr lang="en-US" sz="1200" dirty="0">
                <a:solidFill>
                  <a:srgbClr val="000000"/>
                </a:solidFill>
              </a:rPr>
              <a:t>, 40</a:t>
            </a:r>
          </a:p>
          <a:p>
            <a:r>
              <a:rPr lang="en-US" sz="1200" dirty="0">
                <a:solidFill>
                  <a:srgbClr val="000000"/>
                </a:solidFill>
              </a:rPr>
              <a:t>  5.2. </a:t>
            </a:r>
            <a:r>
              <a:rPr lang="en-US" sz="1200" dirty="0" err="1">
                <a:solidFill>
                  <a:srgbClr val="000000"/>
                </a:solidFill>
                <a:hlinkClick r:id="rId29" action="ppaction://hlinksldjump"/>
              </a:rPr>
              <a:t>Saída</a:t>
            </a:r>
            <a:r>
              <a:rPr lang="en-US" sz="1200" dirty="0">
                <a:solidFill>
                  <a:srgbClr val="000000"/>
                </a:solidFill>
                <a:hlinkClick r:id="rId29" action="ppaction://hlinksldjump"/>
              </a:rPr>
              <a:t> 2</a:t>
            </a:r>
            <a:r>
              <a:rPr lang="en-US" sz="1200" dirty="0">
                <a:solidFill>
                  <a:srgbClr val="000000"/>
                </a:solidFill>
              </a:rPr>
              <a:t>, 42</a:t>
            </a:r>
          </a:p>
          <a:p>
            <a:r>
              <a:rPr lang="en-US" sz="1200" dirty="0">
                <a:solidFill>
                  <a:srgbClr val="000000"/>
                </a:solidFill>
              </a:rPr>
              <a:t>  5.3. </a:t>
            </a:r>
            <a:r>
              <a:rPr lang="en-US" sz="1200" dirty="0" err="1">
                <a:solidFill>
                  <a:srgbClr val="000000"/>
                </a:solidFill>
                <a:hlinkClick r:id="rId30" action="ppaction://hlinksldjump"/>
              </a:rPr>
              <a:t>Escores</a:t>
            </a:r>
            <a:r>
              <a:rPr lang="en-US" sz="1200" dirty="0">
                <a:solidFill>
                  <a:srgbClr val="000000"/>
                </a:solidFill>
              </a:rPr>
              <a:t>, 44</a:t>
            </a:r>
          </a:p>
          <a:p>
            <a:r>
              <a:rPr lang="en-US" sz="1200" dirty="0">
                <a:solidFill>
                  <a:srgbClr val="000000"/>
                </a:solidFill>
              </a:rPr>
              <a:t>	5.3.1. </a:t>
            </a:r>
            <a:r>
              <a:rPr lang="en-US" sz="1200" dirty="0" err="1">
                <a:solidFill>
                  <a:srgbClr val="000000"/>
                </a:solidFill>
                <a:hlinkClick r:id="rId31" action="ppaction://hlinksldjump"/>
              </a:rPr>
              <a:t>Aleatorização</a:t>
            </a:r>
            <a:r>
              <a:rPr lang="en-US" sz="1200" dirty="0">
                <a:solidFill>
                  <a:srgbClr val="000000"/>
                </a:solidFill>
              </a:rPr>
              <a:t>, 45</a:t>
            </a:r>
          </a:p>
          <a:p>
            <a:r>
              <a:rPr lang="en-US" sz="1200" dirty="0">
                <a:solidFill>
                  <a:srgbClr val="000000"/>
                </a:solidFill>
              </a:rPr>
              <a:t>6. </a:t>
            </a:r>
            <a:r>
              <a:rPr lang="en-US" sz="1200" dirty="0">
                <a:solidFill>
                  <a:srgbClr val="000000"/>
                </a:solidFill>
                <a:hlinkClick r:id="rId32" action="ppaction://hlinksldjump"/>
              </a:rPr>
              <a:t>Interface de </a:t>
            </a:r>
            <a:r>
              <a:rPr lang="en-US" sz="1200" dirty="0" err="1">
                <a:solidFill>
                  <a:srgbClr val="000000"/>
                </a:solidFill>
                <a:hlinkClick r:id="rId32" action="ppaction://hlinksldjump"/>
              </a:rPr>
              <a:t>usuário</a:t>
            </a:r>
            <a:r>
              <a:rPr lang="en-US" sz="1200" dirty="0">
                <a:solidFill>
                  <a:srgbClr val="000000"/>
                </a:solidFill>
              </a:rPr>
              <a:t>, 48</a:t>
            </a:r>
          </a:p>
          <a:p>
            <a:r>
              <a:rPr lang="en-US" sz="1200" dirty="0">
                <a:solidFill>
                  <a:srgbClr val="000000"/>
                </a:solidFill>
                <a:effectLst/>
              </a:rPr>
              <a:t>  6.1. </a:t>
            </a:r>
            <a:r>
              <a:rPr lang="en-US" sz="1200" dirty="0">
                <a:solidFill>
                  <a:srgbClr val="000000"/>
                </a:solidFill>
                <a:effectLst/>
                <a:hlinkClick r:id="rId33" action="ppaction://hlinksldjump"/>
              </a:rPr>
              <a:t>Texts</a:t>
            </a:r>
            <a:r>
              <a:rPr lang="en-US" sz="1200" dirty="0">
                <a:solidFill>
                  <a:srgbClr val="000000"/>
                </a:solidFill>
                <a:effectLst/>
              </a:rPr>
              <a:t>, </a:t>
            </a:r>
            <a:r>
              <a:rPr lang="en-US" sz="1200" dirty="0">
                <a:solidFill>
                  <a:srgbClr val="000000"/>
                </a:solidFill>
              </a:rPr>
              <a:t>50</a:t>
            </a:r>
            <a:endParaRPr lang="en-US" sz="1200" dirty="0">
              <a:solidFill>
                <a:srgbClr val="000000"/>
              </a:solidFill>
              <a:effectLst/>
            </a:endParaRPr>
          </a:p>
          <a:p>
            <a:r>
              <a:rPr lang="en-US" sz="1200" dirty="0">
                <a:solidFill>
                  <a:srgbClr val="000000"/>
                </a:solidFill>
              </a:rPr>
              <a:t>  6.2. </a:t>
            </a:r>
            <a:r>
              <a:rPr lang="en-US" sz="1200" dirty="0">
                <a:solidFill>
                  <a:srgbClr val="000000"/>
                </a:solidFill>
                <a:hlinkClick r:id="rId34" action="ppaction://hlinksldjump"/>
              </a:rPr>
              <a:t>Prizes (</a:t>
            </a:r>
            <a:r>
              <a:rPr lang="en-US" sz="1200" dirty="0" err="1">
                <a:solidFill>
                  <a:srgbClr val="000000"/>
                </a:solidFill>
                <a:hlinkClick r:id="rId34" action="ppaction://hlinksldjump"/>
              </a:rPr>
              <a:t>recompensas</a:t>
            </a:r>
            <a:r>
              <a:rPr lang="en-US" sz="1200" dirty="0">
                <a:solidFill>
                  <a:srgbClr val="000000"/>
                </a:solidFill>
                <a:hlinkClick r:id="rId34" action="ppaction://hlinksldjump"/>
              </a:rPr>
              <a:t>)</a:t>
            </a:r>
            <a:r>
              <a:rPr lang="en-US" sz="1200" dirty="0">
                <a:solidFill>
                  <a:srgbClr val="000000"/>
                </a:solidFill>
              </a:rPr>
              <a:t>, 51</a:t>
            </a:r>
          </a:p>
          <a:p>
            <a:r>
              <a:rPr lang="en-US" sz="1200" dirty="0">
                <a:solidFill>
                  <a:srgbClr val="000000"/>
                </a:solidFill>
                <a:effectLst/>
              </a:rPr>
              <a:t>  6.3. </a:t>
            </a:r>
            <a:r>
              <a:rPr lang="en-US" sz="1200" dirty="0">
                <a:solidFill>
                  <a:srgbClr val="000000"/>
                </a:solidFill>
                <a:effectLst/>
                <a:hlinkClick r:id="rId34" action="ppaction://hlinksldjump"/>
              </a:rPr>
              <a:t>Times (</a:t>
            </a:r>
            <a:r>
              <a:rPr lang="en-US" sz="1200" dirty="0" err="1">
                <a:solidFill>
                  <a:srgbClr val="000000"/>
                </a:solidFill>
                <a:effectLst/>
                <a:hlinkClick r:id="rId34" action="ppaction://hlinksldjump"/>
              </a:rPr>
              <a:t>atrasos</a:t>
            </a:r>
            <a:r>
              <a:rPr lang="en-US" sz="1200" dirty="0">
                <a:solidFill>
                  <a:srgbClr val="000000"/>
                </a:solidFill>
                <a:effectLst/>
                <a:hlinkClick r:id="rId34" action="ppaction://hlinksldjump"/>
              </a:rPr>
              <a:t>)</a:t>
            </a:r>
            <a:r>
              <a:rPr lang="en-US" sz="1200" dirty="0">
                <a:solidFill>
                  <a:srgbClr val="000000"/>
                </a:solidFill>
                <a:effectLst/>
              </a:rPr>
              <a:t>, </a:t>
            </a:r>
            <a:r>
              <a:rPr lang="en-US" sz="1200" dirty="0">
                <a:solidFill>
                  <a:srgbClr val="000000"/>
                </a:solidFill>
              </a:rPr>
              <a:t>51</a:t>
            </a:r>
            <a:endParaRPr lang="en-US" sz="1200" dirty="0">
              <a:solidFill>
                <a:srgbClr val="000000"/>
              </a:solidFill>
              <a:effectLst/>
            </a:endParaRPr>
          </a:p>
          <a:p>
            <a:r>
              <a:rPr lang="en-US" sz="1200" dirty="0">
                <a:solidFill>
                  <a:srgbClr val="000000"/>
                </a:solidFill>
              </a:rPr>
              <a:t>  6.4. </a:t>
            </a:r>
            <a:r>
              <a:rPr lang="en-US" sz="1200" dirty="0">
                <a:solidFill>
                  <a:srgbClr val="000000"/>
                </a:solidFill>
                <a:hlinkClick r:id="rId35" action="ppaction://hlinksldjump"/>
              </a:rPr>
              <a:t>Trainings (</a:t>
            </a:r>
            <a:r>
              <a:rPr lang="en-US" sz="1200" dirty="0" err="1">
                <a:solidFill>
                  <a:srgbClr val="000000"/>
                </a:solidFill>
                <a:hlinkClick r:id="rId35" action="ppaction://hlinksldjump"/>
              </a:rPr>
              <a:t>ensaios</a:t>
            </a:r>
            <a:r>
              <a:rPr lang="en-US" sz="1200" dirty="0">
                <a:solidFill>
                  <a:srgbClr val="000000"/>
                </a:solidFill>
                <a:hlinkClick r:id="rId35" action="ppaction://hlinksldjump"/>
              </a:rPr>
              <a:t> de </a:t>
            </a:r>
            <a:r>
              <a:rPr lang="en-US" sz="1200" dirty="0" err="1">
                <a:solidFill>
                  <a:srgbClr val="000000"/>
                </a:solidFill>
                <a:hlinkClick r:id="rId35" action="ppaction://hlinksldjump"/>
              </a:rPr>
              <a:t>treino</a:t>
            </a:r>
            <a:r>
              <a:rPr lang="en-US" sz="1200" dirty="0">
                <a:solidFill>
                  <a:srgbClr val="000000"/>
                </a:solidFill>
                <a:hlinkClick r:id="rId35" action="ppaction://hlinksldjump"/>
              </a:rPr>
              <a:t>)</a:t>
            </a:r>
            <a:r>
              <a:rPr lang="en-US" sz="1200" dirty="0">
                <a:solidFill>
                  <a:srgbClr val="000000"/>
                </a:solidFill>
              </a:rPr>
              <a:t>, 52</a:t>
            </a:r>
          </a:p>
          <a:p>
            <a:r>
              <a:rPr lang="en-US" sz="1200" dirty="0">
                <a:solidFill>
                  <a:srgbClr val="000000"/>
                </a:solidFill>
                <a:effectLst/>
              </a:rPr>
              <a:t>  6.5. </a:t>
            </a:r>
            <a:r>
              <a:rPr lang="en-US" sz="1200" dirty="0">
                <a:solidFill>
                  <a:srgbClr val="000000"/>
                </a:solidFill>
                <a:effectLst/>
                <a:hlinkClick r:id="rId36" action="ppaction://hlinksldjump"/>
              </a:rPr>
              <a:t>Experiments (</a:t>
            </a:r>
            <a:r>
              <a:rPr lang="en-US" sz="1200" dirty="0" err="1">
                <a:solidFill>
                  <a:srgbClr val="000000"/>
                </a:solidFill>
                <a:effectLst/>
                <a:hlinkClick r:id="rId36" action="ppaction://hlinksldjump"/>
              </a:rPr>
              <a:t>jogos</a:t>
            </a:r>
            <a:r>
              <a:rPr lang="en-US" sz="1200" dirty="0">
                <a:solidFill>
                  <a:srgbClr val="000000"/>
                </a:solidFill>
                <a:effectLst/>
                <a:hlinkClick r:id="rId36" action="ppaction://hlinksldjump"/>
              </a:rPr>
              <a:t>/</a:t>
            </a:r>
            <a:r>
              <a:rPr lang="en-US" sz="1200" dirty="0" err="1">
                <a:solidFill>
                  <a:srgbClr val="000000"/>
                </a:solidFill>
                <a:effectLst/>
                <a:hlinkClick r:id="rId36" action="ppaction://hlinksldjump"/>
              </a:rPr>
              <a:t>tarefas</a:t>
            </a:r>
            <a:r>
              <a:rPr lang="en-US" sz="1200" dirty="0">
                <a:solidFill>
                  <a:srgbClr val="000000"/>
                </a:solidFill>
                <a:effectLst/>
                <a:hlinkClick r:id="rId36" action="ppaction://hlinksldjump"/>
              </a:rPr>
              <a:t>)</a:t>
            </a:r>
            <a:r>
              <a:rPr lang="en-US" sz="1200" dirty="0">
                <a:solidFill>
                  <a:srgbClr val="000000"/>
                </a:solidFill>
                <a:effectLst/>
              </a:rPr>
              <a:t>, </a:t>
            </a:r>
            <a:r>
              <a:rPr lang="en-US" sz="1200" dirty="0">
                <a:solidFill>
                  <a:srgbClr val="000000"/>
                </a:solidFill>
              </a:rPr>
              <a:t>53</a:t>
            </a:r>
            <a:endParaRPr lang="en-US" sz="1200" dirty="0">
              <a:solidFill>
                <a:srgbClr val="000000"/>
              </a:solidFill>
              <a:effectLst/>
            </a:endParaRPr>
          </a:p>
          <a:p>
            <a:r>
              <a:rPr lang="en-US" sz="1200" dirty="0">
                <a:solidFill>
                  <a:srgbClr val="000000"/>
                </a:solidFill>
              </a:rPr>
              <a:t>  6.6. </a:t>
            </a:r>
            <a:r>
              <a:rPr lang="en-US" sz="1200" dirty="0">
                <a:solidFill>
                  <a:srgbClr val="000000"/>
                </a:solidFill>
                <a:hlinkClick r:id="rId37" action="ppaction://hlinksldjump"/>
              </a:rPr>
              <a:t>Debug</a:t>
            </a:r>
            <a:r>
              <a:rPr lang="en-US" sz="1200" dirty="0">
                <a:solidFill>
                  <a:srgbClr val="000000"/>
                </a:solidFill>
              </a:rPr>
              <a:t>, 54</a:t>
            </a:r>
          </a:p>
          <a:p>
            <a:r>
              <a:rPr lang="en-US" sz="1200" dirty="0">
                <a:solidFill>
                  <a:srgbClr val="000000"/>
                </a:solidFill>
                <a:effectLst/>
              </a:rPr>
              <a:t>  6.7. </a:t>
            </a:r>
            <a:r>
              <a:rPr lang="en-US" sz="1200" dirty="0" err="1">
                <a:solidFill>
                  <a:srgbClr val="000000"/>
                </a:solidFill>
                <a:effectLst/>
                <a:hlinkClick r:id="rId37" action="ppaction://hlinksldjump"/>
              </a:rPr>
              <a:t>Exportação</a:t>
            </a:r>
            <a:r>
              <a:rPr lang="en-US" sz="1200" dirty="0">
                <a:solidFill>
                  <a:srgbClr val="000000"/>
                </a:solidFill>
                <a:effectLst/>
                <a:hlinkClick r:id="rId37" action="ppaction://hlinksldjump"/>
              </a:rPr>
              <a:t> do JSON </a:t>
            </a:r>
            <a:r>
              <a:rPr lang="en-US" sz="1200" dirty="0">
                <a:solidFill>
                  <a:srgbClr val="000000"/>
                </a:solidFill>
                <a:effectLst/>
              </a:rPr>
              <a:t>, 54</a:t>
            </a:r>
          </a:p>
          <a:p>
            <a:r>
              <a:rPr lang="en-US" sz="1200" dirty="0">
                <a:solidFill>
                  <a:srgbClr val="000000"/>
                </a:solidFill>
              </a:rPr>
              <a:t>7. </a:t>
            </a:r>
            <a:r>
              <a:rPr lang="en-US" sz="1200" dirty="0" err="1">
                <a:solidFill>
                  <a:srgbClr val="000000"/>
                </a:solidFill>
                <a:hlinkClick r:id="rId38" action="ppaction://hlinksldjump"/>
              </a:rPr>
              <a:t>Referências</a:t>
            </a:r>
            <a:r>
              <a:rPr lang="en-US" sz="1200" dirty="0">
                <a:solidFill>
                  <a:srgbClr val="000000"/>
                </a:solidFill>
              </a:rPr>
              <a:t>, 56</a:t>
            </a:r>
          </a:p>
          <a:p>
            <a:r>
              <a:rPr lang="en-US" sz="1200" dirty="0" err="1">
                <a:solidFill>
                  <a:srgbClr val="000000"/>
                </a:solidFill>
                <a:effectLst/>
                <a:hlinkClick r:id="rId39" action="ppaction://hlinksldjump"/>
              </a:rPr>
              <a:t>Apêndice</a:t>
            </a:r>
            <a:r>
              <a:rPr lang="en-US" sz="1200" dirty="0">
                <a:solidFill>
                  <a:srgbClr val="000000"/>
                </a:solidFill>
                <a:effectLst/>
                <a:hlinkClick r:id="rId39" action="ppaction://hlinksldjump"/>
              </a:rPr>
              <a:t> A</a:t>
            </a:r>
            <a:r>
              <a:rPr lang="en-US" sz="1200" dirty="0">
                <a:solidFill>
                  <a:srgbClr val="000000"/>
                </a:solidFill>
                <a:effectLst/>
              </a:rPr>
              <a:t> </a:t>
            </a:r>
            <a:r>
              <a:rPr lang="en-US" sz="1200" dirty="0">
                <a:solidFill>
                  <a:srgbClr val="000000"/>
                </a:solidFill>
              </a:rPr>
              <a:t>- </a:t>
            </a:r>
            <a:r>
              <a:rPr lang="en-US" sz="1200" dirty="0" err="1">
                <a:solidFill>
                  <a:srgbClr val="000000"/>
                </a:solidFill>
                <a:effectLst/>
              </a:rPr>
              <a:t>Instruções</a:t>
            </a:r>
            <a:r>
              <a:rPr lang="en-US" sz="1200" dirty="0">
                <a:solidFill>
                  <a:srgbClr val="000000"/>
                </a:solidFill>
                <a:effectLst/>
              </a:rPr>
              <a:t> para a </a:t>
            </a:r>
            <a:r>
              <a:rPr lang="en-US" sz="1200" dirty="0" err="1">
                <a:solidFill>
                  <a:srgbClr val="000000"/>
                </a:solidFill>
                <a:effectLst/>
              </a:rPr>
              <a:t>aplicação</a:t>
            </a:r>
            <a:r>
              <a:rPr lang="en-US" sz="1200" dirty="0">
                <a:solidFill>
                  <a:srgbClr val="000000"/>
                </a:solidFill>
                <a:effectLst/>
              </a:rPr>
              <a:t> on-line</a:t>
            </a:r>
            <a:r>
              <a:rPr lang="en-US" sz="1200" dirty="0">
                <a:solidFill>
                  <a:srgbClr val="000000"/>
                </a:solidFill>
              </a:rPr>
              <a:t>, 62</a:t>
            </a:r>
            <a:endParaRPr lang="en-US" sz="1200" dirty="0">
              <a:solidFill>
                <a:srgbClr val="000000"/>
              </a:solidFill>
              <a:effectLst/>
            </a:endParaRPr>
          </a:p>
          <a:p>
            <a:pPr algn="just"/>
            <a:endParaRPr lang="pt-BR" sz="1200" dirty="0"/>
          </a:p>
        </p:txBody>
      </p:sp>
    </p:spTree>
    <p:extLst>
      <p:ext uri="{BB962C8B-B14F-4D97-AF65-F5344CB8AC3E}">
        <p14:creationId xmlns:p14="http://schemas.microsoft.com/office/powerpoint/2010/main" val="4239008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5E1B913A-E85A-A92F-0643-3659920CE7E8}"/>
              </a:ext>
            </a:extLst>
          </p:cNvPr>
          <p:cNvSpPr txBox="1"/>
          <p:nvPr/>
        </p:nvSpPr>
        <p:spPr>
          <a:xfrm>
            <a:off x="471487" y="842452"/>
            <a:ext cx="5915024" cy="7617470"/>
          </a:xfrm>
          <a:prstGeom prst="rect">
            <a:avLst/>
          </a:prstGeom>
          <a:noFill/>
        </p:spPr>
        <p:txBody>
          <a:bodyPr wrap="square">
            <a:spAutoFit/>
          </a:bodyPr>
          <a:lstStyle/>
          <a:p>
            <a:pPr algn="just">
              <a:spcBef>
                <a:spcPts val="600"/>
              </a:spcBef>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Se este jogo for o segundo ou terceiro a ser apresentado, o examinador poderá dizer: </a:t>
            </a:r>
          </a:p>
          <a:p>
            <a:pPr algn="just">
              <a:spcBef>
                <a:spcPts val="600"/>
              </a:spcBef>
              <a:spcAft>
                <a:spcPts val="600"/>
              </a:spcAft>
            </a:pPr>
            <a:r>
              <a:rPr lang="pt-BR" sz="1650" b="1" i="1" u="none" strike="noStrike" dirty="0">
                <a:solidFill>
                  <a:srgbClr val="000000"/>
                </a:solidFill>
                <a:effectLst/>
                <a:latin typeface="YAD7UEhpH6I 0"/>
              </a:rPr>
              <a:t>“Neste jogo, ao contrário do último (ou dos outros), tente imaginar se esperaria mais tempo para acumular mais pontos. Aqui você NÃO receberá um prêmio material/real, mas fará as escolhas como se fosse receber um. Vamos praticar." </a:t>
            </a:r>
            <a:r>
              <a:rPr lang="pt-BR" sz="1650" u="none" strike="noStrike" dirty="0">
                <a:solidFill>
                  <a:srgbClr val="000000"/>
                </a:solidFill>
                <a:effectLst/>
                <a:latin typeface="YAD7UEhpH6I 0"/>
              </a:rPr>
              <a:t>(Figura 11A).</a:t>
            </a:r>
          </a:p>
          <a:p>
            <a:pPr algn="just">
              <a:spcBef>
                <a:spcPts val="600"/>
              </a:spcBef>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A Figura 11B mostra uma das telas de treino. Para complementar o entendimento, pode-se dizer o seguinte: </a:t>
            </a:r>
          </a:p>
          <a:p>
            <a:pPr algn="just">
              <a:spcBef>
                <a:spcPts val="600"/>
              </a:spcBef>
              <a:spcAft>
                <a:spcPts val="600"/>
              </a:spcAft>
            </a:pPr>
            <a:r>
              <a:rPr lang="pt-BR" sz="1650" b="1" i="1" u="none" strike="noStrike" dirty="0">
                <a:solidFill>
                  <a:srgbClr val="000000"/>
                </a:solidFill>
                <a:effectLst/>
                <a:latin typeface="YAD7UEhpH6I 0"/>
              </a:rPr>
              <a:t>“Agora você vai praticar. Você verá telas como esta, onde você precisa escolher se prefere esperar algum tempo para acumular a pontuação mais alta ou se prefere acumular uma pontuação mais baixa imediatamente. Para escolher, basta clicar nos pontos escolhidos, que aparecerão no placar [aponte para o placar]. Cada vez que você escolher os pontos, eles serão somados aos anteriores e aparecerão aqui [placar]. Veja como funciona.”</a:t>
            </a:r>
          </a:p>
          <a:p>
            <a:pPr algn="just">
              <a:spcBef>
                <a:spcPts val="600"/>
              </a:spcBef>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Usando a Figura 11B como exemplo, você pode dizer: </a:t>
            </a:r>
          </a:p>
          <a:p>
            <a:pPr algn="just">
              <a:spcBef>
                <a:spcPts val="600"/>
              </a:spcBef>
              <a:spcAft>
                <a:spcPts val="600"/>
              </a:spcAft>
            </a:pPr>
            <a:r>
              <a:rPr lang="pt-BR" sz="1650" b="1" i="1" u="none" strike="noStrike" dirty="0">
                <a:solidFill>
                  <a:srgbClr val="000000"/>
                </a:solidFill>
                <a:effectLst/>
                <a:latin typeface="YAD7UEhpH6I 0"/>
              </a:rPr>
              <a:t>“Dê uma olhada nessa tela: temos 700 pontos aqui, que você pode acumular agora e 1000 pontos nessa outra pista, que você vai acumular depois de esperar 7 segundos [dizemos apontando para as raias correspondentes]. Neste jogo, você realmente não precisa esperar, mas é importante que você imagine se esperaria ou não para acumular mais pontos e, assim, receber um prêmio melhor.”</a:t>
            </a:r>
          </a:p>
          <a:p>
            <a:pPr algn="just">
              <a:spcBef>
                <a:spcPts val="600"/>
              </a:spcBef>
              <a:spcAft>
                <a:spcPts val="600"/>
              </a:spcAft>
            </a:pPr>
            <a:r>
              <a:rPr lang="pt-BR" sz="1650" u="none" strike="noStrike" dirty="0">
                <a:solidFill>
                  <a:srgbClr val="000000"/>
                </a:solidFill>
                <a:effectLst/>
                <a:latin typeface="YAD7UEhpH6I 0"/>
              </a:rPr>
              <a:t>	Mesmo que o testando compreenda a instrução, ele(a) pode, no entanto, precisar ser encorajado a realizar todos os ensaios de treino.</a:t>
            </a:r>
            <a:endParaRPr lang="en-US" sz="1650" dirty="0">
              <a:solidFill>
                <a:srgbClr val="000000"/>
              </a:solidFill>
              <a:effectLst/>
              <a:latin typeface="YAD7UEhpH6I 0"/>
            </a:endParaRPr>
          </a:p>
        </p:txBody>
      </p:sp>
      <p:sp>
        <p:nvSpPr>
          <p:cNvPr id="3" name="CaixaDeTexto 2">
            <a:extLst>
              <a:ext uri="{FF2B5EF4-FFF2-40B4-BE49-F238E27FC236}">
                <a16:creationId xmlns:a16="http://schemas.microsoft.com/office/drawing/2014/main" id="{41F0A624-E35D-DA81-56F7-A6B3EA923812}"/>
              </a:ext>
            </a:extLst>
          </p:cNvPr>
          <p:cNvSpPr txBox="1"/>
          <p:nvPr/>
        </p:nvSpPr>
        <p:spPr>
          <a:xfrm>
            <a:off x="6318584" y="147592"/>
            <a:ext cx="418704" cy="369332"/>
          </a:xfrm>
          <a:prstGeom prst="rect">
            <a:avLst/>
          </a:prstGeom>
          <a:noFill/>
        </p:spPr>
        <p:txBody>
          <a:bodyPr wrap="none" rtlCol="0">
            <a:spAutoFit/>
          </a:bodyPr>
          <a:lstStyle/>
          <a:p>
            <a:r>
              <a:rPr lang="pt-BR" dirty="0"/>
              <a:t>28</a:t>
            </a:r>
          </a:p>
        </p:txBody>
      </p:sp>
    </p:spTree>
    <p:extLst>
      <p:ext uri="{BB962C8B-B14F-4D97-AF65-F5344CB8AC3E}">
        <p14:creationId xmlns:p14="http://schemas.microsoft.com/office/powerpoint/2010/main" val="1332315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0" name="CaixaDeTexto 9">
            <a:extLst>
              <a:ext uri="{FF2B5EF4-FFF2-40B4-BE49-F238E27FC236}">
                <a16:creationId xmlns:a16="http://schemas.microsoft.com/office/drawing/2014/main" id="{C6A4BEEA-8D1D-D632-95CB-5DC88AA05298}"/>
              </a:ext>
            </a:extLst>
          </p:cNvPr>
          <p:cNvSpPr txBox="1"/>
          <p:nvPr/>
        </p:nvSpPr>
        <p:spPr>
          <a:xfrm>
            <a:off x="698499" y="7111265"/>
            <a:ext cx="5400000" cy="1384995"/>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11. </a:t>
            </a:r>
            <a:r>
              <a:rPr lang="pt-BR" sz="1400" b="0" i="0" u="none" strike="noStrike" dirty="0">
                <a:solidFill>
                  <a:srgbClr val="000000"/>
                </a:solidFill>
                <a:effectLst/>
              </a:rPr>
              <a:t>(A) Instruções básicas para a realização do Jogo Imaginário; (B) Tela de treino em que o testando deve escolher entre esperar 7 segundos para acumular 1000 pontos ou receber 700 pontos imediatamente. Por se tratar de uma tarefa hipotética, cabe então reforçar que os tempos não são vivenciados e que o testando não receberá uma recompensa material/real ao final do jogo.</a:t>
            </a:r>
            <a:endParaRPr lang="pt-BR" sz="1400" dirty="0"/>
          </a:p>
        </p:txBody>
      </p:sp>
      <p:pic>
        <p:nvPicPr>
          <p:cNvPr id="9" name="Imagem 8">
            <a:extLst>
              <a:ext uri="{FF2B5EF4-FFF2-40B4-BE49-F238E27FC236}">
                <a16:creationId xmlns:a16="http://schemas.microsoft.com/office/drawing/2014/main" id="{30BC3F5B-9ABB-AB2E-7D5D-8551FF5A7484}"/>
              </a:ext>
            </a:extLst>
          </p:cNvPr>
          <p:cNvPicPr>
            <a:picLocks noChangeAspect="1"/>
          </p:cNvPicPr>
          <p:nvPr/>
        </p:nvPicPr>
        <p:blipFill rotWithShape="1">
          <a:blip r:embed="rId4"/>
          <a:srcRect l="3148" t="3976" r="3333" b="7264"/>
          <a:stretch/>
        </p:blipFill>
        <p:spPr>
          <a:xfrm>
            <a:off x="729000" y="1090433"/>
            <a:ext cx="5400000" cy="2881554"/>
          </a:xfrm>
          <a:prstGeom prst="rect">
            <a:avLst/>
          </a:prstGeom>
        </p:spPr>
      </p:pic>
      <p:pic>
        <p:nvPicPr>
          <p:cNvPr id="14" name="Imagem 13">
            <a:extLst>
              <a:ext uri="{FF2B5EF4-FFF2-40B4-BE49-F238E27FC236}">
                <a16:creationId xmlns:a16="http://schemas.microsoft.com/office/drawing/2014/main" id="{45F16673-D7A4-5DDA-54AD-C4A3600D62CA}"/>
              </a:ext>
            </a:extLst>
          </p:cNvPr>
          <p:cNvPicPr>
            <a:picLocks noChangeAspect="1"/>
          </p:cNvPicPr>
          <p:nvPr/>
        </p:nvPicPr>
        <p:blipFill rotWithShape="1">
          <a:blip r:embed="rId5"/>
          <a:srcRect l="3333" t="5452" r="3333" b="5616"/>
          <a:stretch/>
        </p:blipFill>
        <p:spPr>
          <a:xfrm>
            <a:off x="729000" y="4153102"/>
            <a:ext cx="5400000" cy="2892857"/>
          </a:xfrm>
          <a:prstGeom prst="rect">
            <a:avLst/>
          </a:prstGeom>
        </p:spPr>
      </p:pic>
      <p:sp>
        <p:nvSpPr>
          <p:cNvPr id="11" name="Fluxograma: Conector 10">
            <a:extLst>
              <a:ext uri="{FF2B5EF4-FFF2-40B4-BE49-F238E27FC236}">
                <a16:creationId xmlns:a16="http://schemas.microsoft.com/office/drawing/2014/main" id="{DCC6B8D9-CB80-F1EA-1ECC-A21C8A46B752}"/>
              </a:ext>
            </a:extLst>
          </p:cNvPr>
          <p:cNvSpPr/>
          <p:nvPr/>
        </p:nvSpPr>
        <p:spPr>
          <a:xfrm>
            <a:off x="585786" y="780833"/>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12" name="Fluxograma: Conector 11">
            <a:extLst>
              <a:ext uri="{FF2B5EF4-FFF2-40B4-BE49-F238E27FC236}">
                <a16:creationId xmlns:a16="http://schemas.microsoft.com/office/drawing/2014/main" id="{7B5B19B7-4FDC-4951-1FDB-C77EBA683805}"/>
              </a:ext>
            </a:extLst>
          </p:cNvPr>
          <p:cNvSpPr/>
          <p:nvPr/>
        </p:nvSpPr>
        <p:spPr>
          <a:xfrm>
            <a:off x="585787" y="4117191"/>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3" name="CaixaDeTexto 2">
            <a:extLst>
              <a:ext uri="{FF2B5EF4-FFF2-40B4-BE49-F238E27FC236}">
                <a16:creationId xmlns:a16="http://schemas.microsoft.com/office/drawing/2014/main" id="{5AFB2F78-1A4E-D70D-F740-BBA051B2D6B5}"/>
              </a:ext>
            </a:extLst>
          </p:cNvPr>
          <p:cNvSpPr txBox="1"/>
          <p:nvPr/>
        </p:nvSpPr>
        <p:spPr>
          <a:xfrm>
            <a:off x="6318584" y="147592"/>
            <a:ext cx="418704" cy="369332"/>
          </a:xfrm>
          <a:prstGeom prst="rect">
            <a:avLst/>
          </a:prstGeom>
          <a:noFill/>
        </p:spPr>
        <p:txBody>
          <a:bodyPr wrap="none" rtlCol="0">
            <a:spAutoFit/>
          </a:bodyPr>
          <a:lstStyle/>
          <a:p>
            <a:r>
              <a:rPr lang="pt-BR" dirty="0"/>
              <a:t>29</a:t>
            </a:r>
          </a:p>
        </p:txBody>
      </p:sp>
    </p:spTree>
    <p:extLst>
      <p:ext uri="{BB962C8B-B14F-4D97-AF65-F5344CB8AC3E}">
        <p14:creationId xmlns:p14="http://schemas.microsoft.com/office/powerpoint/2010/main" val="3760767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9721DE50-253C-2BF0-F631-50F61EF2FA8B}"/>
              </a:ext>
            </a:extLst>
          </p:cNvPr>
          <p:cNvSpPr txBox="1"/>
          <p:nvPr/>
        </p:nvSpPr>
        <p:spPr>
          <a:xfrm>
            <a:off x="471487" y="754172"/>
            <a:ext cx="5915025" cy="3939540"/>
          </a:xfrm>
          <a:prstGeom prst="rect">
            <a:avLst/>
          </a:prstGeom>
          <a:noFill/>
        </p:spPr>
        <p:txBody>
          <a:bodyPr wrap="square">
            <a:spAutoFit/>
          </a:bodyPr>
          <a:lstStyle/>
          <a:p>
            <a:pPr algn="just">
              <a:spcBef>
                <a:spcPts val="600"/>
              </a:spcBef>
            </a:pPr>
            <a:r>
              <a:rPr lang="en-US" sz="1600" b="0" i="0" u="none" strike="noStrike" dirty="0">
                <a:solidFill>
                  <a:srgbClr val="000000"/>
                </a:solidFill>
                <a:effectLst/>
              </a:rPr>
              <a:t>	</a:t>
            </a:r>
            <a:r>
              <a:rPr lang="en-US" sz="1600" b="0" i="0" u="none" strike="noStrike" dirty="0" err="1">
                <a:solidFill>
                  <a:srgbClr val="000000"/>
                </a:solidFill>
                <a:effectLst/>
              </a:rPr>
              <a:t>Após</a:t>
            </a:r>
            <a:r>
              <a:rPr lang="en-US" sz="1600" b="0" i="0" u="none" strike="noStrike" dirty="0">
                <a:solidFill>
                  <a:srgbClr val="000000"/>
                </a:solidFill>
                <a:effectLst/>
              </a:rPr>
              <a:t> o </a:t>
            </a:r>
            <a:r>
              <a:rPr lang="en-US" sz="1600" b="0" i="0" u="none" strike="noStrike" dirty="0" err="1">
                <a:solidFill>
                  <a:srgbClr val="000000"/>
                </a:solidFill>
                <a:effectLst/>
              </a:rPr>
              <a:t>treino</a:t>
            </a:r>
            <a:r>
              <a:rPr lang="pt-BR" sz="1600" b="0" i="0" u="none" strike="noStrike" dirty="0">
                <a:solidFill>
                  <a:srgbClr val="000000"/>
                </a:solidFill>
                <a:effectLst/>
              </a:rPr>
              <a:t>, a primeira tela do Jogo Imaginário aparecerá, </a:t>
            </a:r>
            <a:r>
              <a:rPr lang="pt-BR" sz="1600" dirty="0">
                <a:solidFill>
                  <a:srgbClr val="000000"/>
                </a:solidFill>
              </a:rPr>
              <a:t>sendo </a:t>
            </a:r>
            <a:r>
              <a:rPr lang="pt-BR" sz="1600" b="0" i="0" u="none" strike="noStrike" dirty="0">
                <a:solidFill>
                  <a:srgbClr val="000000"/>
                </a:solidFill>
                <a:effectLst/>
              </a:rPr>
              <a:t>importante garantir que os </a:t>
            </a:r>
            <a:r>
              <a:rPr lang="pt-BR" sz="1600" b="0" i="0" u="none" strike="noStrike" dirty="0" err="1">
                <a:solidFill>
                  <a:srgbClr val="000000"/>
                </a:solidFill>
                <a:effectLst/>
              </a:rPr>
              <a:t>testandos</a:t>
            </a:r>
            <a:r>
              <a:rPr lang="pt-BR" sz="1600" b="0" i="0" u="none" strike="noStrike" dirty="0">
                <a:solidFill>
                  <a:srgbClr val="000000"/>
                </a:solidFill>
                <a:effectLst/>
              </a:rPr>
              <a:t> entendam o que devem fazer. Caso contrário, repita as instruções de outra maneira. Em seguida, lembre aos participantes que eles NÃO receberão uma recompensa material ao final do jogo (Figura 12A). Neste momento, o examinador pode dizer:</a:t>
            </a:r>
          </a:p>
          <a:p>
            <a:pPr algn="just">
              <a:spcBef>
                <a:spcPts val="600"/>
              </a:spcBef>
            </a:pPr>
            <a:r>
              <a:rPr lang="pt-BR" sz="1600" b="1" i="1" u="none" strike="noStrike" dirty="0">
                <a:solidFill>
                  <a:srgbClr val="000000"/>
                </a:solidFill>
                <a:effectLst/>
              </a:rPr>
              <a:t>“Agora que você praticou, pode jogar. Lembre-se, neste jogo você NÃO receberá um prêmio material/real, mas faça as escolhas como se fosse receber um. Você pode começar.”</a:t>
            </a:r>
          </a:p>
          <a:p>
            <a:pPr algn="just">
              <a:spcBef>
                <a:spcPts val="600"/>
              </a:spcBef>
            </a:pPr>
            <a:r>
              <a:rPr lang="en-US" sz="1600" b="0" i="0" u="none" strike="noStrike" dirty="0">
                <a:solidFill>
                  <a:srgbClr val="000000"/>
                </a:solidFill>
                <a:effectLst/>
              </a:rPr>
              <a:t>	</a:t>
            </a:r>
            <a:r>
              <a:rPr lang="pt-BR" sz="1600" b="0" i="0" u="none" strike="noStrike" dirty="0">
                <a:solidFill>
                  <a:srgbClr val="000000"/>
                </a:solidFill>
                <a:effectLst/>
              </a:rPr>
              <a:t> Uma tela como a mostrada na Figura 12B então aparece. Todos os jogos têm a mesma aparência, com a única diferença que no Jogo Imaginário o avatar não cruza a pista. Em vez disso, ao clicar na pontuação desejada, o próximo ensaio (tela de escolha) é apresentado. Após 36 tentativas, aparecerá uma tela mostrando a pontuação total alcançada no jogo (Figura 12C).</a:t>
            </a:r>
            <a:endParaRPr lang="en-US" sz="1600" dirty="0">
              <a:solidFill>
                <a:srgbClr val="000000"/>
              </a:solidFill>
              <a:effectLst/>
            </a:endParaRPr>
          </a:p>
        </p:txBody>
      </p:sp>
      <p:pic>
        <p:nvPicPr>
          <p:cNvPr id="9" name="Imagem 8">
            <a:extLst>
              <a:ext uri="{FF2B5EF4-FFF2-40B4-BE49-F238E27FC236}">
                <a16:creationId xmlns:a16="http://schemas.microsoft.com/office/drawing/2014/main" id="{43FEFC89-F0E5-C912-8EFB-528404D3AA3C}"/>
              </a:ext>
            </a:extLst>
          </p:cNvPr>
          <p:cNvPicPr>
            <a:picLocks noChangeAspect="1"/>
          </p:cNvPicPr>
          <p:nvPr/>
        </p:nvPicPr>
        <p:blipFill rotWithShape="1">
          <a:blip r:embed="rId4"/>
          <a:srcRect l="2779" t="5493" r="3333" b="5493"/>
          <a:stretch/>
        </p:blipFill>
        <p:spPr>
          <a:xfrm>
            <a:off x="407788" y="4899842"/>
            <a:ext cx="2937911" cy="1584573"/>
          </a:xfrm>
          <a:prstGeom prst="rect">
            <a:avLst/>
          </a:prstGeom>
        </p:spPr>
      </p:pic>
      <p:sp>
        <p:nvSpPr>
          <p:cNvPr id="13" name="Fluxograma: Conector 12">
            <a:extLst>
              <a:ext uri="{FF2B5EF4-FFF2-40B4-BE49-F238E27FC236}">
                <a16:creationId xmlns:a16="http://schemas.microsoft.com/office/drawing/2014/main" id="{65845EAD-AEAC-0FA2-320B-5D6C70FFD7BF}"/>
              </a:ext>
            </a:extLst>
          </p:cNvPr>
          <p:cNvSpPr/>
          <p:nvPr/>
        </p:nvSpPr>
        <p:spPr>
          <a:xfrm>
            <a:off x="356436" y="4801954"/>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pic>
        <p:nvPicPr>
          <p:cNvPr id="16" name="Imagem 15">
            <a:extLst>
              <a:ext uri="{FF2B5EF4-FFF2-40B4-BE49-F238E27FC236}">
                <a16:creationId xmlns:a16="http://schemas.microsoft.com/office/drawing/2014/main" id="{05640B9C-B855-07B8-23E8-47B02638AA4A}"/>
              </a:ext>
            </a:extLst>
          </p:cNvPr>
          <p:cNvPicPr>
            <a:picLocks noChangeAspect="1"/>
          </p:cNvPicPr>
          <p:nvPr/>
        </p:nvPicPr>
        <p:blipFill rotWithShape="1">
          <a:blip r:embed="rId5"/>
          <a:srcRect l="3333" t="5493" r="3555" b="5493"/>
          <a:stretch/>
        </p:blipFill>
        <p:spPr>
          <a:xfrm>
            <a:off x="3506512" y="4899842"/>
            <a:ext cx="2947063" cy="1584000"/>
          </a:xfrm>
          <a:prstGeom prst="rect">
            <a:avLst/>
          </a:prstGeom>
        </p:spPr>
      </p:pic>
      <p:sp>
        <p:nvSpPr>
          <p:cNvPr id="14" name="Fluxograma: Conector 13">
            <a:extLst>
              <a:ext uri="{FF2B5EF4-FFF2-40B4-BE49-F238E27FC236}">
                <a16:creationId xmlns:a16="http://schemas.microsoft.com/office/drawing/2014/main" id="{9358AE98-9B52-C812-1535-AD0CBAABFA63}"/>
              </a:ext>
            </a:extLst>
          </p:cNvPr>
          <p:cNvSpPr/>
          <p:nvPr/>
        </p:nvSpPr>
        <p:spPr>
          <a:xfrm>
            <a:off x="3383437" y="4788902"/>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pic>
        <p:nvPicPr>
          <p:cNvPr id="19" name="Imagem 18">
            <a:extLst>
              <a:ext uri="{FF2B5EF4-FFF2-40B4-BE49-F238E27FC236}">
                <a16:creationId xmlns:a16="http://schemas.microsoft.com/office/drawing/2014/main" id="{953CDE03-54FF-6CEC-754F-DABF69130010}"/>
              </a:ext>
            </a:extLst>
          </p:cNvPr>
          <p:cNvPicPr>
            <a:picLocks noChangeAspect="1"/>
          </p:cNvPicPr>
          <p:nvPr/>
        </p:nvPicPr>
        <p:blipFill rotWithShape="1">
          <a:blip r:embed="rId6"/>
          <a:srcRect l="3112" t="5493" r="3556" b="5493"/>
          <a:stretch/>
        </p:blipFill>
        <p:spPr>
          <a:xfrm>
            <a:off x="407788" y="6810933"/>
            <a:ext cx="2937911" cy="1584000"/>
          </a:xfrm>
          <a:prstGeom prst="rect">
            <a:avLst/>
          </a:prstGeom>
        </p:spPr>
      </p:pic>
      <p:sp>
        <p:nvSpPr>
          <p:cNvPr id="17" name="CaixaDeTexto 16">
            <a:extLst>
              <a:ext uri="{FF2B5EF4-FFF2-40B4-BE49-F238E27FC236}">
                <a16:creationId xmlns:a16="http://schemas.microsoft.com/office/drawing/2014/main" id="{9D94C2F1-5BF4-3A23-7E9F-C4FCC72E80CD}"/>
              </a:ext>
            </a:extLst>
          </p:cNvPr>
          <p:cNvSpPr txBox="1"/>
          <p:nvPr/>
        </p:nvSpPr>
        <p:spPr>
          <a:xfrm>
            <a:off x="3506512" y="6594782"/>
            <a:ext cx="2880000" cy="2308324"/>
          </a:xfrm>
          <a:prstGeom prst="rect">
            <a:avLst/>
          </a:prstGeom>
          <a:noFill/>
        </p:spPr>
        <p:txBody>
          <a:bodyPr wrap="square">
            <a:spAutoFit/>
          </a:bodyPr>
          <a:lstStyle/>
          <a:p>
            <a:pPr algn="just"/>
            <a:r>
              <a:rPr lang="pt-BR" sz="1200" b="1" dirty="0"/>
              <a:t>Figura 12.</a:t>
            </a:r>
            <a:r>
              <a:rPr lang="en-US" sz="1200" b="0" i="0" u="none" strike="noStrike" dirty="0">
                <a:solidFill>
                  <a:srgbClr val="000000"/>
                </a:solidFill>
                <a:effectLst/>
              </a:rPr>
              <a:t> </a:t>
            </a:r>
            <a:r>
              <a:rPr lang="pt-BR" sz="1200" b="0" i="0" u="none" strike="noStrike" dirty="0">
                <a:solidFill>
                  <a:srgbClr val="000000"/>
                </a:solidFill>
                <a:effectLst/>
              </a:rPr>
              <a:t>Sequência de etapas de teste do Jogo Imaginário. (A) Tela informando que o Jogo Imaginário vai começar e que o testando não receberá prêmio material. (B) Uma das tentativas do Jogo Imaginário em que o testador é solicitado a imaginar sua disposição entre esperar algum tempo (por exemplo, 30 s) para receber a pontuação mais alta (1000), que poderia reverter </a:t>
            </a:r>
            <a:r>
              <a:rPr lang="pt-BR" sz="1200" dirty="0">
                <a:solidFill>
                  <a:srgbClr val="000000"/>
                </a:solidFill>
              </a:rPr>
              <a:t>em</a:t>
            </a:r>
            <a:r>
              <a:rPr lang="pt-BR" sz="1200" b="0" i="0" u="none" strike="noStrike" dirty="0">
                <a:solidFill>
                  <a:srgbClr val="000000"/>
                </a:solidFill>
                <a:effectLst/>
              </a:rPr>
              <a:t> um prêmio hipotético mais alto, e receber uma pontuação mais baixa (700 pontos) imediatamente.</a:t>
            </a:r>
            <a:r>
              <a:rPr lang="en-US" sz="1200" b="0" i="0" u="none" strike="noStrike" dirty="0">
                <a:solidFill>
                  <a:srgbClr val="000000"/>
                </a:solidFill>
                <a:effectLst/>
              </a:rPr>
              <a:t> </a:t>
            </a:r>
            <a:endParaRPr lang="pt-BR" sz="1200" dirty="0"/>
          </a:p>
        </p:txBody>
      </p:sp>
      <p:sp>
        <p:nvSpPr>
          <p:cNvPr id="15" name="Fluxograma: Conector 14">
            <a:extLst>
              <a:ext uri="{FF2B5EF4-FFF2-40B4-BE49-F238E27FC236}">
                <a16:creationId xmlns:a16="http://schemas.microsoft.com/office/drawing/2014/main" id="{41AE20F8-EF99-1A87-EC67-8F33A42680B4}"/>
              </a:ext>
            </a:extLst>
          </p:cNvPr>
          <p:cNvSpPr/>
          <p:nvPr/>
        </p:nvSpPr>
        <p:spPr>
          <a:xfrm>
            <a:off x="365960" y="6750077"/>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21" name="CaixaDeTexto 20">
            <a:extLst>
              <a:ext uri="{FF2B5EF4-FFF2-40B4-BE49-F238E27FC236}">
                <a16:creationId xmlns:a16="http://schemas.microsoft.com/office/drawing/2014/main" id="{106126D6-F304-C25A-E95D-71F25EC93E25}"/>
              </a:ext>
            </a:extLst>
          </p:cNvPr>
          <p:cNvSpPr txBox="1"/>
          <p:nvPr/>
        </p:nvSpPr>
        <p:spPr>
          <a:xfrm>
            <a:off x="471487" y="8433628"/>
            <a:ext cx="2874212" cy="461665"/>
          </a:xfrm>
          <a:prstGeom prst="rect">
            <a:avLst/>
          </a:prstGeom>
          <a:noFill/>
        </p:spPr>
        <p:txBody>
          <a:bodyPr wrap="square">
            <a:spAutoFit/>
          </a:bodyPr>
          <a:lstStyle/>
          <a:p>
            <a:pPr algn="just"/>
            <a:r>
              <a:rPr lang="pt-BR" sz="1200" b="0" i="0" u="none" strike="noStrike" dirty="0">
                <a:solidFill>
                  <a:srgbClr val="000000"/>
                </a:solidFill>
                <a:effectLst/>
              </a:rPr>
              <a:t>(C) Tela final onde é exibida a pontuação total do Jogo Imaginário.</a:t>
            </a:r>
            <a:endParaRPr lang="pt-BR" sz="1200" dirty="0"/>
          </a:p>
        </p:txBody>
      </p:sp>
      <p:sp>
        <p:nvSpPr>
          <p:cNvPr id="3" name="CaixaDeTexto 2">
            <a:extLst>
              <a:ext uri="{FF2B5EF4-FFF2-40B4-BE49-F238E27FC236}">
                <a16:creationId xmlns:a16="http://schemas.microsoft.com/office/drawing/2014/main" id="{3A66CA65-27B2-8AF8-E0A0-C81506851D75}"/>
              </a:ext>
            </a:extLst>
          </p:cNvPr>
          <p:cNvSpPr txBox="1"/>
          <p:nvPr/>
        </p:nvSpPr>
        <p:spPr>
          <a:xfrm>
            <a:off x="6318584" y="147592"/>
            <a:ext cx="418704" cy="369332"/>
          </a:xfrm>
          <a:prstGeom prst="rect">
            <a:avLst/>
          </a:prstGeom>
          <a:noFill/>
        </p:spPr>
        <p:txBody>
          <a:bodyPr wrap="none" rtlCol="0">
            <a:spAutoFit/>
          </a:bodyPr>
          <a:lstStyle/>
          <a:p>
            <a:r>
              <a:rPr lang="pt-BR" dirty="0"/>
              <a:t>30</a:t>
            </a:r>
          </a:p>
        </p:txBody>
      </p:sp>
    </p:spTree>
    <p:extLst>
      <p:ext uri="{BB962C8B-B14F-4D97-AF65-F5344CB8AC3E}">
        <p14:creationId xmlns:p14="http://schemas.microsoft.com/office/powerpoint/2010/main" val="174805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9" name="CaixaDeTexto 8">
            <a:extLst>
              <a:ext uri="{FF2B5EF4-FFF2-40B4-BE49-F238E27FC236}">
                <a16:creationId xmlns:a16="http://schemas.microsoft.com/office/drawing/2014/main" id="{377C4371-CEE7-02F3-AAB7-73D9F7D7C6CD}"/>
              </a:ext>
            </a:extLst>
          </p:cNvPr>
          <p:cNvSpPr txBox="1"/>
          <p:nvPr/>
        </p:nvSpPr>
        <p:spPr>
          <a:xfrm>
            <a:off x="471488" y="7631770"/>
            <a:ext cx="5915025" cy="1569660"/>
          </a:xfrm>
          <a:prstGeom prst="rect">
            <a:avLst/>
          </a:prstGeom>
          <a:noFill/>
        </p:spPr>
        <p:txBody>
          <a:bodyPr wrap="square">
            <a:spAutoFit/>
          </a:bodyPr>
          <a:lstStyle/>
          <a:p>
            <a:pPr algn="just"/>
            <a:r>
              <a:rPr lang="pt-BR" sz="1600" b="1" i="1" u="none" strike="noStrike" dirty="0">
                <a:solidFill>
                  <a:srgbClr val="000000"/>
                </a:solidFill>
                <a:effectLst/>
              </a:rPr>
              <a:t>“Aqui você deve esperar para acumular mais pontos, que serão convertidos em um prêmio real. Para obter mais pontos, você precisa esperar por alguns tempos. Você ganhará um prêmio material proporcional aos pontos que acumular ao final do jogo. Antes do jogo, você vai praticar para entender como funciona.” </a:t>
            </a:r>
            <a:r>
              <a:rPr lang="pt-BR" sz="1600" u="none" strike="noStrike" dirty="0">
                <a:solidFill>
                  <a:srgbClr val="000000"/>
                </a:solidFill>
                <a:effectLst/>
              </a:rPr>
              <a:t>(Figura 13A).</a:t>
            </a:r>
            <a:endParaRPr lang="pt-BR" sz="1600" dirty="0"/>
          </a:p>
        </p:txBody>
      </p:sp>
      <p:sp>
        <p:nvSpPr>
          <p:cNvPr id="3" name="CaixaDeTexto 2">
            <a:extLst>
              <a:ext uri="{FF2B5EF4-FFF2-40B4-BE49-F238E27FC236}">
                <a16:creationId xmlns:a16="http://schemas.microsoft.com/office/drawing/2014/main" id="{093B63B9-9B97-D5BC-FF85-94DEC187895C}"/>
              </a:ext>
            </a:extLst>
          </p:cNvPr>
          <p:cNvSpPr txBox="1"/>
          <p:nvPr/>
        </p:nvSpPr>
        <p:spPr>
          <a:xfrm>
            <a:off x="498731" y="503510"/>
            <a:ext cx="5988565" cy="369332"/>
          </a:xfrm>
          <a:prstGeom prst="rect">
            <a:avLst/>
          </a:prstGeom>
          <a:noFill/>
        </p:spPr>
        <p:txBody>
          <a:bodyPr wrap="square" rtlCol="0">
            <a:spAutoFit/>
          </a:bodyPr>
          <a:lstStyle/>
          <a:p>
            <a:r>
              <a:rPr lang="pt-BR" b="1" dirty="0"/>
              <a:t>4.2. Jogo Real (Atraso/recompensa reais)</a:t>
            </a:r>
          </a:p>
        </p:txBody>
      </p:sp>
      <p:sp>
        <p:nvSpPr>
          <p:cNvPr id="8" name="CaixaDeTexto 7">
            <a:extLst>
              <a:ext uri="{FF2B5EF4-FFF2-40B4-BE49-F238E27FC236}">
                <a16:creationId xmlns:a16="http://schemas.microsoft.com/office/drawing/2014/main" id="{C663110E-ADD9-9191-7F84-7845A3903FC9}"/>
              </a:ext>
            </a:extLst>
          </p:cNvPr>
          <p:cNvSpPr txBox="1"/>
          <p:nvPr/>
        </p:nvSpPr>
        <p:spPr>
          <a:xfrm>
            <a:off x="6318584" y="147592"/>
            <a:ext cx="418704" cy="369332"/>
          </a:xfrm>
          <a:prstGeom prst="rect">
            <a:avLst/>
          </a:prstGeom>
          <a:noFill/>
        </p:spPr>
        <p:txBody>
          <a:bodyPr wrap="none" rtlCol="0">
            <a:spAutoFit/>
          </a:bodyPr>
          <a:lstStyle/>
          <a:p>
            <a:r>
              <a:rPr lang="pt-BR" dirty="0"/>
              <a:t>31</a:t>
            </a:r>
          </a:p>
        </p:txBody>
      </p:sp>
      <p:pic>
        <p:nvPicPr>
          <p:cNvPr id="11" name="Imagem 10" descr="Interface gráfica do usuário, Texto, chat ou mensagem de texto&#10;&#10;Descrição gerada automaticamente">
            <a:extLst>
              <a:ext uri="{FF2B5EF4-FFF2-40B4-BE49-F238E27FC236}">
                <a16:creationId xmlns:a16="http://schemas.microsoft.com/office/drawing/2014/main" id="{29E81720-8B70-1D34-0569-21BD814ED35D}"/>
              </a:ext>
            </a:extLst>
          </p:cNvPr>
          <p:cNvPicPr>
            <a:picLocks noChangeAspect="1"/>
          </p:cNvPicPr>
          <p:nvPr/>
        </p:nvPicPr>
        <p:blipFill rotWithShape="1">
          <a:blip r:embed="rId4">
            <a:extLst>
              <a:ext uri="{28A0092B-C50C-407E-A947-70E740481C1C}">
                <a14:useLocalDpi xmlns:a14="http://schemas.microsoft.com/office/drawing/2010/main" val="0"/>
              </a:ext>
            </a:extLst>
          </a:blip>
          <a:srcRect t="9044" b="23830"/>
          <a:stretch/>
        </p:blipFill>
        <p:spPr>
          <a:xfrm>
            <a:off x="64013" y="886256"/>
            <a:ext cx="6858000" cy="6511343"/>
          </a:xfrm>
          <a:prstGeom prst="rect">
            <a:avLst/>
          </a:prstGeom>
        </p:spPr>
      </p:pic>
      <p:sp>
        <p:nvSpPr>
          <p:cNvPr id="12" name="CaixaDeTexto 11">
            <a:extLst>
              <a:ext uri="{FF2B5EF4-FFF2-40B4-BE49-F238E27FC236}">
                <a16:creationId xmlns:a16="http://schemas.microsoft.com/office/drawing/2014/main" id="{B02DDC79-9A98-F60F-9BA7-A2C421011727}"/>
              </a:ext>
            </a:extLst>
          </p:cNvPr>
          <p:cNvSpPr txBox="1"/>
          <p:nvPr/>
        </p:nvSpPr>
        <p:spPr>
          <a:xfrm>
            <a:off x="787401" y="6874379"/>
            <a:ext cx="5531183" cy="523220"/>
          </a:xfrm>
          <a:prstGeom prst="rect">
            <a:avLst/>
          </a:prstGeom>
          <a:noFill/>
        </p:spPr>
        <p:txBody>
          <a:bodyPr wrap="square">
            <a:spAutoFit/>
          </a:bodyPr>
          <a:lstStyle/>
          <a:p>
            <a:r>
              <a:rPr lang="pt-BR" sz="1400" dirty="0"/>
              <a:t>Se este jogo for o primeiro a ser apresentado, pode-se dizer como forma de complementar a instrução:</a:t>
            </a:r>
          </a:p>
        </p:txBody>
      </p:sp>
      <p:pic>
        <p:nvPicPr>
          <p:cNvPr id="13" name="Gráfico 12" descr="Seta: girar para a esquerda com preenchimento sólido">
            <a:extLst>
              <a:ext uri="{FF2B5EF4-FFF2-40B4-BE49-F238E27FC236}">
                <a16:creationId xmlns:a16="http://schemas.microsoft.com/office/drawing/2014/main" id="{FACD4327-0BDC-CF1A-6A92-614299423A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226893">
            <a:off x="490920" y="6521657"/>
            <a:ext cx="547938" cy="547938"/>
          </a:xfrm>
          <a:prstGeom prst="rect">
            <a:avLst/>
          </a:prstGeom>
        </p:spPr>
      </p:pic>
    </p:spTree>
    <p:extLst>
      <p:ext uri="{BB962C8B-B14F-4D97-AF65-F5344CB8AC3E}">
        <p14:creationId xmlns:p14="http://schemas.microsoft.com/office/powerpoint/2010/main" val="3318469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E107EB89-E067-098C-77E5-DA7A10F883FF}"/>
              </a:ext>
            </a:extLst>
          </p:cNvPr>
          <p:cNvSpPr txBox="1"/>
          <p:nvPr/>
        </p:nvSpPr>
        <p:spPr>
          <a:xfrm>
            <a:off x="471488" y="783789"/>
            <a:ext cx="5915024" cy="8125301"/>
          </a:xfrm>
          <a:prstGeom prst="rect">
            <a:avLst/>
          </a:prstGeom>
          <a:noFill/>
        </p:spPr>
        <p:txBody>
          <a:bodyPr wrap="square">
            <a:spAutoFit/>
          </a:bodyPr>
          <a:lstStyle/>
          <a:p>
            <a:pPr algn="just">
              <a:spcBef>
                <a:spcPts val="600"/>
              </a:spcBef>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Se este jogo for o segundo ou terceiro a ser apresentado, então você pode dizer:</a:t>
            </a:r>
          </a:p>
          <a:p>
            <a:pPr algn="just">
              <a:spcBef>
                <a:spcPts val="600"/>
              </a:spcBef>
              <a:spcAft>
                <a:spcPts val="600"/>
              </a:spcAft>
            </a:pPr>
            <a:r>
              <a:rPr lang="pt-BR" sz="1650" b="1" i="1" u="none" strike="noStrike" dirty="0">
                <a:solidFill>
                  <a:srgbClr val="000000"/>
                </a:solidFill>
                <a:effectLst/>
                <a:latin typeface="YAD7UJRv9J4 0"/>
              </a:rPr>
              <a:t>“Neste jogo, diferentemente do último (ou dos outros), avalie sua disposição/vontade de realmente esperar para acumular mais pontos. Aqui você IRÁ receber um prêmio material proporcional aos pontos que atingir ao final. Vamos praticar!" </a:t>
            </a:r>
            <a:r>
              <a:rPr lang="pt-BR" sz="1650" b="0" i="0" u="none" strike="noStrike" dirty="0">
                <a:solidFill>
                  <a:srgbClr val="000000"/>
                </a:solidFill>
                <a:effectLst/>
                <a:latin typeface="YAD7UJRv9J4 0"/>
              </a:rPr>
              <a:t>(Figura 13B).</a:t>
            </a:r>
          </a:p>
          <a:p>
            <a:pPr algn="just">
              <a:spcBef>
                <a:spcPts val="600"/>
              </a:spcBef>
              <a:spcAft>
                <a:spcPts val="600"/>
              </a:spcAft>
            </a:pPr>
            <a:r>
              <a:rPr lang="pt-BR" sz="1650" b="0" i="0" u="none" strike="noStrike" dirty="0">
                <a:solidFill>
                  <a:srgbClr val="000000"/>
                </a:solidFill>
                <a:effectLst/>
                <a:latin typeface="YAD7UJRv9J4 0"/>
              </a:rPr>
              <a:t>	A Figura 13B mostra uma das telas de treino. Como forma de complementar as instruções, pode-se dizer o seguinte: </a:t>
            </a:r>
          </a:p>
          <a:p>
            <a:pPr algn="just">
              <a:spcBef>
                <a:spcPts val="600"/>
              </a:spcBef>
              <a:spcAft>
                <a:spcPts val="600"/>
              </a:spcAft>
            </a:pPr>
            <a:r>
              <a:rPr lang="pt-BR" sz="1650" b="1" i="1" u="none" strike="noStrike" dirty="0">
                <a:solidFill>
                  <a:srgbClr val="000000"/>
                </a:solidFill>
                <a:effectLst/>
                <a:latin typeface="YAD7UEhpH6I 0"/>
              </a:rPr>
              <a:t>“Agora você vai treinar. Você verá telas como esta, onde você precisa escolher entre esperar algum tempo para obter mais pontos ou obter menos pontos imediatamente. Para escolher, basta clicar nos pontos escolhidos, que aparecerão no placar [aponte para o placar]. Cada vez que você escolher, os pontos serão somados aos anteriores e aparecerão aqui [placar]. Veja como funciona.”</a:t>
            </a:r>
          </a:p>
          <a:p>
            <a:pPr algn="just">
              <a:spcBef>
                <a:spcPts val="600"/>
              </a:spcBef>
              <a:spcAft>
                <a:spcPts val="600"/>
              </a:spcAft>
            </a:pPr>
            <a:r>
              <a:rPr lang="pt-BR" sz="1650" u="none" strike="noStrike" dirty="0">
                <a:solidFill>
                  <a:srgbClr val="000000"/>
                </a:solidFill>
                <a:effectLst/>
                <a:latin typeface="YAD7UEhpH6I 0"/>
              </a:rPr>
              <a:t>	Adotando a Figura 13B como exemplo, pode-se dizer:</a:t>
            </a:r>
          </a:p>
          <a:p>
            <a:pPr algn="just">
              <a:spcBef>
                <a:spcPts val="600"/>
              </a:spcBef>
              <a:spcAft>
                <a:spcPts val="600"/>
              </a:spcAft>
            </a:pPr>
            <a:r>
              <a:rPr lang="pt-BR" sz="1650" b="1" i="1" u="none" strike="noStrike" dirty="0">
                <a:solidFill>
                  <a:srgbClr val="000000"/>
                </a:solidFill>
                <a:effectLst/>
                <a:latin typeface="YAD7UEhpH6I 0"/>
              </a:rPr>
              <a:t>"Dê uma olhada nessa tela: temos 700 pontos aqui [após a escolha os pontos ficam sob penumbra], que você pode acumular agora e 1000 pontos nessa outra pista, que você vai acumular depois de esperar 7 segundos [dizemos apontando para a pista correspondente]. Nesse jogo, se você apertar aquele botão [correspondente à recompensa maior], você vai precisar esperar algum tempo, nesse caso, 7 segundos. Lembre-se, quanto mais pontos você acumular, maior será o prêmio que você vai ganhar no final do jogo.“</a:t>
            </a:r>
          </a:p>
          <a:p>
            <a:pPr algn="just">
              <a:spcBef>
                <a:spcPts val="600"/>
              </a:spcBef>
              <a:spcAft>
                <a:spcPts val="600"/>
              </a:spcAft>
            </a:pPr>
            <a:r>
              <a:rPr lang="pt-BR" sz="1650" u="none" strike="noStrike" dirty="0">
                <a:solidFill>
                  <a:srgbClr val="000000"/>
                </a:solidFill>
                <a:effectLst/>
                <a:latin typeface="YAD7UEhpH6I 0"/>
              </a:rPr>
              <a:t>	 Mesmo que o testando compreenda a instrução, ele(a) pode, no entanto, precisar ser encorajado a realizar todos os ensaios de treino.</a:t>
            </a:r>
            <a:endParaRPr lang="en-US" sz="1650" dirty="0">
              <a:solidFill>
                <a:srgbClr val="000000"/>
              </a:solidFill>
              <a:effectLst/>
              <a:latin typeface="YAD7UEhpH6I 0"/>
            </a:endParaRPr>
          </a:p>
        </p:txBody>
      </p:sp>
      <p:sp>
        <p:nvSpPr>
          <p:cNvPr id="3" name="CaixaDeTexto 2">
            <a:extLst>
              <a:ext uri="{FF2B5EF4-FFF2-40B4-BE49-F238E27FC236}">
                <a16:creationId xmlns:a16="http://schemas.microsoft.com/office/drawing/2014/main" id="{71D133C5-9633-4185-DD20-1C99A124E613}"/>
              </a:ext>
            </a:extLst>
          </p:cNvPr>
          <p:cNvSpPr txBox="1"/>
          <p:nvPr/>
        </p:nvSpPr>
        <p:spPr>
          <a:xfrm>
            <a:off x="6318584" y="147592"/>
            <a:ext cx="418704" cy="369332"/>
          </a:xfrm>
          <a:prstGeom prst="rect">
            <a:avLst/>
          </a:prstGeom>
          <a:noFill/>
        </p:spPr>
        <p:txBody>
          <a:bodyPr wrap="none" rtlCol="0">
            <a:spAutoFit/>
          </a:bodyPr>
          <a:lstStyle/>
          <a:p>
            <a:r>
              <a:rPr lang="pt-BR" dirty="0"/>
              <a:t>32</a:t>
            </a:r>
          </a:p>
        </p:txBody>
      </p:sp>
    </p:spTree>
    <p:extLst>
      <p:ext uri="{BB962C8B-B14F-4D97-AF65-F5344CB8AC3E}">
        <p14:creationId xmlns:p14="http://schemas.microsoft.com/office/powerpoint/2010/main" val="3565915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0" name="CaixaDeTexto 9">
            <a:extLst>
              <a:ext uri="{FF2B5EF4-FFF2-40B4-BE49-F238E27FC236}">
                <a16:creationId xmlns:a16="http://schemas.microsoft.com/office/drawing/2014/main" id="{E26F9C1F-273C-BE29-D435-8E8A7DB2D878}"/>
              </a:ext>
            </a:extLst>
          </p:cNvPr>
          <p:cNvSpPr txBox="1"/>
          <p:nvPr/>
        </p:nvSpPr>
        <p:spPr>
          <a:xfrm>
            <a:off x="665500" y="7322874"/>
            <a:ext cx="5463500" cy="1169551"/>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13. </a:t>
            </a:r>
            <a:r>
              <a:rPr lang="pt-BR" sz="1400" b="0" i="0" u="none" strike="noStrike" dirty="0">
                <a:solidFill>
                  <a:srgbClr val="000000"/>
                </a:solidFill>
                <a:effectLst/>
              </a:rPr>
              <a:t>(A) Instruções básicas para realizar o Jogo Real; (B) Tela de treino em que o testador é instruído a escolher entre uma pontuação mais baixa imediatamente (700) ou esperar 7 s para receber a pontuação mais alta e, assim, aumentar as chances de a pontuação total ser convertida em um prêmio material melhor.</a:t>
            </a:r>
            <a:endParaRPr lang="pt-BR" sz="1400" dirty="0"/>
          </a:p>
        </p:txBody>
      </p:sp>
      <p:sp>
        <p:nvSpPr>
          <p:cNvPr id="3" name="CaixaDeTexto 2">
            <a:extLst>
              <a:ext uri="{FF2B5EF4-FFF2-40B4-BE49-F238E27FC236}">
                <a16:creationId xmlns:a16="http://schemas.microsoft.com/office/drawing/2014/main" id="{3B19DF57-5438-07B7-D820-A32391E54407}"/>
              </a:ext>
            </a:extLst>
          </p:cNvPr>
          <p:cNvSpPr txBox="1"/>
          <p:nvPr/>
        </p:nvSpPr>
        <p:spPr>
          <a:xfrm>
            <a:off x="6318584" y="147592"/>
            <a:ext cx="418704" cy="369332"/>
          </a:xfrm>
          <a:prstGeom prst="rect">
            <a:avLst/>
          </a:prstGeom>
          <a:noFill/>
        </p:spPr>
        <p:txBody>
          <a:bodyPr wrap="none" rtlCol="0">
            <a:spAutoFit/>
          </a:bodyPr>
          <a:lstStyle/>
          <a:p>
            <a:r>
              <a:rPr lang="pt-BR" dirty="0"/>
              <a:t>33</a:t>
            </a:r>
          </a:p>
        </p:txBody>
      </p:sp>
      <p:pic>
        <p:nvPicPr>
          <p:cNvPr id="9" name="Imagem 8">
            <a:extLst>
              <a:ext uri="{FF2B5EF4-FFF2-40B4-BE49-F238E27FC236}">
                <a16:creationId xmlns:a16="http://schemas.microsoft.com/office/drawing/2014/main" id="{ED0795F5-94AF-2E43-A357-F880CB3CD76E}"/>
              </a:ext>
            </a:extLst>
          </p:cNvPr>
          <p:cNvPicPr>
            <a:picLocks noChangeAspect="1"/>
          </p:cNvPicPr>
          <p:nvPr/>
        </p:nvPicPr>
        <p:blipFill rotWithShape="1">
          <a:blip r:embed="rId4"/>
          <a:srcRect l="3017" t="4790" r="3520" b="5098"/>
          <a:stretch/>
        </p:blipFill>
        <p:spPr>
          <a:xfrm>
            <a:off x="704269" y="1216725"/>
            <a:ext cx="5424731" cy="2919600"/>
          </a:xfrm>
          <a:prstGeom prst="rect">
            <a:avLst/>
          </a:prstGeom>
        </p:spPr>
      </p:pic>
      <p:pic>
        <p:nvPicPr>
          <p:cNvPr id="12" name="Imagem 11">
            <a:extLst>
              <a:ext uri="{FF2B5EF4-FFF2-40B4-BE49-F238E27FC236}">
                <a16:creationId xmlns:a16="http://schemas.microsoft.com/office/drawing/2014/main" id="{B9BEF4FE-F306-4DE4-B847-A8356E086837}"/>
              </a:ext>
            </a:extLst>
          </p:cNvPr>
          <p:cNvPicPr>
            <a:picLocks noChangeAspect="1"/>
          </p:cNvPicPr>
          <p:nvPr/>
        </p:nvPicPr>
        <p:blipFill rotWithShape="1">
          <a:blip r:embed="rId5"/>
          <a:srcRect l="3194" t="4323" r="3472" b="5698"/>
          <a:stretch/>
        </p:blipFill>
        <p:spPr>
          <a:xfrm>
            <a:off x="703979" y="4403274"/>
            <a:ext cx="5424730" cy="2919600"/>
          </a:xfrm>
          <a:prstGeom prst="rect">
            <a:avLst/>
          </a:prstGeom>
        </p:spPr>
      </p:pic>
    </p:spTree>
    <p:extLst>
      <p:ext uri="{BB962C8B-B14F-4D97-AF65-F5344CB8AC3E}">
        <p14:creationId xmlns:p14="http://schemas.microsoft.com/office/powerpoint/2010/main" val="2422766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952"/>
            <a:ext cx="6858000" cy="9700142"/>
          </a:xfrm>
          <a:prstGeom prst="rect">
            <a:avLst/>
          </a:prstGeom>
        </p:spPr>
      </p:pic>
      <p:sp>
        <p:nvSpPr>
          <p:cNvPr id="5" name="CaixaDeTexto 4">
            <a:extLst>
              <a:ext uri="{FF2B5EF4-FFF2-40B4-BE49-F238E27FC236}">
                <a16:creationId xmlns:a16="http://schemas.microsoft.com/office/drawing/2014/main" id="{8AFB0641-4ACC-E3B8-C009-AFBDAE22AD51}"/>
              </a:ext>
            </a:extLst>
          </p:cNvPr>
          <p:cNvSpPr txBox="1"/>
          <p:nvPr/>
        </p:nvSpPr>
        <p:spPr>
          <a:xfrm>
            <a:off x="471487" y="718394"/>
            <a:ext cx="5915025" cy="3193182"/>
          </a:xfrm>
          <a:prstGeom prst="rect">
            <a:avLst/>
          </a:prstGeom>
          <a:noFill/>
        </p:spPr>
        <p:txBody>
          <a:bodyPr wrap="square">
            <a:spAutoFit/>
          </a:bodyPr>
          <a:lstStyle/>
          <a:p>
            <a:pPr algn="just">
              <a:spcBef>
                <a:spcPts val="600"/>
              </a:spcBef>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Após o treino, a primeira tela do Jogo Real aparecerá, sendo importante lembrar que o testando VAI receber uma recompensa material ao final do jogo (Figura 14A). Nesse momento, o examinador pode dizer:</a:t>
            </a:r>
          </a:p>
          <a:p>
            <a:pPr algn="just">
              <a:spcBef>
                <a:spcPts val="600"/>
              </a:spcBef>
              <a:spcAft>
                <a:spcPts val="600"/>
              </a:spcAft>
            </a:pPr>
            <a:r>
              <a:rPr lang="pt-BR" sz="1650" b="1" i="1" u="none" strike="noStrike" dirty="0">
                <a:solidFill>
                  <a:srgbClr val="000000"/>
                </a:solidFill>
                <a:effectLst/>
                <a:latin typeface="YAD7UJRv9J4 0"/>
              </a:rPr>
              <a:t>“Agora que você treinou, vamos jogar. Nele você IRÁ receber um prêmio real quanto mais pontos você alcançar. Você pode começar.”</a:t>
            </a:r>
          </a:p>
          <a:p>
            <a:pPr algn="just">
              <a:spcBef>
                <a:spcPts val="600"/>
              </a:spcBef>
              <a:spcAft>
                <a:spcPts val="600"/>
              </a:spcAft>
            </a:pPr>
            <a:r>
              <a:rPr lang="pt-BR" sz="1650" dirty="0">
                <a:solidFill>
                  <a:srgbClr val="000000"/>
                </a:solidFill>
                <a:latin typeface="YAD7UJRv9J4 0"/>
              </a:rPr>
              <a:t>	</a:t>
            </a:r>
            <a:r>
              <a:rPr lang="pt-BR" sz="1650" b="0" i="0" u="none" strike="noStrike" dirty="0">
                <a:solidFill>
                  <a:srgbClr val="000000"/>
                </a:solidFill>
                <a:effectLst/>
                <a:latin typeface="YAD7UJRv9J4 0"/>
              </a:rPr>
              <a:t>Aparecerá uma tela como a mostrada na Figura 14B. Todos os jogos têm a mesma aparência, mas diferente do Jogo Imaginário, aqui o avatar aparecerá. Após 36 ensaios aparecerá uma tela mostrando a pontuação alcançada no jogo (Figura 14C).</a:t>
            </a:r>
            <a:endParaRPr lang="en-US" sz="1650" dirty="0">
              <a:solidFill>
                <a:srgbClr val="000000"/>
              </a:solidFill>
              <a:effectLst/>
              <a:latin typeface="YAD7UJRv9J4 0"/>
            </a:endParaRPr>
          </a:p>
        </p:txBody>
      </p:sp>
      <p:sp>
        <p:nvSpPr>
          <p:cNvPr id="14" name="CaixaDeTexto 13">
            <a:extLst>
              <a:ext uri="{FF2B5EF4-FFF2-40B4-BE49-F238E27FC236}">
                <a16:creationId xmlns:a16="http://schemas.microsoft.com/office/drawing/2014/main" id="{2E57852C-A7C1-7863-D6DF-87655253ED03}"/>
              </a:ext>
            </a:extLst>
          </p:cNvPr>
          <p:cNvSpPr txBox="1"/>
          <p:nvPr/>
        </p:nvSpPr>
        <p:spPr>
          <a:xfrm>
            <a:off x="471487" y="5993113"/>
            <a:ext cx="2880000" cy="830997"/>
          </a:xfrm>
          <a:prstGeom prst="rect">
            <a:avLst/>
          </a:prstGeom>
          <a:noFill/>
        </p:spPr>
        <p:txBody>
          <a:bodyPr wrap="square">
            <a:spAutoFit/>
          </a:bodyPr>
          <a:lstStyle/>
          <a:p>
            <a:pPr algn="just"/>
            <a:r>
              <a:rPr lang="pt-BR" sz="1200" b="1" dirty="0"/>
              <a:t>Figura 14.</a:t>
            </a:r>
            <a:r>
              <a:rPr lang="en-US" sz="1200" b="0" i="0" u="none" strike="noStrike" dirty="0">
                <a:solidFill>
                  <a:srgbClr val="000000"/>
                </a:solidFill>
                <a:effectLst/>
              </a:rPr>
              <a:t> </a:t>
            </a:r>
            <a:r>
              <a:rPr lang="pt-BR" sz="1200" b="0" i="0" u="none" strike="noStrike" dirty="0">
                <a:solidFill>
                  <a:srgbClr val="000000"/>
                </a:solidFill>
                <a:effectLst/>
              </a:rPr>
              <a:t>Sequência de etapas de teste do </a:t>
            </a:r>
            <a:r>
              <a:rPr lang="pt-BR" sz="1200" dirty="0">
                <a:solidFill>
                  <a:srgbClr val="000000"/>
                </a:solidFill>
              </a:rPr>
              <a:t>J</a:t>
            </a:r>
            <a:r>
              <a:rPr lang="pt-BR" sz="1200" b="0" i="0" u="none" strike="noStrike" dirty="0">
                <a:solidFill>
                  <a:srgbClr val="000000"/>
                </a:solidFill>
                <a:effectLst/>
              </a:rPr>
              <a:t>ogo </a:t>
            </a:r>
            <a:r>
              <a:rPr lang="pt-BR" sz="1200" dirty="0">
                <a:solidFill>
                  <a:srgbClr val="000000"/>
                </a:solidFill>
              </a:rPr>
              <a:t>R</a:t>
            </a:r>
            <a:r>
              <a:rPr lang="pt-BR" sz="1200" b="0" i="0" u="none" strike="noStrike" dirty="0">
                <a:solidFill>
                  <a:srgbClr val="000000"/>
                </a:solidFill>
                <a:effectLst/>
              </a:rPr>
              <a:t>eal. (A) Tela que informa que o Jogo Real vai começar e que o testando receberá uma recompensa material.</a:t>
            </a:r>
            <a:endParaRPr lang="pt-BR" sz="1200" dirty="0"/>
          </a:p>
        </p:txBody>
      </p:sp>
      <p:sp>
        <p:nvSpPr>
          <p:cNvPr id="16" name="CaixaDeTexto 15">
            <a:extLst>
              <a:ext uri="{FF2B5EF4-FFF2-40B4-BE49-F238E27FC236}">
                <a16:creationId xmlns:a16="http://schemas.microsoft.com/office/drawing/2014/main" id="{84C1530E-7689-3EF4-E355-FA72818D5A8A}"/>
              </a:ext>
            </a:extLst>
          </p:cNvPr>
          <p:cNvSpPr txBox="1"/>
          <p:nvPr/>
        </p:nvSpPr>
        <p:spPr>
          <a:xfrm>
            <a:off x="3506516" y="5993113"/>
            <a:ext cx="2879998" cy="1015663"/>
          </a:xfrm>
          <a:prstGeom prst="rect">
            <a:avLst/>
          </a:prstGeom>
          <a:noFill/>
        </p:spPr>
        <p:txBody>
          <a:bodyPr wrap="square">
            <a:spAutoFit/>
          </a:bodyPr>
          <a:lstStyle/>
          <a:p>
            <a:pPr algn="just"/>
            <a:r>
              <a:rPr lang="en-US" sz="1200" b="0" i="0" u="none" strike="noStrike" dirty="0">
                <a:solidFill>
                  <a:srgbClr val="000000"/>
                </a:solidFill>
                <a:effectLst/>
              </a:rPr>
              <a:t>(B) </a:t>
            </a:r>
            <a:r>
              <a:rPr lang="pt-BR" sz="1200" b="0" i="0" u="none" strike="noStrike" dirty="0">
                <a:solidFill>
                  <a:srgbClr val="000000"/>
                </a:solidFill>
                <a:effectLst/>
              </a:rPr>
              <a:t>Diferentemente do Jogo Imaginário, o avatar aparece aqui. A opção é dada entre esperar 30 s para receber a pontuação mais alta (1000) e receber 700 pontos imediatamente.</a:t>
            </a:r>
            <a:endParaRPr lang="pt-BR" sz="1200" dirty="0"/>
          </a:p>
        </p:txBody>
      </p:sp>
      <p:sp>
        <p:nvSpPr>
          <p:cNvPr id="18" name="CaixaDeTexto 17">
            <a:extLst>
              <a:ext uri="{FF2B5EF4-FFF2-40B4-BE49-F238E27FC236}">
                <a16:creationId xmlns:a16="http://schemas.microsoft.com/office/drawing/2014/main" id="{AD269AB3-1F62-EB1C-37B2-7846F7E29263}"/>
              </a:ext>
            </a:extLst>
          </p:cNvPr>
          <p:cNvSpPr txBox="1"/>
          <p:nvPr/>
        </p:nvSpPr>
        <p:spPr>
          <a:xfrm>
            <a:off x="3434716" y="7905113"/>
            <a:ext cx="2880000" cy="830997"/>
          </a:xfrm>
          <a:prstGeom prst="rect">
            <a:avLst/>
          </a:prstGeom>
          <a:noFill/>
        </p:spPr>
        <p:txBody>
          <a:bodyPr wrap="square">
            <a:spAutoFit/>
          </a:bodyPr>
          <a:lstStyle/>
          <a:p>
            <a:pPr algn="just"/>
            <a:r>
              <a:rPr lang="en-US" sz="1200" b="0" i="0" u="none" strike="noStrike" dirty="0">
                <a:solidFill>
                  <a:srgbClr val="000000"/>
                </a:solidFill>
                <a:effectLst/>
              </a:rPr>
              <a:t>(C) </a:t>
            </a:r>
            <a:r>
              <a:rPr lang="pt-BR" sz="1200" b="0" i="0" u="none" strike="noStrike" dirty="0">
                <a:solidFill>
                  <a:srgbClr val="000000"/>
                </a:solidFill>
                <a:effectLst/>
              </a:rPr>
              <a:t>Tela final onde é exibida a pontuação total. Ao final de todos os jogos, a pontuação neste jogo é convertida proporcionalmente em um prêmio real.</a:t>
            </a:r>
            <a:endParaRPr lang="pt-BR" sz="1200" dirty="0"/>
          </a:p>
        </p:txBody>
      </p:sp>
      <p:pic>
        <p:nvPicPr>
          <p:cNvPr id="9" name="Imagem 8">
            <a:extLst>
              <a:ext uri="{FF2B5EF4-FFF2-40B4-BE49-F238E27FC236}">
                <a16:creationId xmlns:a16="http://schemas.microsoft.com/office/drawing/2014/main" id="{0EDED5AC-82A4-92D7-AE73-46DCA1E7D6CD}"/>
              </a:ext>
            </a:extLst>
          </p:cNvPr>
          <p:cNvPicPr>
            <a:picLocks noChangeAspect="1"/>
          </p:cNvPicPr>
          <p:nvPr/>
        </p:nvPicPr>
        <p:blipFill rotWithShape="1">
          <a:blip r:embed="rId4"/>
          <a:srcRect l="3056" t="4571" r="3195" b="6666"/>
          <a:stretch/>
        </p:blipFill>
        <p:spPr>
          <a:xfrm>
            <a:off x="471484" y="4410035"/>
            <a:ext cx="2920277" cy="1554503"/>
          </a:xfrm>
          <a:prstGeom prst="rect">
            <a:avLst/>
          </a:prstGeom>
        </p:spPr>
      </p:pic>
      <p:sp>
        <p:nvSpPr>
          <p:cNvPr id="20" name="Fluxograma: Conector 19">
            <a:extLst>
              <a:ext uri="{FF2B5EF4-FFF2-40B4-BE49-F238E27FC236}">
                <a16:creationId xmlns:a16="http://schemas.microsoft.com/office/drawing/2014/main" id="{5F25EC0E-CC5D-980E-2E6C-6A6197F73CCE}"/>
              </a:ext>
            </a:extLst>
          </p:cNvPr>
          <p:cNvSpPr/>
          <p:nvPr/>
        </p:nvSpPr>
        <p:spPr>
          <a:xfrm>
            <a:off x="356436" y="4306909"/>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pic>
        <p:nvPicPr>
          <p:cNvPr id="13" name="Imagem 12">
            <a:extLst>
              <a:ext uri="{FF2B5EF4-FFF2-40B4-BE49-F238E27FC236}">
                <a16:creationId xmlns:a16="http://schemas.microsoft.com/office/drawing/2014/main" id="{9BF6493D-5339-507E-1D38-762AB940CED9}"/>
              </a:ext>
            </a:extLst>
          </p:cNvPr>
          <p:cNvPicPr>
            <a:picLocks noChangeAspect="1"/>
          </p:cNvPicPr>
          <p:nvPr/>
        </p:nvPicPr>
        <p:blipFill rotWithShape="1">
          <a:blip r:embed="rId5"/>
          <a:srcRect l="3112" t="4571" r="3556" b="6666"/>
          <a:stretch/>
        </p:blipFill>
        <p:spPr>
          <a:xfrm>
            <a:off x="3506516" y="4410035"/>
            <a:ext cx="2908602" cy="1555200"/>
          </a:xfrm>
          <a:prstGeom prst="rect">
            <a:avLst/>
          </a:prstGeom>
        </p:spPr>
      </p:pic>
      <p:sp>
        <p:nvSpPr>
          <p:cNvPr id="21" name="Fluxograma: Conector 20">
            <a:extLst>
              <a:ext uri="{FF2B5EF4-FFF2-40B4-BE49-F238E27FC236}">
                <a16:creationId xmlns:a16="http://schemas.microsoft.com/office/drawing/2014/main" id="{77D37A54-B3ED-83AE-455E-B82F7442B8F9}"/>
              </a:ext>
            </a:extLst>
          </p:cNvPr>
          <p:cNvSpPr/>
          <p:nvPr/>
        </p:nvSpPr>
        <p:spPr>
          <a:xfrm>
            <a:off x="3421537" y="4293857"/>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pic>
        <p:nvPicPr>
          <p:cNvPr id="17" name="Imagem 16">
            <a:extLst>
              <a:ext uri="{FF2B5EF4-FFF2-40B4-BE49-F238E27FC236}">
                <a16:creationId xmlns:a16="http://schemas.microsoft.com/office/drawing/2014/main" id="{28E215BD-B99C-0806-BC4B-EDBE0432C2D8}"/>
              </a:ext>
            </a:extLst>
          </p:cNvPr>
          <p:cNvPicPr>
            <a:picLocks noChangeAspect="1"/>
          </p:cNvPicPr>
          <p:nvPr/>
        </p:nvPicPr>
        <p:blipFill rotWithShape="1">
          <a:blip r:embed="rId6"/>
          <a:srcRect l="2975" t="4520" r="3110" b="6152"/>
          <a:stretch/>
        </p:blipFill>
        <p:spPr>
          <a:xfrm>
            <a:off x="451687" y="7518835"/>
            <a:ext cx="2919600" cy="1561314"/>
          </a:xfrm>
          <a:prstGeom prst="rect">
            <a:avLst/>
          </a:prstGeom>
        </p:spPr>
      </p:pic>
      <p:sp>
        <p:nvSpPr>
          <p:cNvPr id="22" name="Fluxograma: Conector 21">
            <a:extLst>
              <a:ext uri="{FF2B5EF4-FFF2-40B4-BE49-F238E27FC236}">
                <a16:creationId xmlns:a16="http://schemas.microsoft.com/office/drawing/2014/main" id="{4A479980-FA3E-3EBA-C45C-571EC6C67795}"/>
              </a:ext>
            </a:extLst>
          </p:cNvPr>
          <p:cNvSpPr/>
          <p:nvPr/>
        </p:nvSpPr>
        <p:spPr>
          <a:xfrm>
            <a:off x="364444" y="7206896"/>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3" name="CaixaDeTexto 2">
            <a:extLst>
              <a:ext uri="{FF2B5EF4-FFF2-40B4-BE49-F238E27FC236}">
                <a16:creationId xmlns:a16="http://schemas.microsoft.com/office/drawing/2014/main" id="{D6CBE551-9CA1-4E75-E8CB-B438C292618D}"/>
              </a:ext>
            </a:extLst>
          </p:cNvPr>
          <p:cNvSpPr txBox="1"/>
          <p:nvPr/>
        </p:nvSpPr>
        <p:spPr>
          <a:xfrm>
            <a:off x="6318584" y="147592"/>
            <a:ext cx="418704" cy="369332"/>
          </a:xfrm>
          <a:prstGeom prst="rect">
            <a:avLst/>
          </a:prstGeom>
          <a:noFill/>
        </p:spPr>
        <p:txBody>
          <a:bodyPr wrap="none" rtlCol="0">
            <a:spAutoFit/>
          </a:bodyPr>
          <a:lstStyle/>
          <a:p>
            <a:r>
              <a:rPr lang="pt-BR" dirty="0"/>
              <a:t>34</a:t>
            </a:r>
          </a:p>
        </p:txBody>
      </p:sp>
    </p:spTree>
    <p:extLst>
      <p:ext uri="{BB962C8B-B14F-4D97-AF65-F5344CB8AC3E}">
        <p14:creationId xmlns:p14="http://schemas.microsoft.com/office/powerpoint/2010/main" val="776805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9" name="CaixaDeTexto 8">
            <a:extLst>
              <a:ext uri="{FF2B5EF4-FFF2-40B4-BE49-F238E27FC236}">
                <a16:creationId xmlns:a16="http://schemas.microsoft.com/office/drawing/2014/main" id="{675B4599-9858-F2CD-7ADD-F5EC23D55C1A}"/>
              </a:ext>
            </a:extLst>
          </p:cNvPr>
          <p:cNvSpPr txBox="1"/>
          <p:nvPr/>
        </p:nvSpPr>
        <p:spPr>
          <a:xfrm>
            <a:off x="471488" y="7211283"/>
            <a:ext cx="5915024" cy="1477328"/>
          </a:xfrm>
          <a:prstGeom prst="rect">
            <a:avLst/>
          </a:prstGeom>
          <a:noFill/>
        </p:spPr>
        <p:txBody>
          <a:bodyPr wrap="square">
            <a:spAutoFit/>
          </a:bodyPr>
          <a:lstStyle/>
          <a:p>
            <a:pPr algn="just">
              <a:spcAft>
                <a:spcPts val="600"/>
              </a:spcAft>
            </a:pPr>
            <a:r>
              <a:rPr lang="en-US" sz="1650" b="1" dirty="0">
                <a:solidFill>
                  <a:srgbClr val="000000"/>
                </a:solidFill>
                <a:latin typeface="Berlin Sans FB Demi" panose="020E0802020502020306" pitchFamily="34" charset="0"/>
              </a:rPr>
              <a:t>Por que </a:t>
            </a:r>
            <a:r>
              <a:rPr lang="en-US" sz="1650" b="1" dirty="0" err="1">
                <a:solidFill>
                  <a:srgbClr val="000000"/>
                </a:solidFill>
                <a:latin typeface="Berlin Sans FB Demi" panose="020E0802020502020306" pitchFamily="34" charset="0"/>
              </a:rPr>
              <a:t>incluir</a:t>
            </a:r>
            <a:r>
              <a:rPr lang="en-US" sz="1650" b="1" dirty="0">
                <a:solidFill>
                  <a:srgbClr val="000000"/>
                </a:solidFill>
                <a:latin typeface="Berlin Sans FB Demi" panose="020E0802020502020306" pitchFamily="34" charset="0"/>
              </a:rPr>
              <a:t> </a:t>
            </a:r>
            <a:r>
              <a:rPr lang="en-US" sz="1650" b="1" dirty="0" err="1">
                <a:solidFill>
                  <a:srgbClr val="000000"/>
                </a:solidFill>
                <a:latin typeface="Berlin Sans FB Demi" panose="020E0802020502020306" pitchFamily="34" charset="0"/>
              </a:rPr>
              <a:t>esse</a:t>
            </a:r>
            <a:r>
              <a:rPr lang="en-US" sz="1650" b="1" dirty="0">
                <a:solidFill>
                  <a:srgbClr val="000000"/>
                </a:solidFill>
                <a:latin typeface="Berlin Sans FB Demi" panose="020E0802020502020306" pitchFamily="34" charset="0"/>
              </a:rPr>
              <a:t> </a:t>
            </a:r>
            <a:r>
              <a:rPr lang="en-US" sz="1650" b="1" dirty="0" err="1">
                <a:solidFill>
                  <a:srgbClr val="000000"/>
                </a:solidFill>
                <a:latin typeface="Berlin Sans FB Demi" panose="020E0802020502020306" pitchFamily="34" charset="0"/>
              </a:rPr>
              <a:t>jogo</a:t>
            </a:r>
            <a:r>
              <a:rPr lang="en-US" sz="1650" b="1" i="0" u="none" strike="noStrike" dirty="0">
                <a:solidFill>
                  <a:srgbClr val="000000"/>
                </a:solidFill>
                <a:effectLst/>
                <a:latin typeface="Berlin Sans FB Demi" panose="020E0802020502020306" pitchFamily="34" charset="0"/>
              </a:rPr>
              <a:t>?</a:t>
            </a:r>
            <a:endParaRPr lang="pt-BR" sz="1650" b="0" i="0" u="none" strike="noStrike" baseline="0" dirty="0">
              <a:solidFill>
                <a:srgbClr val="000000"/>
              </a:solidFill>
              <a:latin typeface="Calibri" panose="020F0502020204030204" pitchFamily="34" charset="0"/>
            </a:endParaRPr>
          </a:p>
          <a:p>
            <a:pPr algn="just">
              <a:spcAft>
                <a:spcPts val="600"/>
              </a:spcAft>
            </a:pPr>
            <a:r>
              <a:rPr lang="en-US" sz="1650" b="0" i="0" u="none" strike="noStrike" baseline="0" dirty="0">
                <a:solidFill>
                  <a:srgbClr val="000000"/>
                </a:solidFill>
                <a:latin typeface="Calibri" panose="020F0502020204030204" pitchFamily="34" charset="0"/>
              </a:rPr>
              <a:t> 	</a:t>
            </a:r>
            <a:r>
              <a:rPr lang="pt-BR" sz="1650" b="0" i="0" u="none" strike="noStrike" baseline="0" dirty="0">
                <a:solidFill>
                  <a:srgbClr val="000000"/>
                </a:solidFill>
                <a:latin typeface="Calibri" panose="020F0502020204030204" pitchFamily="34" charset="0"/>
              </a:rPr>
              <a:t> O Jogo da Paciência é outro tipo de tarefa DD na qual os atrasos são vivenciados, mas nenhuma recompensa material/real é entregue. Foi desenvolvido com base em estudo anterior para avaliar a aversão à espera (Utsumi et al., 2016).</a:t>
            </a:r>
            <a:endParaRPr lang="en-US" sz="1650" dirty="0">
              <a:solidFill>
                <a:srgbClr val="000000"/>
              </a:solidFill>
              <a:effectLst/>
              <a:latin typeface="YAD7UEhpH6I 0"/>
            </a:endParaRPr>
          </a:p>
        </p:txBody>
      </p:sp>
      <p:sp>
        <p:nvSpPr>
          <p:cNvPr id="3" name="CaixaDeTexto 2">
            <a:extLst>
              <a:ext uri="{FF2B5EF4-FFF2-40B4-BE49-F238E27FC236}">
                <a16:creationId xmlns:a16="http://schemas.microsoft.com/office/drawing/2014/main" id="{DB111804-3E62-7BFE-EC91-57F9C097B8EF}"/>
              </a:ext>
            </a:extLst>
          </p:cNvPr>
          <p:cNvSpPr txBox="1"/>
          <p:nvPr/>
        </p:nvSpPr>
        <p:spPr>
          <a:xfrm>
            <a:off x="498731" y="565856"/>
            <a:ext cx="5988565" cy="369332"/>
          </a:xfrm>
          <a:prstGeom prst="rect">
            <a:avLst/>
          </a:prstGeom>
          <a:noFill/>
        </p:spPr>
        <p:txBody>
          <a:bodyPr wrap="square" rtlCol="0">
            <a:spAutoFit/>
          </a:bodyPr>
          <a:lstStyle/>
          <a:p>
            <a:r>
              <a:rPr lang="pt-BR" b="1" dirty="0"/>
              <a:t>4.3. Jogo da Paciência (Atraso real/recompensa hipotética)</a:t>
            </a:r>
          </a:p>
        </p:txBody>
      </p:sp>
      <p:sp>
        <p:nvSpPr>
          <p:cNvPr id="8" name="CaixaDeTexto 7">
            <a:extLst>
              <a:ext uri="{FF2B5EF4-FFF2-40B4-BE49-F238E27FC236}">
                <a16:creationId xmlns:a16="http://schemas.microsoft.com/office/drawing/2014/main" id="{3FE9EBA5-7B7E-AA57-6B56-4718E56F90F2}"/>
              </a:ext>
            </a:extLst>
          </p:cNvPr>
          <p:cNvSpPr txBox="1"/>
          <p:nvPr/>
        </p:nvSpPr>
        <p:spPr>
          <a:xfrm>
            <a:off x="6318584" y="147592"/>
            <a:ext cx="418704" cy="369332"/>
          </a:xfrm>
          <a:prstGeom prst="rect">
            <a:avLst/>
          </a:prstGeom>
          <a:noFill/>
        </p:spPr>
        <p:txBody>
          <a:bodyPr wrap="none" rtlCol="0">
            <a:spAutoFit/>
          </a:bodyPr>
          <a:lstStyle/>
          <a:p>
            <a:r>
              <a:rPr lang="pt-BR" dirty="0"/>
              <a:t>35</a:t>
            </a:r>
          </a:p>
        </p:txBody>
      </p:sp>
      <p:pic>
        <p:nvPicPr>
          <p:cNvPr id="11" name="Imagem 10" descr="Interface gráfica do usuário, Site&#10;&#10;Descrição gerada automaticamente">
            <a:extLst>
              <a:ext uri="{FF2B5EF4-FFF2-40B4-BE49-F238E27FC236}">
                <a16:creationId xmlns:a16="http://schemas.microsoft.com/office/drawing/2014/main" id="{00D1EC1C-0D50-D409-8304-EB74F1BD3285}"/>
              </a:ext>
            </a:extLst>
          </p:cNvPr>
          <p:cNvPicPr>
            <a:picLocks noChangeAspect="1"/>
          </p:cNvPicPr>
          <p:nvPr/>
        </p:nvPicPr>
        <p:blipFill rotWithShape="1">
          <a:blip r:embed="rId4">
            <a:extLst>
              <a:ext uri="{28A0092B-C50C-407E-A947-70E740481C1C}">
                <a14:useLocalDpi xmlns:a14="http://schemas.microsoft.com/office/drawing/2010/main" val="0"/>
              </a:ext>
            </a:extLst>
          </a:blip>
          <a:srcRect t="8624" b="29251"/>
          <a:stretch/>
        </p:blipFill>
        <p:spPr>
          <a:xfrm>
            <a:off x="64013" y="984120"/>
            <a:ext cx="6858000" cy="6026280"/>
          </a:xfrm>
          <a:prstGeom prst="rect">
            <a:avLst/>
          </a:prstGeom>
        </p:spPr>
      </p:pic>
    </p:spTree>
    <p:extLst>
      <p:ext uri="{BB962C8B-B14F-4D97-AF65-F5344CB8AC3E}">
        <p14:creationId xmlns:p14="http://schemas.microsoft.com/office/powerpoint/2010/main" val="720326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E2BE0695-13DC-AE01-7975-567EADD7AA7B}"/>
              </a:ext>
            </a:extLst>
          </p:cNvPr>
          <p:cNvSpPr txBox="1"/>
          <p:nvPr/>
        </p:nvSpPr>
        <p:spPr>
          <a:xfrm>
            <a:off x="471487" y="709255"/>
            <a:ext cx="5915025" cy="7463582"/>
          </a:xfrm>
          <a:prstGeom prst="rect">
            <a:avLst/>
          </a:prstGeom>
          <a:noFill/>
        </p:spPr>
        <p:txBody>
          <a:bodyPr wrap="square">
            <a:spAutoFit/>
          </a:bodyPr>
          <a:lstStyle/>
          <a:p>
            <a:pPr algn="just">
              <a:spcBef>
                <a:spcPts val="600"/>
              </a:spcBef>
              <a:spcAft>
                <a:spcPts val="600"/>
              </a:spcAft>
            </a:pPr>
            <a:r>
              <a:rPr lang="en-US" sz="1650" b="0" i="0" u="none" strike="noStrike" dirty="0">
                <a:solidFill>
                  <a:srgbClr val="000000"/>
                </a:solidFill>
                <a:effectLst/>
                <a:latin typeface="YAD7UEhpH6I 0"/>
              </a:rPr>
              <a:t>	</a:t>
            </a:r>
            <a:r>
              <a:rPr lang="en-US" sz="1650" b="0" i="0" u="none" strike="noStrike" baseline="0" dirty="0">
                <a:solidFill>
                  <a:srgbClr val="000000"/>
                </a:solidFill>
                <a:latin typeface="Calibri" panose="020F0502020204030204" pitchFamily="34" charset="0"/>
              </a:rPr>
              <a:t> No </a:t>
            </a:r>
            <a:r>
              <a:rPr lang="en-US" sz="1650" b="0" i="0" u="none" strike="noStrike" baseline="0" dirty="0" err="1">
                <a:solidFill>
                  <a:srgbClr val="000000"/>
                </a:solidFill>
                <a:latin typeface="Calibri" panose="020F0502020204030204" pitchFamily="34" charset="0"/>
              </a:rPr>
              <a:t>estudo</a:t>
            </a:r>
            <a:r>
              <a:rPr lang="en-US" sz="1650" b="0" i="0" u="none" strike="noStrike" baseline="0" dirty="0">
                <a:solidFill>
                  <a:srgbClr val="000000"/>
                </a:solidFill>
                <a:latin typeface="Calibri" panose="020F0502020204030204" pitchFamily="34" charset="0"/>
              </a:rPr>
              <a:t> de </a:t>
            </a:r>
            <a:r>
              <a:rPr lang="pt-BR" sz="1650" b="0" i="0" u="none" strike="noStrike" baseline="0" dirty="0">
                <a:solidFill>
                  <a:srgbClr val="000000"/>
                </a:solidFill>
                <a:latin typeface="Calibri" panose="020F0502020204030204" pitchFamily="34" charset="0"/>
              </a:rPr>
              <a:t>Utsumi et al. (2016) apenas crianças do grupo controle apresentaram desempenho melhor que crianças com transtorno de déficit de atenção/hiperatividade (TDAH) em uma tarefa semelhante ao Jogo da Paciência. No entanto, não foram encontradas diferenças entre os grupos nas demais tarefas aplicadas (semelhantes aos jogos Imaginário e Real descritos anteriormente), embora todas tenham envolvido durações de atraso e magnitudes de recompensa idênticos. Além disso, essa tarefa foi a única a se correlacionar negativamente com a </a:t>
            </a:r>
            <a:r>
              <a:rPr lang="pt-BR" sz="1650" b="0" i="1" u="none" strike="noStrike" baseline="0" dirty="0" err="1">
                <a:solidFill>
                  <a:srgbClr val="000000"/>
                </a:solidFill>
                <a:latin typeface="Calibri" panose="020F0502020204030204" pitchFamily="34" charset="0"/>
              </a:rPr>
              <a:t>Behavior</a:t>
            </a:r>
            <a:r>
              <a:rPr lang="pt-BR" sz="1650" b="0" i="1" u="none" strike="noStrike" baseline="0" dirty="0">
                <a:solidFill>
                  <a:srgbClr val="000000"/>
                </a:solidFill>
                <a:latin typeface="Calibri" panose="020F0502020204030204" pitchFamily="34" charset="0"/>
              </a:rPr>
              <a:t> Rating </a:t>
            </a:r>
            <a:r>
              <a:rPr lang="pt-BR" sz="1650" b="0" i="1" u="none" strike="noStrike" baseline="0" dirty="0" err="1">
                <a:solidFill>
                  <a:srgbClr val="000000"/>
                </a:solidFill>
                <a:latin typeface="Calibri" panose="020F0502020204030204" pitchFamily="34" charset="0"/>
              </a:rPr>
              <a:t>Inventory</a:t>
            </a:r>
            <a:r>
              <a:rPr lang="pt-BR" sz="1650" b="0" i="1" u="none" strike="noStrike" baseline="0" dirty="0">
                <a:solidFill>
                  <a:srgbClr val="000000"/>
                </a:solidFill>
                <a:latin typeface="Calibri" panose="020F0502020204030204" pitchFamily="34" charset="0"/>
              </a:rPr>
              <a:t> </a:t>
            </a:r>
            <a:r>
              <a:rPr lang="pt-BR" sz="1650" b="0" i="1" u="none" strike="noStrike" baseline="0" dirty="0" err="1">
                <a:solidFill>
                  <a:srgbClr val="000000"/>
                </a:solidFill>
                <a:latin typeface="Calibri" panose="020F0502020204030204" pitchFamily="34" charset="0"/>
              </a:rPr>
              <a:t>Scale</a:t>
            </a:r>
            <a:r>
              <a:rPr lang="pt-BR" sz="1650" b="0" i="1" u="none" strike="noStrike" baseline="0" dirty="0">
                <a:solidFill>
                  <a:srgbClr val="000000"/>
                </a:solidFill>
                <a:latin typeface="Calibri" panose="020F0502020204030204" pitchFamily="34" charset="0"/>
              </a:rPr>
              <a:t> </a:t>
            </a:r>
            <a:r>
              <a:rPr lang="pt-BR" sz="1650" b="0" i="0" u="none" strike="noStrike" baseline="0" dirty="0">
                <a:solidFill>
                  <a:srgbClr val="000000"/>
                </a:solidFill>
                <a:latin typeface="Calibri" panose="020F0502020204030204" pitchFamily="34" charset="0"/>
              </a:rPr>
              <a:t>(BRIEF). Ou seja, um desempenho melhor nessa tarefa (menor desconto) se associou a uma menor expressão de traços impulsivos.</a:t>
            </a:r>
            <a:endParaRPr lang="en-US" sz="1650" b="0" i="0" u="none" strike="noStrike" baseline="0" dirty="0">
              <a:solidFill>
                <a:srgbClr val="000000"/>
              </a:solidFill>
              <a:latin typeface="Calibri" panose="020F0502020204030204" pitchFamily="34" charset="0"/>
            </a:endParaRPr>
          </a:p>
          <a:p>
            <a:pPr algn="just">
              <a:spcBef>
                <a:spcPts val="600"/>
              </a:spcBef>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Se este jogo for o primeiro a ser apresentado, pode-se dizer como forma de complementar a instrução:</a:t>
            </a:r>
          </a:p>
          <a:p>
            <a:pPr algn="just">
              <a:spcBef>
                <a:spcPts val="600"/>
              </a:spcBef>
              <a:spcAft>
                <a:spcPts val="600"/>
              </a:spcAft>
            </a:pPr>
            <a:r>
              <a:rPr lang="pt-BR" sz="1650" b="1" i="1" u="none" strike="noStrike" dirty="0">
                <a:solidFill>
                  <a:srgbClr val="000000"/>
                </a:solidFill>
                <a:effectLst/>
                <a:latin typeface="YAD7UJRv9J4 0"/>
              </a:rPr>
              <a:t>“Aqui você pode esperar os tempos para acumular mais pontos, sabendo que não receberá um prêmio material/real no final do jogo. Para obter mais pontos, você precisa esperar algum tempo, mas não receberá um prêmio material. Antes do jogo você pode treinar para entender como funciona." </a:t>
            </a:r>
            <a:r>
              <a:rPr lang="pt-BR" sz="1650" b="0" i="0" u="none" strike="noStrike" dirty="0">
                <a:solidFill>
                  <a:srgbClr val="000000"/>
                </a:solidFill>
                <a:effectLst/>
                <a:latin typeface="YAD7UJRv9J4 0"/>
              </a:rPr>
              <a:t>(Figura 15A).</a:t>
            </a:r>
          </a:p>
          <a:p>
            <a:pPr algn="just">
              <a:spcBef>
                <a:spcPts val="600"/>
              </a:spcBef>
              <a:spcAft>
                <a:spcPts val="600"/>
              </a:spcAft>
            </a:pPr>
            <a:r>
              <a:rPr lang="pt-BR" sz="1650" b="0" i="0" u="none" strike="noStrike" dirty="0">
                <a:solidFill>
                  <a:srgbClr val="000000"/>
                </a:solidFill>
                <a:effectLst/>
                <a:latin typeface="YAD7UJRv9J4 0"/>
              </a:rPr>
              <a:t>	Se este jogo for o segundo ou terceiro a ser apresentado, então o examinador pode dizer:</a:t>
            </a:r>
          </a:p>
          <a:p>
            <a:pPr algn="just">
              <a:spcBef>
                <a:spcPts val="600"/>
              </a:spcBef>
              <a:spcAft>
                <a:spcPts val="600"/>
              </a:spcAft>
            </a:pPr>
            <a:r>
              <a:rPr lang="pt-BR" sz="1650" b="1" i="1" u="none" strike="noStrike" dirty="0">
                <a:solidFill>
                  <a:srgbClr val="000000"/>
                </a:solidFill>
                <a:effectLst/>
                <a:latin typeface="YAD7UEhpH6I 0"/>
              </a:rPr>
              <a:t>"Neste jogo, ao contrário do último (ou dos outros), avalie sua disposição/vontade de esperar por alguns tempos para acumular mais pontos. Aqui você NÃO receberá um prêmio real, mas faça as escolhas como se fosse ganhar. Vamos praticar!“ </a:t>
            </a:r>
            <a:r>
              <a:rPr lang="en-US" sz="1650" b="0" i="0" u="none" strike="noStrike" dirty="0">
                <a:solidFill>
                  <a:srgbClr val="000000"/>
                </a:solidFill>
                <a:effectLst/>
                <a:latin typeface="YAD7UEhpH6I 0"/>
              </a:rPr>
              <a:t>(</a:t>
            </a:r>
            <a:r>
              <a:rPr lang="en-US" sz="1650" b="0" i="0" u="none" strike="noStrike" dirty="0" err="1">
                <a:solidFill>
                  <a:srgbClr val="000000"/>
                </a:solidFill>
                <a:effectLst/>
                <a:latin typeface="YAD7UEhpH6I 0"/>
              </a:rPr>
              <a:t>Figura</a:t>
            </a:r>
            <a:r>
              <a:rPr lang="en-US" sz="1650" b="0" i="0" u="none" strike="noStrike" dirty="0">
                <a:solidFill>
                  <a:srgbClr val="000000"/>
                </a:solidFill>
                <a:effectLst/>
                <a:latin typeface="YAD7UEhpH6I 0"/>
              </a:rPr>
              <a:t> 15A).</a:t>
            </a:r>
            <a:endParaRPr lang="en-US" sz="1650" dirty="0">
              <a:solidFill>
                <a:srgbClr val="000000"/>
              </a:solidFill>
              <a:effectLst/>
              <a:latin typeface="YAD7UEhpH6I 0"/>
            </a:endParaRPr>
          </a:p>
          <a:p>
            <a:pPr algn="just">
              <a:spcBef>
                <a:spcPts val="600"/>
              </a:spcBef>
              <a:spcAft>
                <a:spcPts val="600"/>
              </a:spcAft>
            </a:pPr>
            <a:endParaRPr lang="pt-BR" sz="1650" dirty="0"/>
          </a:p>
        </p:txBody>
      </p:sp>
      <p:sp>
        <p:nvSpPr>
          <p:cNvPr id="3" name="CaixaDeTexto 2">
            <a:extLst>
              <a:ext uri="{FF2B5EF4-FFF2-40B4-BE49-F238E27FC236}">
                <a16:creationId xmlns:a16="http://schemas.microsoft.com/office/drawing/2014/main" id="{B4AD286D-FF9D-B642-C6B1-0D80985A98EB}"/>
              </a:ext>
            </a:extLst>
          </p:cNvPr>
          <p:cNvSpPr txBox="1"/>
          <p:nvPr/>
        </p:nvSpPr>
        <p:spPr>
          <a:xfrm>
            <a:off x="6318584" y="147592"/>
            <a:ext cx="418704" cy="369332"/>
          </a:xfrm>
          <a:prstGeom prst="rect">
            <a:avLst/>
          </a:prstGeom>
          <a:noFill/>
        </p:spPr>
        <p:txBody>
          <a:bodyPr wrap="none" rtlCol="0">
            <a:spAutoFit/>
          </a:bodyPr>
          <a:lstStyle/>
          <a:p>
            <a:r>
              <a:rPr lang="pt-BR" dirty="0"/>
              <a:t>36</a:t>
            </a:r>
          </a:p>
        </p:txBody>
      </p:sp>
    </p:spTree>
    <p:extLst>
      <p:ext uri="{BB962C8B-B14F-4D97-AF65-F5344CB8AC3E}">
        <p14:creationId xmlns:p14="http://schemas.microsoft.com/office/powerpoint/2010/main" val="938722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08F0D16-3731-FBE1-B4E6-BDD8FECBD2BC}"/>
              </a:ext>
            </a:extLst>
          </p:cNvPr>
          <p:cNvSpPr txBox="1"/>
          <p:nvPr/>
        </p:nvSpPr>
        <p:spPr>
          <a:xfrm>
            <a:off x="444223" y="583322"/>
            <a:ext cx="5915025" cy="6040115"/>
          </a:xfrm>
          <a:prstGeom prst="rect">
            <a:avLst/>
          </a:prstGeom>
          <a:noFill/>
        </p:spPr>
        <p:txBody>
          <a:bodyPr wrap="square">
            <a:spAutoFit/>
          </a:bodyPr>
          <a:lstStyle/>
          <a:p>
            <a:pPr algn="just">
              <a:spcBef>
                <a:spcPts val="600"/>
              </a:spcBef>
              <a:spcAft>
                <a:spcPts val="600"/>
              </a:spcAft>
            </a:pPr>
            <a:r>
              <a:rPr lang="en-US" sz="1600" b="0" i="0" u="none" strike="noStrike" dirty="0">
                <a:solidFill>
                  <a:srgbClr val="000000"/>
                </a:solidFill>
                <a:effectLst/>
                <a:latin typeface="YAD7UJRv9J4 0"/>
              </a:rPr>
              <a:t>	</a:t>
            </a:r>
            <a:r>
              <a:rPr lang="pt-BR" sz="1600" b="0" i="0" u="none" strike="noStrike" dirty="0">
                <a:solidFill>
                  <a:srgbClr val="000000"/>
                </a:solidFill>
                <a:effectLst/>
                <a:latin typeface="YAD7UJRv9J4 0"/>
              </a:rPr>
              <a:t>A Figura 15B mostra uma das telas de treino. Como forma de complementar o entendimento, pode-se dizer o seguinte:</a:t>
            </a:r>
          </a:p>
          <a:p>
            <a:pPr algn="just">
              <a:spcBef>
                <a:spcPts val="600"/>
              </a:spcBef>
              <a:spcAft>
                <a:spcPts val="600"/>
              </a:spcAft>
            </a:pPr>
            <a:r>
              <a:rPr lang="pt-BR" sz="1600" b="1" i="1" u="none" strike="noStrike" dirty="0">
                <a:solidFill>
                  <a:srgbClr val="000000"/>
                </a:solidFill>
                <a:effectLst/>
                <a:latin typeface="YAD7UJRv9J4 0"/>
              </a:rPr>
              <a:t>“Agora vamos treinar. Você verá telas como esta, onde você precisa escolher entre esperar algum tempo para obter mais pontos ou obter menos pontos imediatamente. Para escolher, basta clicar na pontuação escolhida, que aparecerá naquele placar [aponte para o placar]. Cada pontuação que você escolher será somada às pontuações anteriores e aparecerá aqui [placar]. Veja como funciona.”</a:t>
            </a:r>
          </a:p>
          <a:p>
            <a:pPr algn="just">
              <a:spcBef>
                <a:spcPts val="600"/>
              </a:spcBef>
              <a:spcAft>
                <a:spcPts val="600"/>
              </a:spcAft>
            </a:pPr>
            <a:r>
              <a:rPr lang="pt-BR" sz="1600" dirty="0">
                <a:solidFill>
                  <a:srgbClr val="000000"/>
                </a:solidFill>
                <a:latin typeface="YAD7UJRv9J4 0"/>
              </a:rPr>
              <a:t>	</a:t>
            </a:r>
            <a:r>
              <a:rPr lang="pt-BR" sz="1600" b="0" i="0" u="none" strike="noStrike" dirty="0">
                <a:solidFill>
                  <a:srgbClr val="000000"/>
                </a:solidFill>
                <a:effectLst/>
                <a:latin typeface="YAD7UJRv9J4 0"/>
              </a:rPr>
              <a:t>Adotando a figura 15B como exemplo, você pode dizer:</a:t>
            </a:r>
          </a:p>
          <a:p>
            <a:pPr algn="just">
              <a:spcBef>
                <a:spcPts val="600"/>
              </a:spcBef>
              <a:spcAft>
                <a:spcPts val="600"/>
              </a:spcAft>
            </a:pPr>
            <a:r>
              <a:rPr lang="pt-BR" sz="1600" b="1" i="1" u="none" strike="noStrike" dirty="0">
                <a:solidFill>
                  <a:srgbClr val="000000"/>
                </a:solidFill>
                <a:effectLst/>
                <a:latin typeface="YAD7UEhpH6I 0"/>
              </a:rPr>
              <a:t>"Dê uma olhada nessa tela: temos 100 pontos aqui [após a escolha os pontos ficam sob penumbra], que você pode acumular agora e 1000 pontos nessa outra pista, que você vai acumular depois de esperar 15 segundos [dizemos apontando para a pista correspondente]. Nesse jogo, se você apertar aquele botão [correspondente à recompensa maior], vai precisar realmente esperar 15 segundos. Lembre-se, nesse jogo você NÃO receberá um prêmio real no final.”</a:t>
            </a:r>
          </a:p>
          <a:p>
            <a:pPr algn="just">
              <a:spcBef>
                <a:spcPts val="600"/>
              </a:spcBef>
              <a:spcAft>
                <a:spcPts val="600"/>
              </a:spcAft>
            </a:pPr>
            <a:r>
              <a:rPr lang="en-US" sz="1600" b="0" i="0" u="none" strike="noStrike" dirty="0">
                <a:solidFill>
                  <a:srgbClr val="000000"/>
                </a:solidFill>
                <a:effectLst/>
              </a:rPr>
              <a:t>	</a:t>
            </a:r>
            <a:r>
              <a:rPr lang="pt-BR" sz="1600" b="0" i="0" u="none" strike="noStrike" dirty="0">
                <a:solidFill>
                  <a:srgbClr val="000000"/>
                </a:solidFill>
                <a:effectLst/>
              </a:rPr>
              <a:t> </a:t>
            </a:r>
            <a:r>
              <a:rPr lang="pt-BR" sz="1600" u="none" strike="noStrike" dirty="0">
                <a:solidFill>
                  <a:srgbClr val="000000"/>
                </a:solidFill>
                <a:effectLst/>
                <a:latin typeface="YAD7UEhpH6I 0"/>
              </a:rPr>
              <a:t>Mesmo que o testando compreenda a instrução, ele(a) pode, no entanto, precisar ser encorajado a realizar todos os ensaios de treino.</a:t>
            </a:r>
            <a:endParaRPr lang="en-US" sz="1600" b="1" i="1" dirty="0">
              <a:solidFill>
                <a:srgbClr val="000000"/>
              </a:solidFill>
              <a:effectLst/>
              <a:latin typeface="YAD7UEhpH6I 0"/>
            </a:endParaRPr>
          </a:p>
        </p:txBody>
      </p:sp>
      <p:grpSp>
        <p:nvGrpSpPr>
          <p:cNvPr id="15" name="Agrupar 14">
            <a:extLst>
              <a:ext uri="{FF2B5EF4-FFF2-40B4-BE49-F238E27FC236}">
                <a16:creationId xmlns:a16="http://schemas.microsoft.com/office/drawing/2014/main" id="{1368D40C-D6C4-DB2F-11EC-79AC63346827}"/>
              </a:ext>
            </a:extLst>
          </p:cNvPr>
          <p:cNvGrpSpPr>
            <a:grpSpLocks noChangeAspect="1"/>
          </p:cNvGrpSpPr>
          <p:nvPr/>
        </p:nvGrpSpPr>
        <p:grpSpPr>
          <a:xfrm>
            <a:off x="545136" y="6652979"/>
            <a:ext cx="2845409" cy="1531308"/>
            <a:chOff x="-123825" y="5054600"/>
            <a:chExt cx="4112052" cy="2212975"/>
          </a:xfrm>
        </p:grpSpPr>
        <p:pic>
          <p:nvPicPr>
            <p:cNvPr id="9" name="Imagem 8">
              <a:extLst>
                <a:ext uri="{FF2B5EF4-FFF2-40B4-BE49-F238E27FC236}">
                  <a16:creationId xmlns:a16="http://schemas.microsoft.com/office/drawing/2014/main" id="{B75A6699-83E5-2AC9-A3DB-6BE2B5C8462B}"/>
                </a:ext>
              </a:extLst>
            </p:cNvPr>
            <p:cNvPicPr>
              <a:picLocks noChangeAspect="1"/>
            </p:cNvPicPr>
            <p:nvPr/>
          </p:nvPicPr>
          <p:blipFill rotWithShape="1">
            <a:blip r:embed="rId4"/>
            <a:srcRect l="3007" t="4832" r="3052" b="5248"/>
            <a:stretch/>
          </p:blipFill>
          <p:spPr>
            <a:xfrm>
              <a:off x="-123825" y="5054600"/>
              <a:ext cx="4112052" cy="2212975"/>
            </a:xfrm>
            <a:prstGeom prst="rect">
              <a:avLst/>
            </a:prstGeom>
          </p:spPr>
        </p:pic>
        <p:pic>
          <p:nvPicPr>
            <p:cNvPr id="12" name="Imagem 11">
              <a:extLst>
                <a:ext uri="{FF2B5EF4-FFF2-40B4-BE49-F238E27FC236}">
                  <a16:creationId xmlns:a16="http://schemas.microsoft.com/office/drawing/2014/main" id="{FD7DC1C4-4206-C26C-A27E-57284398B77E}"/>
                </a:ext>
              </a:extLst>
            </p:cNvPr>
            <p:cNvPicPr>
              <a:picLocks noChangeAspect="1"/>
            </p:cNvPicPr>
            <p:nvPr/>
          </p:nvPicPr>
          <p:blipFill rotWithShape="1">
            <a:blip r:embed="rId5"/>
            <a:srcRect l="90678" t="45883" r="3112" b="46459"/>
            <a:stretch/>
          </p:blipFill>
          <p:spPr>
            <a:xfrm>
              <a:off x="3525045" y="5862656"/>
              <a:ext cx="265905" cy="194955"/>
            </a:xfrm>
            <a:prstGeom prst="rect">
              <a:avLst/>
            </a:prstGeom>
          </p:spPr>
        </p:pic>
      </p:grpSp>
      <p:sp>
        <p:nvSpPr>
          <p:cNvPr id="13" name="Fluxograma: Conector 12">
            <a:extLst>
              <a:ext uri="{FF2B5EF4-FFF2-40B4-BE49-F238E27FC236}">
                <a16:creationId xmlns:a16="http://schemas.microsoft.com/office/drawing/2014/main" id="{54D4809E-A436-29D0-A8ED-525E1BD617BA}"/>
              </a:ext>
            </a:extLst>
          </p:cNvPr>
          <p:cNvSpPr/>
          <p:nvPr/>
        </p:nvSpPr>
        <p:spPr>
          <a:xfrm>
            <a:off x="356437" y="6540075"/>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pic>
        <p:nvPicPr>
          <p:cNvPr id="18" name="Imagem 17">
            <a:extLst>
              <a:ext uri="{FF2B5EF4-FFF2-40B4-BE49-F238E27FC236}">
                <a16:creationId xmlns:a16="http://schemas.microsoft.com/office/drawing/2014/main" id="{8CA3073F-8863-72B3-35DF-393F2293E5E1}"/>
              </a:ext>
            </a:extLst>
          </p:cNvPr>
          <p:cNvPicPr>
            <a:picLocks noChangeAspect="1"/>
          </p:cNvPicPr>
          <p:nvPr/>
        </p:nvPicPr>
        <p:blipFill rotWithShape="1">
          <a:blip r:embed="rId6"/>
          <a:srcRect l="3445" t="6286" r="3333" b="6481"/>
          <a:stretch/>
        </p:blipFill>
        <p:spPr>
          <a:xfrm>
            <a:off x="3593389" y="6656654"/>
            <a:ext cx="2908174" cy="1530000"/>
          </a:xfrm>
          <a:prstGeom prst="rect">
            <a:avLst/>
          </a:prstGeom>
        </p:spPr>
      </p:pic>
      <p:sp>
        <p:nvSpPr>
          <p:cNvPr id="14" name="Fluxograma: Conector 13">
            <a:extLst>
              <a:ext uri="{FF2B5EF4-FFF2-40B4-BE49-F238E27FC236}">
                <a16:creationId xmlns:a16="http://schemas.microsoft.com/office/drawing/2014/main" id="{C3458314-76B8-C2EB-0097-C667449B737F}"/>
              </a:ext>
            </a:extLst>
          </p:cNvPr>
          <p:cNvSpPr/>
          <p:nvPr/>
        </p:nvSpPr>
        <p:spPr>
          <a:xfrm>
            <a:off x="3429000" y="6532548"/>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16" name="CaixaDeTexto 15">
            <a:extLst>
              <a:ext uri="{FF2B5EF4-FFF2-40B4-BE49-F238E27FC236}">
                <a16:creationId xmlns:a16="http://schemas.microsoft.com/office/drawing/2014/main" id="{8B0EE5A9-79A0-9960-453D-6208130345BD}"/>
              </a:ext>
            </a:extLst>
          </p:cNvPr>
          <p:cNvSpPr txBox="1"/>
          <p:nvPr/>
        </p:nvSpPr>
        <p:spPr>
          <a:xfrm>
            <a:off x="356437" y="8205471"/>
            <a:ext cx="6057339" cy="954107"/>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15. </a:t>
            </a:r>
            <a:r>
              <a:rPr lang="pt-BR" sz="1400" b="0" i="0" u="none" strike="noStrike" dirty="0">
                <a:solidFill>
                  <a:srgbClr val="000000"/>
                </a:solidFill>
                <a:effectLst/>
              </a:rPr>
              <a:t>(A) Instruções básicas para realizar o Jogo da Paciência. (B) Tela de treino em que o testando é instruído a escolher entre uma pontuação mais baixa imediatamente (100) ou esperar 15 s para receber a pontuação mais alta, sabendo que não receberá uma recompensa material.</a:t>
            </a:r>
            <a:endParaRPr lang="pt-BR" sz="1400" dirty="0"/>
          </a:p>
        </p:txBody>
      </p:sp>
      <p:sp>
        <p:nvSpPr>
          <p:cNvPr id="3" name="CaixaDeTexto 2">
            <a:extLst>
              <a:ext uri="{FF2B5EF4-FFF2-40B4-BE49-F238E27FC236}">
                <a16:creationId xmlns:a16="http://schemas.microsoft.com/office/drawing/2014/main" id="{00F24950-BFCB-88B2-3333-979F9C39B2CD}"/>
              </a:ext>
            </a:extLst>
          </p:cNvPr>
          <p:cNvSpPr txBox="1"/>
          <p:nvPr/>
        </p:nvSpPr>
        <p:spPr>
          <a:xfrm>
            <a:off x="6318584" y="147592"/>
            <a:ext cx="418704" cy="369332"/>
          </a:xfrm>
          <a:prstGeom prst="rect">
            <a:avLst/>
          </a:prstGeom>
          <a:noFill/>
        </p:spPr>
        <p:txBody>
          <a:bodyPr wrap="none" rtlCol="0">
            <a:spAutoFit/>
          </a:bodyPr>
          <a:lstStyle/>
          <a:p>
            <a:r>
              <a:rPr lang="pt-BR" dirty="0"/>
              <a:t>37</a:t>
            </a:r>
          </a:p>
        </p:txBody>
      </p:sp>
    </p:spTree>
    <p:extLst>
      <p:ext uri="{BB962C8B-B14F-4D97-AF65-F5344CB8AC3E}">
        <p14:creationId xmlns:p14="http://schemas.microsoft.com/office/powerpoint/2010/main" val="35984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4C4DB9E6-BFA3-A48B-4B18-6DE724AABB46}"/>
              </a:ext>
            </a:extLst>
          </p:cNvPr>
          <p:cNvSpPr txBox="1"/>
          <p:nvPr/>
        </p:nvSpPr>
        <p:spPr>
          <a:xfrm>
            <a:off x="865762" y="401368"/>
            <a:ext cx="5019472" cy="523220"/>
          </a:xfrm>
          <a:prstGeom prst="rect">
            <a:avLst/>
          </a:prstGeom>
          <a:noFill/>
        </p:spPr>
        <p:txBody>
          <a:bodyPr wrap="square" rtlCol="0">
            <a:spAutoFit/>
          </a:bodyPr>
          <a:lstStyle/>
          <a:p>
            <a:pPr algn="ctr"/>
            <a:r>
              <a:rPr lang="pt-BR" sz="2800" dirty="0">
                <a:latin typeface="Berlin Sans FB Demi" panose="020E0802020502020306" pitchFamily="34" charset="0"/>
                <a:cs typeface="Aharoni" panose="02010803020104030203" pitchFamily="2" charset="-79"/>
              </a:rPr>
              <a:t>Lista de links</a:t>
            </a:r>
          </a:p>
        </p:txBody>
      </p:sp>
      <p:sp>
        <p:nvSpPr>
          <p:cNvPr id="9" name="CaixaDeTexto 8">
            <a:extLst>
              <a:ext uri="{FF2B5EF4-FFF2-40B4-BE49-F238E27FC236}">
                <a16:creationId xmlns:a16="http://schemas.microsoft.com/office/drawing/2014/main" id="{96E0CCC1-5E13-2523-F235-E85B2A5C79AF}"/>
              </a:ext>
            </a:extLst>
          </p:cNvPr>
          <p:cNvSpPr txBox="1"/>
          <p:nvPr/>
        </p:nvSpPr>
        <p:spPr>
          <a:xfrm>
            <a:off x="723899" y="1440800"/>
            <a:ext cx="5553075" cy="4247317"/>
          </a:xfrm>
          <a:prstGeom prst="rect">
            <a:avLst/>
          </a:prstGeom>
          <a:noFill/>
        </p:spPr>
        <p:txBody>
          <a:bodyPr wrap="square">
            <a:spAutoFit/>
          </a:bodyPr>
          <a:lstStyle/>
          <a:p>
            <a:pPr marL="342900" indent="-342900" algn="just">
              <a:buAutoNum type="arabicParenR"/>
            </a:pPr>
            <a:r>
              <a:rPr lang="en-US" i="0" u="none" strike="noStrike" dirty="0" err="1">
                <a:solidFill>
                  <a:srgbClr val="000000"/>
                </a:solidFill>
                <a:effectLst/>
                <a:latin typeface="YAD7UJRv9J4 0"/>
              </a:rPr>
              <a:t>Primeiramente</a:t>
            </a:r>
            <a:r>
              <a:rPr lang="en-US" i="0" u="none" strike="noStrike" dirty="0">
                <a:solidFill>
                  <a:srgbClr val="000000"/>
                </a:solidFill>
                <a:effectLst/>
                <a:latin typeface="YAD7UJRv9J4 0"/>
              </a:rPr>
              <a:t>, </a:t>
            </a:r>
            <a:r>
              <a:rPr lang="en-US" dirty="0" err="1">
                <a:solidFill>
                  <a:srgbClr val="000000"/>
                </a:solidFill>
                <a:latin typeface="YAD7UJRv9J4 0"/>
              </a:rPr>
              <a:t>i</a:t>
            </a:r>
            <a:r>
              <a:rPr lang="en-US" i="0" u="none" strike="noStrike" dirty="0" err="1">
                <a:solidFill>
                  <a:srgbClr val="000000"/>
                </a:solidFill>
                <a:effectLst/>
                <a:latin typeface="YAD7UJRv9J4 0"/>
              </a:rPr>
              <a:t>nstale</a:t>
            </a:r>
            <a:r>
              <a:rPr lang="en-US" i="0" u="none" strike="noStrike" dirty="0">
                <a:solidFill>
                  <a:srgbClr val="000000"/>
                </a:solidFill>
                <a:effectLst/>
                <a:latin typeface="YAD7UJRv9J4 0"/>
              </a:rPr>
              <a:t> o </a:t>
            </a:r>
            <a:r>
              <a:rPr lang="en-US" i="0" u="none" strike="noStrike" dirty="0" err="1">
                <a:solidFill>
                  <a:srgbClr val="000000"/>
                </a:solidFill>
                <a:effectLst/>
                <a:latin typeface="YAD7UJRv9J4 0"/>
              </a:rPr>
              <a:t>aplicativo</a:t>
            </a:r>
            <a:r>
              <a:rPr lang="en-US" i="0" u="none" strike="noStrike" dirty="0">
                <a:solidFill>
                  <a:srgbClr val="000000"/>
                </a:solidFill>
                <a:effectLst/>
                <a:latin typeface="YAD7UJRv9J4 0"/>
              </a:rPr>
              <a:t> WinRAR </a:t>
            </a:r>
            <a:r>
              <a:rPr lang="en-US" i="0" u="none" strike="noStrike" dirty="0" err="1">
                <a:solidFill>
                  <a:srgbClr val="000000"/>
                </a:solidFill>
                <a:effectLst/>
                <a:latin typeface="YAD7UJRv9J4 0"/>
                <a:hlinkClick r:id="rId4"/>
              </a:rPr>
              <a:t>aqui</a:t>
            </a:r>
            <a:r>
              <a:rPr lang="en-US" i="0" u="none" strike="noStrike" dirty="0">
                <a:solidFill>
                  <a:srgbClr val="000000"/>
                </a:solidFill>
                <a:effectLst/>
                <a:latin typeface="YAD7UJRv9J4 0"/>
              </a:rPr>
              <a:t>. </a:t>
            </a:r>
            <a:r>
              <a:rPr lang="en-US" i="0" u="none" strike="noStrike" dirty="0" err="1">
                <a:solidFill>
                  <a:srgbClr val="000000"/>
                </a:solidFill>
                <a:effectLst/>
                <a:latin typeface="YAD7UJRv9J4 0"/>
              </a:rPr>
              <a:t>Baixe</a:t>
            </a:r>
            <a:r>
              <a:rPr lang="en-US" i="0" u="none" strike="noStrike" dirty="0">
                <a:solidFill>
                  <a:srgbClr val="000000"/>
                </a:solidFill>
                <a:effectLst/>
                <a:latin typeface="YAD7UJRv9J4 0"/>
              </a:rPr>
              <a:t> a pasta do </a:t>
            </a:r>
            <a:r>
              <a:rPr lang="en-US" i="0" u="none" strike="noStrike" dirty="0" err="1">
                <a:solidFill>
                  <a:srgbClr val="000000"/>
                </a:solidFill>
                <a:effectLst/>
                <a:latin typeface="YAD7UJRv9J4 0"/>
              </a:rPr>
              <a:t>programa</a:t>
            </a:r>
            <a:r>
              <a:rPr lang="en-US" i="0" u="none" strike="noStrike" dirty="0">
                <a:solidFill>
                  <a:srgbClr val="000000"/>
                </a:solidFill>
                <a:effectLst/>
                <a:latin typeface="YAD7UJRv9J4 0"/>
              </a:rPr>
              <a:t> (DD_1.0.3-6.rar) no GitHub </a:t>
            </a:r>
            <a:r>
              <a:rPr lang="en-US" i="0" u="none" strike="noStrike" dirty="0" err="1">
                <a:solidFill>
                  <a:srgbClr val="000000"/>
                </a:solidFill>
                <a:effectLst/>
                <a:latin typeface="YAD7UJRv9J4 0"/>
                <a:hlinkClick r:id="rId5"/>
              </a:rPr>
              <a:t>aqui</a:t>
            </a:r>
            <a:r>
              <a:rPr lang="en-US" dirty="0">
                <a:solidFill>
                  <a:srgbClr val="000000"/>
                </a:solidFill>
                <a:latin typeface="YAD7UJRv9J4 0"/>
              </a:rPr>
              <a:t>. Para </a:t>
            </a:r>
            <a:r>
              <a:rPr lang="en-US" dirty="0" err="1">
                <a:solidFill>
                  <a:srgbClr val="000000"/>
                </a:solidFill>
                <a:latin typeface="YAD7UJRv9J4 0"/>
              </a:rPr>
              <a:t>descompactá</a:t>
            </a:r>
            <a:r>
              <a:rPr lang="en-US" dirty="0">
                <a:solidFill>
                  <a:srgbClr val="000000"/>
                </a:solidFill>
                <a:latin typeface="YAD7UJRv9J4 0"/>
              </a:rPr>
              <a:t>-la, clique com o </a:t>
            </a:r>
            <a:r>
              <a:rPr lang="en-US" dirty="0" err="1">
                <a:solidFill>
                  <a:srgbClr val="000000"/>
                </a:solidFill>
                <a:latin typeface="YAD7UJRv9J4 0"/>
              </a:rPr>
              <a:t>botão</a:t>
            </a:r>
            <a:r>
              <a:rPr lang="en-US" dirty="0">
                <a:solidFill>
                  <a:srgbClr val="000000"/>
                </a:solidFill>
                <a:latin typeface="YAD7UJRv9J4 0"/>
              </a:rPr>
              <a:t> </a:t>
            </a:r>
            <a:r>
              <a:rPr lang="en-US" dirty="0" err="1">
                <a:solidFill>
                  <a:srgbClr val="000000"/>
                </a:solidFill>
                <a:latin typeface="YAD7UJRv9J4 0"/>
              </a:rPr>
              <a:t>direito</a:t>
            </a:r>
            <a:r>
              <a:rPr lang="en-US" dirty="0">
                <a:solidFill>
                  <a:srgbClr val="000000"/>
                </a:solidFill>
                <a:latin typeface="YAD7UJRv9J4 0"/>
              </a:rPr>
              <a:t> do mouse </a:t>
            </a:r>
            <a:r>
              <a:rPr lang="en-US" dirty="0" err="1">
                <a:solidFill>
                  <a:srgbClr val="000000"/>
                </a:solidFill>
                <a:latin typeface="YAD7UJRv9J4 0"/>
              </a:rPr>
              <a:t>sobre</a:t>
            </a:r>
            <a:r>
              <a:rPr lang="en-US" dirty="0">
                <a:solidFill>
                  <a:srgbClr val="000000"/>
                </a:solidFill>
                <a:latin typeface="YAD7UJRv9J4 0"/>
              </a:rPr>
              <a:t> a pasta, localize o </a:t>
            </a:r>
            <a:r>
              <a:rPr lang="en-US" dirty="0" err="1">
                <a:solidFill>
                  <a:srgbClr val="000000"/>
                </a:solidFill>
                <a:latin typeface="YAD7UJRv9J4 0"/>
              </a:rPr>
              <a:t>comando</a:t>
            </a:r>
            <a:r>
              <a:rPr lang="en-US" dirty="0">
                <a:solidFill>
                  <a:srgbClr val="000000"/>
                </a:solidFill>
                <a:latin typeface="YAD7UJRv9J4 0"/>
              </a:rPr>
              <a:t> “WinRAR” e clique </a:t>
            </a:r>
            <a:r>
              <a:rPr lang="en-US" dirty="0" err="1">
                <a:solidFill>
                  <a:srgbClr val="000000"/>
                </a:solidFill>
                <a:latin typeface="YAD7UJRv9J4 0"/>
              </a:rPr>
              <a:t>em</a:t>
            </a:r>
            <a:r>
              <a:rPr lang="en-US" dirty="0">
                <a:solidFill>
                  <a:srgbClr val="000000"/>
                </a:solidFill>
                <a:latin typeface="YAD7UJRv9J4 0"/>
              </a:rPr>
              <a:t> “</a:t>
            </a:r>
            <a:r>
              <a:rPr lang="en-US" dirty="0" err="1">
                <a:solidFill>
                  <a:srgbClr val="000000"/>
                </a:solidFill>
                <a:latin typeface="YAD7UJRv9J4 0"/>
              </a:rPr>
              <a:t>Extrair</a:t>
            </a:r>
            <a:r>
              <a:rPr lang="en-US" dirty="0">
                <a:solidFill>
                  <a:srgbClr val="000000"/>
                </a:solidFill>
                <a:latin typeface="YAD7UJRv9J4 0"/>
              </a:rPr>
              <a:t> para ‘DD_1.0.3-6’”</a:t>
            </a:r>
            <a:r>
              <a:rPr lang="en-US" i="0" u="none" strike="noStrike" dirty="0">
                <a:solidFill>
                  <a:srgbClr val="000000"/>
                </a:solidFill>
                <a:effectLst/>
                <a:latin typeface="YAD7UJRv9J4 0"/>
              </a:rPr>
              <a:t>; </a:t>
            </a:r>
          </a:p>
          <a:p>
            <a:pPr marL="342900" indent="-342900" algn="just">
              <a:buAutoNum type="arabicParenR"/>
            </a:pPr>
            <a:endParaRPr lang="en-US" i="0" u="none" strike="noStrike" dirty="0">
              <a:solidFill>
                <a:srgbClr val="000000"/>
              </a:solidFill>
              <a:effectLst/>
              <a:latin typeface="YAD7UJRv9J4 0"/>
            </a:endParaRPr>
          </a:p>
          <a:p>
            <a:pPr marL="342900" indent="-342900" algn="just">
              <a:buAutoNum type="arabicParenR"/>
            </a:pPr>
            <a:r>
              <a:rPr lang="en-US" i="0" u="none" strike="noStrike" dirty="0" err="1">
                <a:solidFill>
                  <a:srgbClr val="000000"/>
                </a:solidFill>
                <a:effectLst/>
                <a:latin typeface="YAD7UJRv9J4 0"/>
              </a:rPr>
              <a:t>Acesse</a:t>
            </a:r>
            <a:r>
              <a:rPr lang="en-US" i="0" u="none" strike="noStrike" dirty="0">
                <a:solidFill>
                  <a:srgbClr val="000000"/>
                </a:solidFill>
                <a:effectLst/>
                <a:latin typeface="YAD7UJRv9J4 0"/>
              </a:rPr>
              <a:t> a interface de </a:t>
            </a:r>
            <a:r>
              <a:rPr lang="en-US" i="0" u="none" strike="noStrike" dirty="0" err="1">
                <a:solidFill>
                  <a:srgbClr val="000000"/>
                </a:solidFill>
                <a:effectLst/>
                <a:latin typeface="YAD7UJRv9J4 0"/>
              </a:rPr>
              <a:t>usuário</a:t>
            </a:r>
            <a:r>
              <a:rPr lang="en-US" i="0" u="none" strike="noStrike" dirty="0">
                <a:solidFill>
                  <a:srgbClr val="000000"/>
                </a:solidFill>
                <a:effectLst/>
                <a:latin typeface="YAD7UJRv9J4 0"/>
              </a:rPr>
              <a:t> (Google </a:t>
            </a:r>
            <a:r>
              <a:rPr lang="en-US" i="0" u="none" strike="noStrike" dirty="0" err="1">
                <a:solidFill>
                  <a:srgbClr val="000000"/>
                </a:solidFill>
                <a:effectLst/>
                <a:latin typeface="YAD7UJRv9J4 0"/>
              </a:rPr>
              <a:t>Planilhas</a:t>
            </a:r>
            <a:r>
              <a:rPr lang="en-US" i="0" u="none" strike="noStrike" dirty="0">
                <a:solidFill>
                  <a:srgbClr val="000000"/>
                </a:solidFill>
                <a:effectLst/>
                <a:latin typeface="YAD7UJRv9J4 0"/>
              </a:rPr>
              <a:t>) </a:t>
            </a:r>
            <a:r>
              <a:rPr lang="en-US" i="0" u="sng" dirty="0" err="1">
                <a:solidFill>
                  <a:srgbClr val="000000"/>
                </a:solidFill>
                <a:effectLst/>
                <a:latin typeface="YAD7UJRv9J4 0"/>
                <a:hlinkClick r:id="rId6"/>
              </a:rPr>
              <a:t>aqui</a:t>
            </a:r>
            <a:r>
              <a:rPr lang="en-US" dirty="0">
                <a:solidFill>
                  <a:srgbClr val="000000"/>
                </a:solidFill>
                <a:latin typeface="YAD7UJRv9J4 0"/>
              </a:rPr>
              <a:t>. </a:t>
            </a:r>
            <a:r>
              <a:rPr lang="en-US" dirty="0" err="1">
                <a:solidFill>
                  <a:srgbClr val="000000"/>
                </a:solidFill>
                <a:latin typeface="YAD7UJRv9J4 0"/>
              </a:rPr>
              <a:t>Faça</a:t>
            </a:r>
            <a:r>
              <a:rPr lang="en-US" dirty="0">
                <a:solidFill>
                  <a:srgbClr val="000000"/>
                </a:solidFill>
                <a:latin typeface="YAD7UJRv9J4 0"/>
              </a:rPr>
              <a:t> </a:t>
            </a:r>
            <a:r>
              <a:rPr lang="en-US" dirty="0" err="1">
                <a:solidFill>
                  <a:srgbClr val="000000"/>
                </a:solidFill>
                <a:latin typeface="YAD7UJRv9J4 0"/>
              </a:rPr>
              <a:t>uma</a:t>
            </a:r>
            <a:r>
              <a:rPr lang="en-US" dirty="0">
                <a:solidFill>
                  <a:srgbClr val="000000"/>
                </a:solidFill>
                <a:latin typeface="YAD7UJRv9J4 0"/>
              </a:rPr>
              <a:t> </a:t>
            </a:r>
            <a:r>
              <a:rPr lang="en-US" dirty="0" err="1">
                <a:solidFill>
                  <a:srgbClr val="000000"/>
                </a:solidFill>
                <a:latin typeface="YAD7UJRv9J4 0"/>
              </a:rPr>
              <a:t>cópia</a:t>
            </a:r>
            <a:r>
              <a:rPr lang="en-US" dirty="0">
                <a:solidFill>
                  <a:srgbClr val="000000"/>
                </a:solidFill>
                <a:latin typeface="YAD7UJRv9J4 0"/>
              </a:rPr>
              <a:t> da interface de </a:t>
            </a:r>
            <a:r>
              <a:rPr lang="en-US" dirty="0" err="1">
                <a:solidFill>
                  <a:srgbClr val="000000"/>
                </a:solidFill>
                <a:latin typeface="YAD7UJRv9J4 0"/>
              </a:rPr>
              <a:t>usuário</a:t>
            </a:r>
            <a:r>
              <a:rPr lang="en-US" dirty="0">
                <a:solidFill>
                  <a:srgbClr val="000000"/>
                </a:solidFill>
                <a:latin typeface="YAD7UJRv9J4 0"/>
              </a:rPr>
              <a:t> e a </a:t>
            </a:r>
            <a:r>
              <a:rPr lang="en-US" b="1" dirty="0" err="1">
                <a:solidFill>
                  <a:srgbClr val="000000"/>
                </a:solidFill>
                <a:latin typeface="YAD7UJRv9J4 0"/>
              </a:rPr>
              <a:t>renomeie</a:t>
            </a:r>
            <a:r>
              <a:rPr lang="en-US" dirty="0">
                <a:solidFill>
                  <a:srgbClr val="000000"/>
                </a:solidFill>
                <a:latin typeface="YAD7UJRv9J4 0"/>
              </a:rPr>
              <a:t>;</a:t>
            </a:r>
          </a:p>
          <a:p>
            <a:pPr marL="342900" indent="-342900" algn="just">
              <a:buAutoNum type="arabicParenR"/>
            </a:pPr>
            <a:endParaRPr lang="en-US" i="0" u="none" strike="noStrike" dirty="0">
              <a:solidFill>
                <a:srgbClr val="000000"/>
              </a:solidFill>
              <a:effectLst/>
              <a:latin typeface="YAD7UJRv9J4 0"/>
            </a:endParaRPr>
          </a:p>
          <a:p>
            <a:pPr marL="342900" indent="-342900" algn="just">
              <a:buAutoNum type="arabicParenR"/>
            </a:pPr>
            <a:r>
              <a:rPr lang="en-US" i="0" u="none" strike="noStrike" dirty="0">
                <a:solidFill>
                  <a:srgbClr val="000000"/>
                </a:solidFill>
                <a:effectLst/>
                <a:latin typeface="YAD7UJRv9J4 0"/>
              </a:rPr>
              <a:t>Para </a:t>
            </a:r>
            <a:r>
              <a:rPr lang="en-US" i="0" u="none" strike="noStrike" dirty="0" err="1">
                <a:solidFill>
                  <a:srgbClr val="000000"/>
                </a:solidFill>
                <a:effectLst/>
                <a:latin typeface="YAD7UJRv9J4 0"/>
              </a:rPr>
              <a:t>baixar</a:t>
            </a:r>
            <a:r>
              <a:rPr lang="en-US" i="0" u="none" strike="noStrike" dirty="0">
                <a:solidFill>
                  <a:srgbClr val="000000"/>
                </a:solidFill>
                <a:effectLst/>
                <a:latin typeface="YAD7UJRv9J4 0"/>
              </a:rPr>
              <a:t> o </a:t>
            </a:r>
            <a:r>
              <a:rPr lang="en-US" i="0" u="none" strike="noStrike" dirty="0" err="1">
                <a:solidFill>
                  <a:srgbClr val="000000"/>
                </a:solidFill>
                <a:effectLst/>
                <a:latin typeface="YAD7UJRv9J4 0"/>
              </a:rPr>
              <a:t>programa</a:t>
            </a:r>
            <a:r>
              <a:rPr lang="en-US" i="0" u="none" strike="noStrike" dirty="0">
                <a:solidFill>
                  <a:srgbClr val="000000"/>
                </a:solidFill>
                <a:effectLst/>
                <a:latin typeface="YAD7UJRv9J4 0"/>
              </a:rPr>
              <a:t> para </a:t>
            </a:r>
            <a:r>
              <a:rPr lang="en-US" i="0" u="none" strike="noStrike" dirty="0" err="1">
                <a:solidFill>
                  <a:srgbClr val="000000"/>
                </a:solidFill>
                <a:effectLst/>
                <a:latin typeface="YAD7UJRv9J4 0"/>
              </a:rPr>
              <a:t>os</a:t>
            </a:r>
            <a:r>
              <a:rPr lang="en-US" i="0" u="none" strike="noStrike" dirty="0">
                <a:solidFill>
                  <a:srgbClr val="000000"/>
                </a:solidFill>
                <a:effectLst/>
                <a:latin typeface="YAD7UJRv9J4 0"/>
              </a:rPr>
              <a:t> </a:t>
            </a:r>
            <a:r>
              <a:rPr lang="en-US" i="0" u="none" strike="noStrike" dirty="0" err="1">
                <a:solidFill>
                  <a:srgbClr val="000000"/>
                </a:solidFill>
                <a:effectLst/>
                <a:latin typeface="YAD7UJRv9J4 0"/>
              </a:rPr>
              <a:t>sistemas</a:t>
            </a:r>
            <a:r>
              <a:rPr lang="en-US" i="0" u="none" strike="noStrike" dirty="0">
                <a:solidFill>
                  <a:srgbClr val="000000"/>
                </a:solidFill>
                <a:effectLst/>
                <a:latin typeface="YAD7UJRv9J4 0"/>
              </a:rPr>
              <a:t> </a:t>
            </a:r>
            <a:r>
              <a:rPr lang="en-US" i="0" u="none" strike="noStrike" dirty="0" err="1">
                <a:solidFill>
                  <a:srgbClr val="000000"/>
                </a:solidFill>
                <a:effectLst/>
                <a:latin typeface="YAD7UJRv9J4 0"/>
              </a:rPr>
              <a:t>operacionais</a:t>
            </a:r>
            <a:r>
              <a:rPr lang="en-US" i="0" u="none" strike="noStrike" dirty="0">
                <a:solidFill>
                  <a:srgbClr val="000000"/>
                </a:solidFill>
                <a:effectLst/>
                <a:latin typeface="YAD7UJRv9J4 0"/>
              </a:rPr>
              <a:t> Linux e macOS, </a:t>
            </a:r>
            <a:r>
              <a:rPr lang="en-US" i="0" u="none" strike="noStrike" dirty="0" err="1">
                <a:solidFill>
                  <a:srgbClr val="000000"/>
                </a:solidFill>
                <a:effectLst/>
                <a:latin typeface="YAD7UJRv9J4 0"/>
              </a:rPr>
              <a:t>contate</a:t>
            </a:r>
            <a:r>
              <a:rPr lang="en-US" i="0" u="none" strike="noStrike" dirty="0">
                <a:solidFill>
                  <a:srgbClr val="000000"/>
                </a:solidFill>
                <a:effectLst/>
                <a:latin typeface="YAD7UJRv9J4 0"/>
              </a:rPr>
              <a:t> </a:t>
            </a:r>
            <a:r>
              <a:rPr lang="en-US" i="0" u="none" strike="noStrike" dirty="0" err="1">
                <a:solidFill>
                  <a:srgbClr val="000000"/>
                </a:solidFill>
                <a:effectLst/>
                <a:latin typeface="YAD7UJRv9J4 0"/>
              </a:rPr>
              <a:t>os</a:t>
            </a:r>
            <a:r>
              <a:rPr lang="en-US" i="0" u="none" strike="noStrike" dirty="0">
                <a:solidFill>
                  <a:srgbClr val="000000"/>
                </a:solidFill>
                <a:effectLst/>
                <a:latin typeface="YAD7UJRv9J4 0"/>
              </a:rPr>
              <a:t> </a:t>
            </a:r>
            <a:r>
              <a:rPr lang="en-US" i="0" u="none" strike="noStrike" dirty="0" err="1">
                <a:solidFill>
                  <a:srgbClr val="000000"/>
                </a:solidFill>
                <a:effectLst/>
                <a:latin typeface="YAD7UJRv9J4 0"/>
                <a:hlinkClick r:id="rId7"/>
              </a:rPr>
              <a:t>autores</a:t>
            </a:r>
            <a:r>
              <a:rPr lang="en-US" i="0" u="none" strike="noStrike" dirty="0">
                <a:solidFill>
                  <a:srgbClr val="000000"/>
                </a:solidFill>
                <a:effectLst/>
                <a:latin typeface="YAD7UJRv9J4 0"/>
              </a:rPr>
              <a:t>.</a:t>
            </a:r>
          </a:p>
          <a:p>
            <a:pPr marL="342900" indent="-342900" algn="just">
              <a:buAutoNum type="arabicParenR"/>
            </a:pPr>
            <a:endParaRPr lang="en-US" dirty="0">
              <a:solidFill>
                <a:srgbClr val="000000"/>
              </a:solidFill>
              <a:latin typeface="YAD7UJRv9J4 0"/>
            </a:endParaRPr>
          </a:p>
          <a:p>
            <a:pPr algn="just"/>
            <a:r>
              <a:rPr lang="en-US" i="0" u="none" strike="noStrike" dirty="0">
                <a:solidFill>
                  <a:srgbClr val="000000"/>
                </a:solidFill>
                <a:effectLst/>
                <a:latin typeface="YAD7UJRv9J4 0"/>
              </a:rPr>
              <a:t>Para </a:t>
            </a:r>
            <a:r>
              <a:rPr lang="en-US" i="0" u="none" strike="noStrike" dirty="0" err="1">
                <a:solidFill>
                  <a:srgbClr val="000000"/>
                </a:solidFill>
                <a:effectLst/>
                <a:latin typeface="YAD7UJRv9J4 0"/>
              </a:rPr>
              <a:t>mais</a:t>
            </a:r>
            <a:r>
              <a:rPr lang="en-US" i="0" u="none" strike="noStrike" dirty="0">
                <a:solidFill>
                  <a:srgbClr val="000000"/>
                </a:solidFill>
                <a:effectLst/>
                <a:latin typeface="YAD7UJRv9J4 0"/>
              </a:rPr>
              <a:t> </a:t>
            </a:r>
            <a:r>
              <a:rPr lang="en-US" i="0" u="none" strike="noStrike" dirty="0" err="1">
                <a:solidFill>
                  <a:srgbClr val="000000"/>
                </a:solidFill>
                <a:effectLst/>
                <a:latin typeface="YAD7UJRv9J4 0"/>
              </a:rPr>
              <a:t>detalhes</a:t>
            </a:r>
            <a:r>
              <a:rPr lang="en-US" i="0" u="none" strike="noStrike" dirty="0">
                <a:solidFill>
                  <a:srgbClr val="000000"/>
                </a:solidFill>
                <a:effectLst/>
                <a:latin typeface="YAD7UJRv9J4 0"/>
              </a:rPr>
              <a:t> </a:t>
            </a:r>
            <a:r>
              <a:rPr lang="en-US" i="0" u="none" strike="noStrike" dirty="0" err="1">
                <a:solidFill>
                  <a:srgbClr val="000000"/>
                </a:solidFill>
                <a:effectLst/>
                <a:latin typeface="YAD7UJRv9J4 0"/>
              </a:rPr>
              <a:t>sobre</a:t>
            </a:r>
            <a:r>
              <a:rPr lang="en-US" i="0" u="none" strike="noStrike" dirty="0">
                <a:solidFill>
                  <a:srgbClr val="000000"/>
                </a:solidFill>
                <a:effectLst/>
                <a:latin typeface="YAD7UJRv9J4 0"/>
              </a:rPr>
              <a:t> a </a:t>
            </a:r>
            <a:r>
              <a:rPr lang="en-US" i="0" u="none" strike="noStrike" dirty="0" err="1">
                <a:solidFill>
                  <a:srgbClr val="000000"/>
                </a:solidFill>
                <a:effectLst/>
                <a:latin typeface="YAD7UJRv9J4 0"/>
              </a:rPr>
              <a:t>instalação</a:t>
            </a:r>
            <a:r>
              <a:rPr lang="en-US" i="0" u="none" strike="noStrike" dirty="0">
                <a:solidFill>
                  <a:srgbClr val="000000"/>
                </a:solidFill>
                <a:effectLst/>
                <a:latin typeface="YAD7UJRv9J4 0"/>
              </a:rPr>
              <a:t>, </a:t>
            </a:r>
            <a:r>
              <a:rPr lang="en-US" i="0" u="none" strike="noStrike" dirty="0" err="1">
                <a:solidFill>
                  <a:srgbClr val="000000"/>
                </a:solidFill>
                <a:effectLst/>
                <a:latin typeface="YAD7UJRv9J4 0"/>
              </a:rPr>
              <a:t>requerimentos</a:t>
            </a:r>
            <a:r>
              <a:rPr lang="en-US" i="0" u="none" strike="noStrike" dirty="0">
                <a:solidFill>
                  <a:srgbClr val="000000"/>
                </a:solidFill>
                <a:effectLst/>
                <a:latin typeface="YAD7UJRv9J4 0"/>
              </a:rPr>
              <a:t> do </a:t>
            </a:r>
            <a:r>
              <a:rPr lang="en-US" i="0" u="none" strike="noStrike" dirty="0" err="1">
                <a:solidFill>
                  <a:srgbClr val="000000"/>
                </a:solidFill>
                <a:effectLst/>
                <a:latin typeface="YAD7UJRv9J4 0"/>
              </a:rPr>
              <a:t>sistema</a:t>
            </a:r>
            <a:r>
              <a:rPr lang="en-US" i="0" u="none" strike="noStrike" dirty="0">
                <a:solidFill>
                  <a:srgbClr val="000000"/>
                </a:solidFill>
                <a:effectLst/>
                <a:latin typeface="YAD7UJRv9J4 0"/>
              </a:rPr>
              <a:t> e do software, </a:t>
            </a:r>
            <a:r>
              <a:rPr lang="en-US" i="0" u="none" strike="noStrike" dirty="0" err="1">
                <a:solidFill>
                  <a:srgbClr val="000000"/>
                </a:solidFill>
                <a:effectLst/>
                <a:latin typeface="YAD7UJRv9J4 0"/>
              </a:rPr>
              <a:t>veja</a:t>
            </a:r>
            <a:r>
              <a:rPr lang="en-US" i="0" u="none" strike="noStrike" dirty="0">
                <a:solidFill>
                  <a:srgbClr val="000000"/>
                </a:solidFill>
                <a:effectLst/>
                <a:latin typeface="YAD7UJRv9J4 0"/>
              </a:rPr>
              <a:t> </a:t>
            </a:r>
            <a:r>
              <a:rPr lang="en-US" i="0" u="none" strike="noStrike" dirty="0" err="1">
                <a:solidFill>
                  <a:srgbClr val="000000"/>
                </a:solidFill>
                <a:effectLst/>
                <a:latin typeface="YAD7UJRv9J4 0"/>
              </a:rPr>
              <a:t>seção</a:t>
            </a:r>
            <a:r>
              <a:rPr lang="en-US" i="0" u="none" strike="noStrike" dirty="0">
                <a:solidFill>
                  <a:srgbClr val="000000"/>
                </a:solidFill>
                <a:effectLst/>
                <a:latin typeface="YAD7UJRv9J4 0"/>
              </a:rPr>
              <a:t> </a:t>
            </a:r>
            <a:r>
              <a:rPr lang="en-US" i="0" u="none" strike="noStrike" dirty="0">
                <a:solidFill>
                  <a:srgbClr val="000000"/>
                </a:solidFill>
                <a:effectLst/>
                <a:latin typeface="YAD7UJRv9J4 0"/>
                <a:hlinkClick r:id="rId8" action="ppaction://hlinksldjump"/>
              </a:rPr>
              <a:t>3.2. </a:t>
            </a:r>
            <a:r>
              <a:rPr lang="en-US" i="0" u="none" strike="noStrike" dirty="0" err="1">
                <a:solidFill>
                  <a:srgbClr val="000000"/>
                </a:solidFill>
                <a:effectLst/>
                <a:latin typeface="YAD7UJRv9J4 0"/>
                <a:hlinkClick r:id="rId8" action="ppaction://hlinksldjump"/>
              </a:rPr>
              <a:t>Abertura</a:t>
            </a:r>
            <a:r>
              <a:rPr lang="en-US" i="0" u="none" strike="noStrike" dirty="0">
                <a:solidFill>
                  <a:srgbClr val="000000"/>
                </a:solidFill>
                <a:effectLst/>
                <a:latin typeface="YAD7UJRv9J4 0"/>
                <a:hlinkClick r:id="rId8" action="ppaction://hlinksldjump"/>
              </a:rPr>
              <a:t> do </a:t>
            </a:r>
            <a:r>
              <a:rPr lang="en-US" i="0" u="none" strike="noStrike" dirty="0" err="1">
                <a:solidFill>
                  <a:srgbClr val="000000"/>
                </a:solidFill>
                <a:effectLst/>
                <a:latin typeface="YAD7UJRv9J4 0"/>
                <a:hlinkClick r:id="rId8" action="ppaction://hlinksldjump"/>
              </a:rPr>
              <a:t>programa</a:t>
            </a:r>
            <a:r>
              <a:rPr lang="en-US" i="0" u="none" strike="noStrike" dirty="0">
                <a:solidFill>
                  <a:srgbClr val="000000"/>
                </a:solidFill>
                <a:effectLst/>
                <a:latin typeface="YAD7UJRv9J4 0"/>
                <a:hlinkClick r:id="rId8" action="ppaction://hlinksldjump"/>
              </a:rPr>
              <a:t>.</a:t>
            </a:r>
            <a:endParaRPr lang="en-US" i="0" u="none" strike="noStrike" dirty="0">
              <a:solidFill>
                <a:srgbClr val="000000"/>
              </a:solidFill>
              <a:effectLst/>
              <a:latin typeface="YAD7UJRv9J4 0"/>
            </a:endParaRPr>
          </a:p>
        </p:txBody>
      </p:sp>
      <p:sp>
        <p:nvSpPr>
          <p:cNvPr id="11" name="CaixaDeTexto 10">
            <a:extLst>
              <a:ext uri="{FF2B5EF4-FFF2-40B4-BE49-F238E27FC236}">
                <a16:creationId xmlns:a16="http://schemas.microsoft.com/office/drawing/2014/main" id="{3268267F-0C38-814B-DAA0-ACF60B2E6D97}"/>
              </a:ext>
            </a:extLst>
          </p:cNvPr>
          <p:cNvSpPr txBox="1"/>
          <p:nvPr/>
        </p:nvSpPr>
        <p:spPr>
          <a:xfrm>
            <a:off x="6318584" y="147592"/>
            <a:ext cx="418704" cy="369332"/>
          </a:xfrm>
          <a:prstGeom prst="rect">
            <a:avLst/>
          </a:prstGeom>
          <a:noFill/>
        </p:spPr>
        <p:txBody>
          <a:bodyPr wrap="none" rtlCol="0">
            <a:spAutoFit/>
          </a:bodyPr>
          <a:lstStyle/>
          <a:p>
            <a:r>
              <a:rPr lang="pt-BR" dirty="0"/>
              <a:t>01</a:t>
            </a:r>
          </a:p>
        </p:txBody>
      </p:sp>
    </p:spTree>
    <p:extLst>
      <p:ext uri="{BB962C8B-B14F-4D97-AF65-F5344CB8AC3E}">
        <p14:creationId xmlns:p14="http://schemas.microsoft.com/office/powerpoint/2010/main" val="3164157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561"/>
            <a:ext cx="6858000" cy="9700142"/>
          </a:xfrm>
          <a:prstGeom prst="rect">
            <a:avLst/>
          </a:prstGeom>
        </p:spPr>
      </p:pic>
      <p:sp>
        <p:nvSpPr>
          <p:cNvPr id="5" name="CaixaDeTexto 4">
            <a:extLst>
              <a:ext uri="{FF2B5EF4-FFF2-40B4-BE49-F238E27FC236}">
                <a16:creationId xmlns:a16="http://schemas.microsoft.com/office/drawing/2014/main" id="{86726EF3-5DF1-5A6C-8B67-238F7BC68468}"/>
              </a:ext>
            </a:extLst>
          </p:cNvPr>
          <p:cNvSpPr txBox="1"/>
          <p:nvPr/>
        </p:nvSpPr>
        <p:spPr>
          <a:xfrm>
            <a:off x="471487" y="713631"/>
            <a:ext cx="5915025" cy="2785378"/>
          </a:xfrm>
          <a:prstGeom prst="rect">
            <a:avLst/>
          </a:prstGeom>
          <a:noFill/>
        </p:spPr>
        <p:txBody>
          <a:bodyPr wrap="square">
            <a:spAutoFit/>
          </a:bodyPr>
          <a:lstStyle/>
          <a:p>
            <a:pPr algn="just">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Após o treino, a primeira tela do Jogo de Paciência aparecerá, </a:t>
            </a:r>
            <a:r>
              <a:rPr lang="pt-BR" sz="1650" dirty="0">
                <a:solidFill>
                  <a:srgbClr val="000000"/>
                </a:solidFill>
                <a:latin typeface="YAD7UJRv9J4 0"/>
              </a:rPr>
              <a:t>sendo </a:t>
            </a:r>
            <a:r>
              <a:rPr lang="pt-BR" sz="1650" b="0" i="0" u="none" strike="noStrike" dirty="0">
                <a:solidFill>
                  <a:srgbClr val="000000"/>
                </a:solidFill>
                <a:effectLst/>
                <a:latin typeface="YAD7UJRv9J4 0"/>
              </a:rPr>
              <a:t>importante lembrar ao testando que ele NÃO receberá uma recompensa material/real ao final do jogo (Figura 16A). Neste momento, o examinador pode dizer:</a:t>
            </a:r>
          </a:p>
          <a:p>
            <a:pPr algn="just">
              <a:spcAft>
                <a:spcPts val="600"/>
              </a:spcAft>
            </a:pPr>
            <a:r>
              <a:rPr lang="pt-BR" sz="1650" b="1" i="1" u="none" strike="noStrike" dirty="0">
                <a:solidFill>
                  <a:srgbClr val="000000"/>
                </a:solidFill>
                <a:effectLst/>
                <a:latin typeface="YAD7UJRv9J4 0"/>
              </a:rPr>
              <a:t>“Agora que você treinou, pode jogar. Lembre-se de que você NÃO receberá um prêmio material/real. Pode começar."</a:t>
            </a:r>
          </a:p>
          <a:p>
            <a:pPr algn="just">
              <a:spcAft>
                <a:spcPts val="600"/>
              </a:spcAft>
            </a:pPr>
            <a:r>
              <a:rPr lang="pt-BR" sz="1650" b="0" i="0" u="none" strike="noStrike" dirty="0">
                <a:solidFill>
                  <a:srgbClr val="000000"/>
                </a:solidFill>
                <a:effectLst/>
                <a:latin typeface="YAD7UJRv9J4 0"/>
              </a:rPr>
              <a:t>Uma tela como a mostrada na Figura 16B aparecerá. Visualmente, o Jogo da Paciência é idêntico ao Jogo Real, ou seja, nele o avatar aparece. Após 36 ensaios, aparecerá uma tela mostrando a pontuação total alcançada no jogo (Figura 16C).</a:t>
            </a:r>
            <a:endParaRPr lang="en-US" sz="1650" dirty="0">
              <a:solidFill>
                <a:srgbClr val="000000"/>
              </a:solidFill>
              <a:effectLst/>
              <a:latin typeface="YAD7UJRv9J4 0"/>
            </a:endParaRPr>
          </a:p>
        </p:txBody>
      </p:sp>
      <p:sp>
        <p:nvSpPr>
          <p:cNvPr id="14" name="CaixaDeTexto 13">
            <a:extLst>
              <a:ext uri="{FF2B5EF4-FFF2-40B4-BE49-F238E27FC236}">
                <a16:creationId xmlns:a16="http://schemas.microsoft.com/office/drawing/2014/main" id="{6B8295F5-1E4A-F30C-C616-614A132D167A}"/>
              </a:ext>
            </a:extLst>
          </p:cNvPr>
          <p:cNvSpPr txBox="1"/>
          <p:nvPr/>
        </p:nvSpPr>
        <p:spPr>
          <a:xfrm>
            <a:off x="3428999" y="4031264"/>
            <a:ext cx="2957513" cy="1169551"/>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16. </a:t>
            </a:r>
            <a:r>
              <a:rPr lang="pt-BR" sz="1400" b="0" i="0" u="none" strike="noStrike" dirty="0">
                <a:solidFill>
                  <a:srgbClr val="000000"/>
                </a:solidFill>
                <a:effectLst/>
              </a:rPr>
              <a:t>Sequência de etapas de teste do </a:t>
            </a:r>
            <a:r>
              <a:rPr lang="pt-BR" sz="1400" dirty="0">
                <a:solidFill>
                  <a:srgbClr val="000000"/>
                </a:solidFill>
              </a:rPr>
              <a:t>J</a:t>
            </a:r>
            <a:r>
              <a:rPr lang="pt-BR" sz="1400" b="0" i="0" u="none" strike="noStrike" dirty="0">
                <a:solidFill>
                  <a:srgbClr val="000000"/>
                </a:solidFill>
                <a:effectLst/>
              </a:rPr>
              <a:t>ogo da Paciência. (A) Tela informando que o Jogo da Paciência vai começar e que o testando NÃO receberá recompensa material.</a:t>
            </a:r>
            <a:endParaRPr lang="pt-BR" sz="1400" dirty="0"/>
          </a:p>
        </p:txBody>
      </p:sp>
      <p:sp>
        <p:nvSpPr>
          <p:cNvPr id="16" name="CaixaDeTexto 15">
            <a:extLst>
              <a:ext uri="{FF2B5EF4-FFF2-40B4-BE49-F238E27FC236}">
                <a16:creationId xmlns:a16="http://schemas.microsoft.com/office/drawing/2014/main" id="{253775CF-B217-5F94-939D-0520A9482AEA}"/>
              </a:ext>
            </a:extLst>
          </p:cNvPr>
          <p:cNvSpPr txBox="1"/>
          <p:nvPr/>
        </p:nvSpPr>
        <p:spPr>
          <a:xfrm>
            <a:off x="471487" y="5807954"/>
            <a:ext cx="2880000" cy="1384995"/>
          </a:xfrm>
          <a:prstGeom prst="rect">
            <a:avLst/>
          </a:prstGeom>
          <a:noFill/>
        </p:spPr>
        <p:txBody>
          <a:bodyPr wrap="square">
            <a:spAutoFit/>
          </a:bodyPr>
          <a:lstStyle/>
          <a:p>
            <a:pPr algn="just"/>
            <a:r>
              <a:rPr lang="pt-BR" sz="1400" b="0" i="0" u="none" strike="noStrike" dirty="0">
                <a:solidFill>
                  <a:srgbClr val="000000"/>
                </a:solidFill>
                <a:effectLst/>
              </a:rPr>
              <a:t>(B) Visualmente, o Jogo da Paciência é idêntico ao Jogo Real (o avatar aparece). A opção é dada entre esperar 15 s para receber a pontuação mais alta (1000) e receber 700 pontos imediatamente.</a:t>
            </a:r>
            <a:endParaRPr lang="pt-BR" sz="1400" dirty="0"/>
          </a:p>
        </p:txBody>
      </p:sp>
      <p:sp>
        <p:nvSpPr>
          <p:cNvPr id="18" name="CaixaDeTexto 17">
            <a:extLst>
              <a:ext uri="{FF2B5EF4-FFF2-40B4-BE49-F238E27FC236}">
                <a16:creationId xmlns:a16="http://schemas.microsoft.com/office/drawing/2014/main" id="{D912AF5E-62BF-8776-FA87-FCF4A4041E26}"/>
              </a:ext>
            </a:extLst>
          </p:cNvPr>
          <p:cNvSpPr txBox="1"/>
          <p:nvPr/>
        </p:nvSpPr>
        <p:spPr>
          <a:xfrm>
            <a:off x="3443080" y="8015990"/>
            <a:ext cx="2878276" cy="523220"/>
          </a:xfrm>
          <a:prstGeom prst="rect">
            <a:avLst/>
          </a:prstGeom>
          <a:noFill/>
        </p:spPr>
        <p:txBody>
          <a:bodyPr wrap="square">
            <a:spAutoFit/>
          </a:bodyPr>
          <a:lstStyle/>
          <a:p>
            <a:pPr algn="just"/>
            <a:r>
              <a:rPr lang="pt-BR" sz="1400" b="0" i="0" u="none" strike="noStrike" dirty="0">
                <a:solidFill>
                  <a:srgbClr val="000000"/>
                </a:solidFill>
                <a:effectLst/>
              </a:rPr>
              <a:t>(C) Tela final onde é apresentada a pontuação total.</a:t>
            </a:r>
            <a:endParaRPr lang="pt-BR" sz="1400" dirty="0"/>
          </a:p>
        </p:txBody>
      </p:sp>
      <p:pic>
        <p:nvPicPr>
          <p:cNvPr id="9" name="Imagem 8">
            <a:extLst>
              <a:ext uri="{FF2B5EF4-FFF2-40B4-BE49-F238E27FC236}">
                <a16:creationId xmlns:a16="http://schemas.microsoft.com/office/drawing/2014/main" id="{EADDE911-E1CC-E7C9-7A2C-D5D582CA193E}"/>
              </a:ext>
            </a:extLst>
          </p:cNvPr>
          <p:cNvPicPr>
            <a:picLocks noChangeAspect="1"/>
          </p:cNvPicPr>
          <p:nvPr/>
        </p:nvPicPr>
        <p:blipFill rotWithShape="1">
          <a:blip r:embed="rId4"/>
          <a:srcRect l="3112" t="4565" r="3444" b="6013"/>
          <a:stretch/>
        </p:blipFill>
        <p:spPr>
          <a:xfrm>
            <a:off x="568031" y="4099694"/>
            <a:ext cx="2880721" cy="1549895"/>
          </a:xfrm>
          <a:prstGeom prst="rect">
            <a:avLst/>
          </a:prstGeom>
        </p:spPr>
      </p:pic>
      <p:sp>
        <p:nvSpPr>
          <p:cNvPr id="19" name="Fluxograma: Conector 18">
            <a:extLst>
              <a:ext uri="{FF2B5EF4-FFF2-40B4-BE49-F238E27FC236}">
                <a16:creationId xmlns:a16="http://schemas.microsoft.com/office/drawing/2014/main" id="{CA44E494-357A-A9D1-020B-3E574FD8A0D5}"/>
              </a:ext>
            </a:extLst>
          </p:cNvPr>
          <p:cNvSpPr/>
          <p:nvPr/>
        </p:nvSpPr>
        <p:spPr>
          <a:xfrm>
            <a:off x="461962" y="3949075"/>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pic>
        <p:nvPicPr>
          <p:cNvPr id="17" name="Imagem 16">
            <a:extLst>
              <a:ext uri="{FF2B5EF4-FFF2-40B4-BE49-F238E27FC236}">
                <a16:creationId xmlns:a16="http://schemas.microsoft.com/office/drawing/2014/main" id="{81DCCE2D-9C0C-7E7F-65F7-538CA9455860}"/>
              </a:ext>
            </a:extLst>
          </p:cNvPr>
          <p:cNvPicPr>
            <a:picLocks noChangeAspect="1"/>
          </p:cNvPicPr>
          <p:nvPr/>
        </p:nvPicPr>
        <p:blipFill rotWithShape="1">
          <a:blip r:embed="rId5"/>
          <a:srcRect l="3113" t="4564" r="3666" b="6346"/>
          <a:stretch/>
        </p:blipFill>
        <p:spPr>
          <a:xfrm>
            <a:off x="3428999" y="5835703"/>
            <a:ext cx="2887788" cy="1551600"/>
          </a:xfrm>
          <a:prstGeom prst="rect">
            <a:avLst/>
          </a:prstGeom>
        </p:spPr>
      </p:pic>
      <p:sp>
        <p:nvSpPr>
          <p:cNvPr id="20" name="Fluxograma: Conector 19">
            <a:extLst>
              <a:ext uri="{FF2B5EF4-FFF2-40B4-BE49-F238E27FC236}">
                <a16:creationId xmlns:a16="http://schemas.microsoft.com/office/drawing/2014/main" id="{4569021B-D459-E389-F131-6C3F5608A135}"/>
              </a:ext>
            </a:extLst>
          </p:cNvPr>
          <p:cNvSpPr/>
          <p:nvPr/>
        </p:nvSpPr>
        <p:spPr>
          <a:xfrm>
            <a:off x="3334681" y="5632650"/>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pic>
        <p:nvPicPr>
          <p:cNvPr id="13" name="Imagem 12">
            <a:extLst>
              <a:ext uri="{FF2B5EF4-FFF2-40B4-BE49-F238E27FC236}">
                <a16:creationId xmlns:a16="http://schemas.microsoft.com/office/drawing/2014/main" id="{75CB26B5-411A-B105-2D3B-28E8A1A4528E}"/>
              </a:ext>
            </a:extLst>
          </p:cNvPr>
          <p:cNvPicPr>
            <a:picLocks noChangeAspect="1"/>
          </p:cNvPicPr>
          <p:nvPr/>
        </p:nvPicPr>
        <p:blipFill rotWithShape="1">
          <a:blip r:embed="rId6"/>
          <a:srcRect l="3042" t="4475" r="3291" b="6341"/>
          <a:stretch/>
        </p:blipFill>
        <p:spPr>
          <a:xfrm>
            <a:off x="559159" y="7493113"/>
            <a:ext cx="2898464" cy="1551600"/>
          </a:xfrm>
          <a:prstGeom prst="rect">
            <a:avLst/>
          </a:prstGeom>
        </p:spPr>
      </p:pic>
      <p:sp>
        <p:nvSpPr>
          <p:cNvPr id="21" name="Fluxograma: Conector 20">
            <a:extLst>
              <a:ext uri="{FF2B5EF4-FFF2-40B4-BE49-F238E27FC236}">
                <a16:creationId xmlns:a16="http://schemas.microsoft.com/office/drawing/2014/main" id="{44DF618F-591E-8DA7-96FA-B34C642A93E8}"/>
              </a:ext>
            </a:extLst>
          </p:cNvPr>
          <p:cNvSpPr/>
          <p:nvPr/>
        </p:nvSpPr>
        <p:spPr>
          <a:xfrm>
            <a:off x="461961" y="7387303"/>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3" name="CaixaDeTexto 2">
            <a:extLst>
              <a:ext uri="{FF2B5EF4-FFF2-40B4-BE49-F238E27FC236}">
                <a16:creationId xmlns:a16="http://schemas.microsoft.com/office/drawing/2014/main" id="{FBEB6A4D-445E-BFF1-FD4F-16066E5DFBCF}"/>
              </a:ext>
            </a:extLst>
          </p:cNvPr>
          <p:cNvSpPr txBox="1"/>
          <p:nvPr/>
        </p:nvSpPr>
        <p:spPr>
          <a:xfrm>
            <a:off x="6318584" y="147592"/>
            <a:ext cx="418704" cy="369332"/>
          </a:xfrm>
          <a:prstGeom prst="rect">
            <a:avLst/>
          </a:prstGeom>
          <a:noFill/>
        </p:spPr>
        <p:txBody>
          <a:bodyPr wrap="none" rtlCol="0">
            <a:spAutoFit/>
          </a:bodyPr>
          <a:lstStyle/>
          <a:p>
            <a:r>
              <a:rPr lang="pt-BR" dirty="0"/>
              <a:t>38</a:t>
            </a:r>
          </a:p>
        </p:txBody>
      </p:sp>
    </p:spTree>
    <p:extLst>
      <p:ext uri="{BB962C8B-B14F-4D97-AF65-F5344CB8AC3E}">
        <p14:creationId xmlns:p14="http://schemas.microsoft.com/office/powerpoint/2010/main" val="322667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normAutofit/>
          </a:bodyPr>
          <a:lstStyle/>
          <a:p>
            <a:endParaRPr lang="pt-BR" sz="1800"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FBE15E25-42D0-1527-4D61-281EA77F0FDD}"/>
              </a:ext>
            </a:extLst>
          </p:cNvPr>
          <p:cNvSpPr txBox="1"/>
          <p:nvPr/>
        </p:nvSpPr>
        <p:spPr>
          <a:xfrm>
            <a:off x="471487" y="713631"/>
            <a:ext cx="5915025" cy="2954655"/>
          </a:xfrm>
          <a:prstGeom prst="rect">
            <a:avLst/>
          </a:prstGeom>
          <a:noFill/>
        </p:spPr>
        <p:txBody>
          <a:bodyPr wrap="square">
            <a:spAutoFit/>
          </a:bodyPr>
          <a:lstStyle/>
          <a:p>
            <a:pPr algn="just">
              <a:spcAft>
                <a:spcPts val="600"/>
              </a:spcAft>
            </a:pPr>
            <a:r>
              <a:rPr lang="en-US" sz="1600" b="1" dirty="0">
                <a:solidFill>
                  <a:srgbClr val="000000"/>
                </a:solidFill>
                <a:latin typeface="YAD7UJRv9J4 0"/>
              </a:rPr>
              <a:t>4.4. </a:t>
            </a:r>
            <a:r>
              <a:rPr lang="en-US" sz="1600" b="1" dirty="0" err="1">
                <a:solidFill>
                  <a:srgbClr val="000000"/>
                </a:solidFill>
                <a:latin typeface="YAD7UJRv9J4 0"/>
              </a:rPr>
              <a:t>Recompensa</a:t>
            </a:r>
            <a:endParaRPr lang="en-US" sz="1600" b="0" i="0" u="none" strike="noStrike" dirty="0">
              <a:solidFill>
                <a:srgbClr val="000000"/>
              </a:solidFill>
              <a:effectLst/>
              <a:latin typeface="YAD7UJRv9J4 0"/>
            </a:endParaRPr>
          </a:p>
          <a:p>
            <a:pPr algn="just">
              <a:spcAft>
                <a:spcPts val="600"/>
              </a:spcAft>
            </a:pPr>
            <a:r>
              <a:rPr lang="en-US" sz="1600" b="0" i="0" u="none" strike="noStrike" dirty="0">
                <a:solidFill>
                  <a:srgbClr val="000000"/>
                </a:solidFill>
                <a:effectLst/>
              </a:rPr>
              <a:t>	</a:t>
            </a:r>
            <a:r>
              <a:rPr lang="pt-BR" sz="1600" b="0" i="0" u="none" strike="noStrike" dirty="0">
                <a:solidFill>
                  <a:srgbClr val="000000"/>
                </a:solidFill>
                <a:effectLst/>
              </a:rPr>
              <a:t> Ao final dos três jogos, são apresentados os escores total e parcial (Jogo Real) (Figura 17); este último é usado para determinar a recompensa real a ser recebida pelo testando (ver Tabela 3). A conversão de pontuações em recompensas materiais foi baseada em um estudo anterior (veja Utsumi et al., 2016). O valor monetário total a ser entregue ao participante após a execução dessa tarefa seguiu o sugerido por diversos autores, os quais aplicaram uma tarefas do tipo </a:t>
            </a:r>
            <a:r>
              <a:rPr lang="pt-BR" sz="1600" b="0" i="1" u="none" strike="noStrike" dirty="0">
                <a:solidFill>
                  <a:srgbClr val="000000"/>
                </a:solidFill>
                <a:effectLst/>
              </a:rPr>
              <a:t>real-time</a:t>
            </a:r>
            <a:r>
              <a:rPr lang="pt-BR" sz="1600" b="0" i="0" u="none" strike="noStrike" dirty="0">
                <a:solidFill>
                  <a:srgbClr val="000000"/>
                </a:solidFill>
                <a:effectLst/>
              </a:rPr>
              <a:t>, oferecendo alguns centavos por ensaio (e.g., </a:t>
            </a:r>
            <a:r>
              <a:rPr lang="pt-BR" sz="1600" b="0" i="0" u="none" strike="noStrike" dirty="0" err="1">
                <a:solidFill>
                  <a:srgbClr val="000000"/>
                </a:solidFill>
                <a:effectLst/>
              </a:rPr>
              <a:t>Scheres</a:t>
            </a:r>
            <a:r>
              <a:rPr lang="pt-BR" sz="1600" b="0" i="0" u="none" strike="noStrike" dirty="0">
                <a:solidFill>
                  <a:srgbClr val="000000"/>
                </a:solidFill>
                <a:effectLst/>
              </a:rPr>
              <a:t> et al., 2014; Yu &amp; </a:t>
            </a:r>
            <a:r>
              <a:rPr lang="pt-BR" sz="1600" b="0" i="0" u="none" strike="noStrike" dirty="0" err="1">
                <a:solidFill>
                  <a:srgbClr val="000000"/>
                </a:solidFill>
                <a:effectLst/>
              </a:rPr>
              <a:t>Sonuga-Barke</a:t>
            </a:r>
            <a:r>
              <a:rPr lang="pt-BR" sz="1600" b="0" i="0" u="none" strike="noStrike" dirty="0">
                <a:solidFill>
                  <a:srgbClr val="000000"/>
                </a:solidFill>
                <a:effectLst/>
              </a:rPr>
              <a:t> , 2016).</a:t>
            </a:r>
            <a:endParaRPr lang="en-US" sz="1600" b="0" i="0" u="none" strike="noStrike" dirty="0">
              <a:solidFill>
                <a:srgbClr val="000000"/>
              </a:solidFill>
              <a:effectLst/>
            </a:endParaRPr>
          </a:p>
          <a:p>
            <a:pPr algn="just">
              <a:spcAft>
                <a:spcPts val="600"/>
              </a:spcAft>
            </a:pPr>
            <a:endParaRPr lang="en-US" sz="1600" dirty="0">
              <a:solidFill>
                <a:srgbClr val="000000"/>
              </a:solidFill>
              <a:effectLst/>
              <a:latin typeface="YAD7UJRv9J4 0"/>
            </a:endParaRPr>
          </a:p>
        </p:txBody>
      </p:sp>
      <p:sp>
        <p:nvSpPr>
          <p:cNvPr id="9" name="CaixaDeTexto 8">
            <a:extLst>
              <a:ext uri="{FF2B5EF4-FFF2-40B4-BE49-F238E27FC236}">
                <a16:creationId xmlns:a16="http://schemas.microsoft.com/office/drawing/2014/main" id="{DBBEEC35-D537-D40E-B1BF-03F6E9A4CDBF}"/>
              </a:ext>
            </a:extLst>
          </p:cNvPr>
          <p:cNvSpPr txBox="1"/>
          <p:nvPr/>
        </p:nvSpPr>
        <p:spPr>
          <a:xfrm>
            <a:off x="3954162" y="3584585"/>
            <a:ext cx="2431561" cy="1569660"/>
          </a:xfrm>
          <a:prstGeom prst="rect">
            <a:avLst/>
          </a:prstGeom>
          <a:noFill/>
        </p:spPr>
        <p:txBody>
          <a:bodyPr wrap="square">
            <a:spAutoFit/>
          </a:bodyPr>
          <a:lstStyle/>
          <a:p>
            <a:pPr algn="just"/>
            <a:r>
              <a:rPr lang="en-US" sz="1200" b="1" i="0" u="none" strike="noStrike" dirty="0" err="1">
                <a:solidFill>
                  <a:srgbClr val="000000"/>
                </a:solidFill>
                <a:effectLst/>
              </a:rPr>
              <a:t>Figura</a:t>
            </a:r>
            <a:r>
              <a:rPr lang="en-US" sz="1200" b="1" i="0" u="none" strike="noStrike" dirty="0">
                <a:solidFill>
                  <a:srgbClr val="000000"/>
                </a:solidFill>
                <a:effectLst/>
              </a:rPr>
              <a:t> 17.</a:t>
            </a:r>
            <a:r>
              <a:rPr lang="en-US" sz="1200" b="0" i="0" u="none" strike="noStrike" dirty="0">
                <a:solidFill>
                  <a:srgbClr val="000000"/>
                </a:solidFill>
                <a:effectLst/>
              </a:rPr>
              <a:t> </a:t>
            </a:r>
            <a:r>
              <a:rPr lang="pt-BR" sz="1200" b="0" i="0" u="none" strike="noStrike" dirty="0">
                <a:solidFill>
                  <a:srgbClr val="000000"/>
                </a:solidFill>
                <a:effectLst/>
              </a:rPr>
              <a:t>Tela final onde são apresentadas as pontuações totais. A pontuação no Jogo Real é então convertida proporcionalmente em uma recompensa material determinada pelo experimentador. Os jogos podem ser reiniciados clicando no botão "Reiniciar".</a:t>
            </a:r>
            <a:endParaRPr lang="pt-BR" sz="1200" dirty="0"/>
          </a:p>
        </p:txBody>
      </p:sp>
      <p:sp>
        <p:nvSpPr>
          <p:cNvPr id="5" name="CaixaDeTexto 4">
            <a:extLst>
              <a:ext uri="{FF2B5EF4-FFF2-40B4-BE49-F238E27FC236}">
                <a16:creationId xmlns:a16="http://schemas.microsoft.com/office/drawing/2014/main" id="{EBD49559-BCF6-801F-9B9B-D0827247C882}"/>
              </a:ext>
            </a:extLst>
          </p:cNvPr>
          <p:cNvSpPr txBox="1"/>
          <p:nvPr/>
        </p:nvSpPr>
        <p:spPr>
          <a:xfrm>
            <a:off x="6318584" y="147592"/>
            <a:ext cx="418704" cy="369332"/>
          </a:xfrm>
          <a:prstGeom prst="rect">
            <a:avLst/>
          </a:prstGeom>
          <a:noFill/>
        </p:spPr>
        <p:txBody>
          <a:bodyPr wrap="none" rtlCol="0">
            <a:spAutoFit/>
          </a:bodyPr>
          <a:lstStyle/>
          <a:p>
            <a:r>
              <a:rPr lang="pt-BR" dirty="0"/>
              <a:t>39</a:t>
            </a:r>
          </a:p>
        </p:txBody>
      </p:sp>
      <p:pic>
        <p:nvPicPr>
          <p:cNvPr id="11" name="Imagem 10">
            <a:extLst>
              <a:ext uri="{FF2B5EF4-FFF2-40B4-BE49-F238E27FC236}">
                <a16:creationId xmlns:a16="http://schemas.microsoft.com/office/drawing/2014/main" id="{60BCAA8E-0DC3-F769-63BB-79F7F022901B}"/>
              </a:ext>
            </a:extLst>
          </p:cNvPr>
          <p:cNvPicPr>
            <a:picLocks noChangeAspect="1"/>
          </p:cNvPicPr>
          <p:nvPr/>
        </p:nvPicPr>
        <p:blipFill rotWithShape="1">
          <a:blip r:embed="rId4"/>
          <a:srcRect l="3056" t="4564" r="3472" b="5946"/>
          <a:stretch/>
        </p:blipFill>
        <p:spPr>
          <a:xfrm>
            <a:off x="507850" y="3648001"/>
            <a:ext cx="3409949" cy="1835478"/>
          </a:xfrm>
          <a:prstGeom prst="rect">
            <a:avLst/>
          </a:prstGeom>
        </p:spPr>
      </p:pic>
      <p:graphicFrame>
        <p:nvGraphicFramePr>
          <p:cNvPr id="16" name="Tabela 15">
            <a:extLst>
              <a:ext uri="{FF2B5EF4-FFF2-40B4-BE49-F238E27FC236}">
                <a16:creationId xmlns:a16="http://schemas.microsoft.com/office/drawing/2014/main" id="{212140FD-67E4-9D69-289A-56D59AF6FF13}"/>
              </a:ext>
            </a:extLst>
          </p:cNvPr>
          <p:cNvGraphicFramePr>
            <a:graphicFrameLocks noGrp="1"/>
          </p:cNvGraphicFramePr>
          <p:nvPr>
            <p:extLst>
              <p:ext uri="{D42A27DB-BD31-4B8C-83A1-F6EECF244321}">
                <p14:modId xmlns:p14="http://schemas.microsoft.com/office/powerpoint/2010/main" val="2294795490"/>
              </p:ext>
            </p:extLst>
          </p:nvPr>
        </p:nvGraphicFramePr>
        <p:xfrm>
          <a:off x="1168400" y="5938787"/>
          <a:ext cx="4521200" cy="3056732"/>
        </p:xfrm>
        <a:graphic>
          <a:graphicData uri="http://schemas.openxmlformats.org/drawingml/2006/table">
            <a:tbl>
              <a:tblPr bandRow="1">
                <a:tableStyleId>{2D5ABB26-0587-4C30-8999-92F81FD0307C}</a:tableStyleId>
              </a:tblPr>
              <a:tblGrid>
                <a:gridCol w="2127812">
                  <a:extLst>
                    <a:ext uri="{9D8B030D-6E8A-4147-A177-3AD203B41FA5}">
                      <a16:colId xmlns:a16="http://schemas.microsoft.com/office/drawing/2014/main" val="3385514943"/>
                    </a:ext>
                  </a:extLst>
                </a:gridCol>
                <a:gridCol w="204782">
                  <a:extLst>
                    <a:ext uri="{9D8B030D-6E8A-4147-A177-3AD203B41FA5}">
                      <a16:colId xmlns:a16="http://schemas.microsoft.com/office/drawing/2014/main" val="127693638"/>
                    </a:ext>
                  </a:extLst>
                </a:gridCol>
                <a:gridCol w="2188606">
                  <a:extLst>
                    <a:ext uri="{9D8B030D-6E8A-4147-A177-3AD203B41FA5}">
                      <a16:colId xmlns:a16="http://schemas.microsoft.com/office/drawing/2014/main" val="2038945781"/>
                    </a:ext>
                  </a:extLst>
                </a:gridCol>
              </a:tblGrid>
              <a:tr h="573893">
                <a:tc gridSpan="3">
                  <a:txBody>
                    <a:bodyPr/>
                    <a:lstStyle/>
                    <a:p>
                      <a:pPr algn="just">
                        <a:lnSpc>
                          <a:spcPct val="107000"/>
                        </a:lnSpc>
                        <a:spcAft>
                          <a:spcPts val="800"/>
                        </a:spcAft>
                      </a:pPr>
                      <a:r>
                        <a:rPr lang="en-US" sz="1400" b="1" dirty="0" err="1">
                          <a:effectLst/>
                        </a:rPr>
                        <a:t>Tabela</a:t>
                      </a:r>
                      <a:r>
                        <a:rPr lang="en-US" sz="1400" b="1" dirty="0">
                          <a:effectLst/>
                        </a:rPr>
                        <a:t> 3. </a:t>
                      </a:r>
                      <a:r>
                        <a:rPr lang="pt-BR" sz="1400" dirty="0">
                          <a:effectLst/>
                        </a:rPr>
                        <a:t>Sugestão para a conversão das faixas de pontuação em recompensas monetárias.</a:t>
                      </a: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938549043"/>
                  </a:ext>
                </a:extLst>
              </a:tr>
              <a:tr h="340737">
                <a:tc>
                  <a:txBody>
                    <a:bodyPr/>
                    <a:lstStyle/>
                    <a:p>
                      <a:pPr algn="ctr">
                        <a:lnSpc>
                          <a:spcPct val="107000"/>
                        </a:lnSpc>
                        <a:spcAft>
                          <a:spcPts val="800"/>
                        </a:spcAft>
                      </a:pPr>
                      <a:r>
                        <a:rPr lang="pt-BR" sz="1200" b="1" dirty="0">
                          <a:effectLst/>
                          <a:latin typeface="Calibri" panose="020F0502020204030204" pitchFamily="34" charset="0"/>
                          <a:ea typeface="Calibri" panose="020F0502020204030204" pitchFamily="34" charset="0"/>
                          <a:cs typeface="Times New Roman" panose="02020603050405020304" pitchFamily="18" charset="0"/>
                        </a:rPr>
                        <a:t>Faixa de pontuação</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200" b="1" dirty="0">
                          <a:effectLst/>
                        </a:rPr>
                        <a:t>Valor </a:t>
                      </a:r>
                      <a:r>
                        <a:rPr lang="en-US" sz="1200" b="1" dirty="0" err="1">
                          <a:effectLst/>
                        </a:rPr>
                        <a:t>monetário</a:t>
                      </a:r>
                      <a:r>
                        <a:rPr lang="en-US" sz="1200" b="1" dirty="0">
                          <a:effectLst/>
                        </a:rPr>
                        <a:t> (R$)</a:t>
                      </a:r>
                      <a:endParaRPr lang="pt-BR"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25641353"/>
                  </a:ext>
                </a:extLst>
              </a:tr>
              <a:tr h="257052">
                <a:tc>
                  <a:txBody>
                    <a:bodyPr/>
                    <a:lstStyle/>
                    <a:p>
                      <a:pPr algn="ctr">
                        <a:lnSpc>
                          <a:spcPct val="107000"/>
                        </a:lnSpc>
                        <a:spcAft>
                          <a:spcPts val="800"/>
                        </a:spcAft>
                      </a:pPr>
                      <a:r>
                        <a:rPr lang="en-US" sz="1200" dirty="0">
                          <a:effectLst/>
                        </a:rPr>
                        <a:t>28.801 – 36.000</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11</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8784403"/>
                  </a:ext>
                </a:extLst>
              </a:tr>
              <a:tr h="257052">
                <a:tc>
                  <a:txBody>
                    <a:bodyPr/>
                    <a:lstStyle/>
                    <a:p>
                      <a:pPr algn="ctr">
                        <a:lnSpc>
                          <a:spcPct val="107000"/>
                        </a:lnSpc>
                        <a:spcAft>
                          <a:spcPts val="800"/>
                        </a:spcAft>
                      </a:pPr>
                      <a:r>
                        <a:rPr lang="en-US" sz="1200" dirty="0">
                          <a:effectLst/>
                        </a:rPr>
                        <a:t>21.601 – 23.040</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13</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1010187"/>
                  </a:ext>
                </a:extLst>
              </a:tr>
              <a:tr h="257052">
                <a:tc>
                  <a:txBody>
                    <a:bodyPr/>
                    <a:lstStyle/>
                    <a:p>
                      <a:pPr algn="ctr">
                        <a:lnSpc>
                          <a:spcPct val="107000"/>
                        </a:lnSpc>
                        <a:spcAft>
                          <a:spcPts val="800"/>
                        </a:spcAft>
                      </a:pPr>
                      <a:r>
                        <a:rPr lang="en-US" sz="1200" dirty="0">
                          <a:effectLst/>
                        </a:rPr>
                        <a:t>14.400 – 21.600</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15</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065331"/>
                  </a:ext>
                </a:extLst>
              </a:tr>
              <a:tr h="1370946">
                <a:tc gridSpan="3">
                  <a:txBody>
                    <a:bodyPr/>
                    <a:lstStyle/>
                    <a:p>
                      <a:pPr algn="just">
                        <a:lnSpc>
                          <a:spcPct val="100000"/>
                        </a:lnSpc>
                        <a:spcAft>
                          <a:spcPts val="800"/>
                        </a:spcAft>
                      </a:pPr>
                      <a:r>
                        <a:rPr lang="pt-BR" sz="1050" i="1" dirty="0">
                          <a:effectLst/>
                        </a:rPr>
                        <a:t>Nota. </a:t>
                      </a:r>
                      <a:r>
                        <a:rPr lang="pt-BR" sz="1050" i="0" dirty="0">
                          <a:effectLst/>
                        </a:rPr>
                        <a:t>Nesse caso, o delta da pontuação máxima e mínima foi igualmente dividido em três faixas. Cada uma das faixas foi convertida em valores monetários. A faixa de pontuação mais baixa corresponde ao valor mínimo de R$ 11. Conforme o testando alcança a faixa de pontuação seguinte, o valor monetário aumenta proporcionalmente, com incrementos de R$ 2.</a:t>
                      </a:r>
                      <a:endParaRPr lang="pt-BR" sz="1050"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723856553"/>
                  </a:ext>
                </a:extLst>
              </a:tr>
            </a:tbl>
          </a:graphicData>
        </a:graphic>
      </p:graphicFrame>
    </p:spTree>
    <p:extLst>
      <p:ext uri="{BB962C8B-B14F-4D97-AF65-F5344CB8AC3E}">
        <p14:creationId xmlns:p14="http://schemas.microsoft.com/office/powerpoint/2010/main" val="1098293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09F2F42D-1132-C397-0BC1-06BE85E582AB}"/>
              </a:ext>
            </a:extLst>
          </p:cNvPr>
          <p:cNvSpPr txBox="1"/>
          <p:nvPr/>
        </p:nvSpPr>
        <p:spPr>
          <a:xfrm>
            <a:off x="471487" y="711200"/>
            <a:ext cx="1439818" cy="523220"/>
          </a:xfrm>
          <a:prstGeom prst="rect">
            <a:avLst/>
          </a:prstGeom>
          <a:noFill/>
        </p:spPr>
        <p:txBody>
          <a:bodyPr wrap="none" rtlCol="0">
            <a:spAutoFit/>
          </a:bodyPr>
          <a:lstStyle/>
          <a:p>
            <a:r>
              <a:rPr lang="pt-BR" sz="2800" dirty="0">
                <a:latin typeface="Berlin Sans FB Demi" panose="020E0802020502020306" pitchFamily="34" charset="0"/>
              </a:rPr>
              <a:t>5. Saída</a:t>
            </a:r>
          </a:p>
        </p:txBody>
      </p:sp>
      <p:sp>
        <p:nvSpPr>
          <p:cNvPr id="7" name="CaixaDeTexto 6">
            <a:extLst>
              <a:ext uri="{FF2B5EF4-FFF2-40B4-BE49-F238E27FC236}">
                <a16:creationId xmlns:a16="http://schemas.microsoft.com/office/drawing/2014/main" id="{02C65C36-1576-2542-DFB0-7B28D8626C3A}"/>
              </a:ext>
            </a:extLst>
          </p:cNvPr>
          <p:cNvSpPr txBox="1"/>
          <p:nvPr/>
        </p:nvSpPr>
        <p:spPr>
          <a:xfrm>
            <a:off x="471487" y="1371174"/>
            <a:ext cx="5915025" cy="4262705"/>
          </a:xfrm>
          <a:prstGeom prst="rect">
            <a:avLst/>
          </a:prstGeom>
          <a:noFill/>
        </p:spPr>
        <p:txBody>
          <a:bodyPr wrap="square">
            <a:spAutoFit/>
          </a:bodyPr>
          <a:lstStyle/>
          <a:p>
            <a:pPr algn="just">
              <a:spcAft>
                <a:spcPts val="600"/>
              </a:spcAft>
            </a:pPr>
            <a:r>
              <a:rPr lang="en-US" sz="1600" b="0" i="0" u="none" strike="noStrike" dirty="0">
                <a:solidFill>
                  <a:srgbClr val="000000"/>
                </a:solidFill>
                <a:effectLst/>
              </a:rPr>
              <a:t>	</a:t>
            </a:r>
            <a:r>
              <a:rPr lang="pt-BR" sz="1600" b="0" i="0" u="none" strike="noStrike" dirty="0">
                <a:solidFill>
                  <a:srgbClr val="000000"/>
                </a:solidFill>
                <a:effectLst/>
              </a:rPr>
              <a:t>Existem dois tipos de saídas (saída 1 e saída 2) geradas somente após a conclusão dos jogos. </a:t>
            </a:r>
            <a:r>
              <a:rPr lang="pt-BR" sz="1600" b="1" i="0" u="none" strike="noStrike" dirty="0">
                <a:solidFill>
                  <a:srgbClr val="000000"/>
                </a:solidFill>
                <a:effectLst/>
              </a:rPr>
              <a:t>Ambas as saídas estão localizadas em: DD_1.0.3-6 &gt; </a:t>
            </a:r>
            <a:r>
              <a:rPr lang="pt-BR" sz="1600" b="1" i="0" u="none" strike="noStrike" dirty="0" err="1">
                <a:solidFill>
                  <a:srgbClr val="000000"/>
                </a:solidFill>
                <a:effectLst/>
              </a:rPr>
              <a:t>AR_Project_Data</a:t>
            </a:r>
            <a:r>
              <a:rPr lang="pt-BR" sz="1600" b="1" i="0" u="none" strike="noStrike" dirty="0">
                <a:solidFill>
                  <a:srgbClr val="000000"/>
                </a:solidFill>
                <a:effectLst/>
              </a:rPr>
              <a:t> &gt; Data.</a:t>
            </a:r>
          </a:p>
          <a:p>
            <a:pPr algn="just">
              <a:spcAft>
                <a:spcPts val="600"/>
              </a:spcAft>
            </a:pPr>
            <a:endParaRPr lang="en-US" sz="1600" b="1" i="0" u="none" strike="noStrike" dirty="0">
              <a:solidFill>
                <a:srgbClr val="000000"/>
              </a:solidFill>
              <a:effectLst/>
            </a:endParaRPr>
          </a:p>
          <a:p>
            <a:pPr algn="just">
              <a:spcAft>
                <a:spcPts val="600"/>
              </a:spcAft>
            </a:pPr>
            <a:r>
              <a:rPr lang="en-US" sz="1600" b="1" i="0" u="none" strike="noStrike" dirty="0">
                <a:solidFill>
                  <a:srgbClr val="000000"/>
                </a:solidFill>
                <a:effectLst/>
              </a:rPr>
              <a:t>5.1. </a:t>
            </a:r>
            <a:r>
              <a:rPr lang="en-US" sz="1600" b="1" i="0" u="none" strike="noStrike" dirty="0" err="1">
                <a:solidFill>
                  <a:srgbClr val="000000"/>
                </a:solidFill>
                <a:effectLst/>
              </a:rPr>
              <a:t>Saída</a:t>
            </a:r>
            <a:r>
              <a:rPr lang="en-US" sz="1600" b="1" i="0" u="none" strike="noStrike" dirty="0">
                <a:solidFill>
                  <a:srgbClr val="000000"/>
                </a:solidFill>
                <a:effectLst/>
              </a:rPr>
              <a:t> 1</a:t>
            </a:r>
          </a:p>
          <a:p>
            <a:pPr algn="just">
              <a:spcAft>
                <a:spcPts val="600"/>
              </a:spcAft>
            </a:pPr>
            <a:r>
              <a:rPr lang="en-US" sz="1600" dirty="0">
                <a:solidFill>
                  <a:srgbClr val="000000"/>
                </a:solidFill>
              </a:rPr>
              <a:t>	</a:t>
            </a:r>
            <a:r>
              <a:rPr lang="pt-BR" sz="1600" dirty="0">
                <a:solidFill>
                  <a:srgbClr val="000000"/>
                </a:solidFill>
              </a:rPr>
              <a:t> Esta opção de saída é oferecida para visualizar facilmente os dados brutos. Cada aplicação gera uma pasta Data identificada por três números (por exemplo, Data_000), dentro da qual existem três arquivos </a:t>
            </a:r>
            <a:r>
              <a:rPr lang="pt-BR" sz="1600" dirty="0" err="1">
                <a:solidFill>
                  <a:srgbClr val="000000"/>
                </a:solidFill>
              </a:rPr>
              <a:t>csv</a:t>
            </a:r>
            <a:r>
              <a:rPr lang="pt-BR" sz="1600" dirty="0">
                <a:solidFill>
                  <a:srgbClr val="000000"/>
                </a:solidFill>
              </a:rPr>
              <a:t>, um para cada jogo (Figura 18). Ao abrir um dos arquivos </a:t>
            </a:r>
            <a:r>
              <a:rPr lang="pt-BR" sz="1600" dirty="0" err="1">
                <a:solidFill>
                  <a:srgbClr val="000000"/>
                </a:solidFill>
              </a:rPr>
              <a:t>csv</a:t>
            </a:r>
            <a:r>
              <a:rPr lang="pt-BR" sz="1600" dirty="0">
                <a:solidFill>
                  <a:srgbClr val="000000"/>
                </a:solidFill>
              </a:rPr>
              <a:t>, é necessário dividir as informações separadas por vírgulas em colunas para uma melhor visualização. Para fazer isso, clique em “Dados” na barra de ferramentas, selecione a coluna de dados A e clique em “Texto para colunas”. Uma caixa de diálogo aparecerá; certifique-se de que a opção “Delimitado” esteja selecionada e clique em “Avançar”. Em seguida, no campo “Delimitadores”, clique na opção “Vírgula”, depois em “Avançar” e em “Concluir” (Figura 19).</a:t>
            </a:r>
            <a:endParaRPr lang="pt-BR" sz="1600" dirty="0"/>
          </a:p>
        </p:txBody>
      </p:sp>
      <p:grpSp>
        <p:nvGrpSpPr>
          <p:cNvPr id="8" name="Agrupar 7">
            <a:extLst>
              <a:ext uri="{FF2B5EF4-FFF2-40B4-BE49-F238E27FC236}">
                <a16:creationId xmlns:a16="http://schemas.microsoft.com/office/drawing/2014/main" id="{DD89ED18-1BE4-D56D-14E8-7ABE067BF8B1}"/>
              </a:ext>
            </a:extLst>
          </p:cNvPr>
          <p:cNvGrpSpPr/>
          <p:nvPr/>
        </p:nvGrpSpPr>
        <p:grpSpPr>
          <a:xfrm>
            <a:off x="1048979" y="6019477"/>
            <a:ext cx="4582564" cy="1959752"/>
            <a:chOff x="540965" y="6153912"/>
            <a:chExt cx="2407713" cy="969868"/>
          </a:xfrm>
        </p:grpSpPr>
        <p:pic>
          <p:nvPicPr>
            <p:cNvPr id="11" name="Imagem 10" descr="Interface gráfica do usuário, Texto, Aplicativo&#10;&#10;Descrição gerada automaticamente">
              <a:extLst>
                <a:ext uri="{FF2B5EF4-FFF2-40B4-BE49-F238E27FC236}">
                  <a16:creationId xmlns:a16="http://schemas.microsoft.com/office/drawing/2014/main" id="{EB2B1C9B-0BBD-2BA7-CFC9-51E3B0635869}"/>
                </a:ext>
              </a:extLst>
            </p:cNvPr>
            <p:cNvPicPr>
              <a:picLocks noChangeAspect="1"/>
            </p:cNvPicPr>
            <p:nvPr/>
          </p:nvPicPr>
          <p:blipFill rotWithShape="1">
            <a:blip r:embed="rId4">
              <a:extLst>
                <a:ext uri="{28A0092B-C50C-407E-A947-70E740481C1C}">
                  <a14:useLocalDpi xmlns:a14="http://schemas.microsoft.com/office/drawing/2010/main" val="0"/>
                </a:ext>
              </a:extLst>
            </a:blip>
            <a:srcRect l="25463" t="18297" r="41666" b="58153"/>
            <a:stretch/>
          </p:blipFill>
          <p:spPr>
            <a:xfrm>
              <a:off x="540965" y="6153912"/>
              <a:ext cx="2407713" cy="969868"/>
            </a:xfrm>
            <a:prstGeom prst="rect">
              <a:avLst/>
            </a:prstGeom>
          </p:spPr>
        </p:pic>
        <p:sp>
          <p:nvSpPr>
            <p:cNvPr id="12" name="Seta: Pentágono 11">
              <a:extLst>
                <a:ext uri="{FF2B5EF4-FFF2-40B4-BE49-F238E27FC236}">
                  <a16:creationId xmlns:a16="http://schemas.microsoft.com/office/drawing/2014/main" id="{2B16139B-2CC1-E023-FF89-E42B9F5583DF}"/>
                </a:ext>
              </a:extLst>
            </p:cNvPr>
            <p:cNvSpPr/>
            <p:nvPr/>
          </p:nvSpPr>
          <p:spPr>
            <a:xfrm>
              <a:off x="548585" y="6156774"/>
              <a:ext cx="1203856" cy="210270"/>
            </a:xfrm>
            <a:prstGeom prst="homePlat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6" name="CaixaDeTexto 15">
            <a:extLst>
              <a:ext uri="{FF2B5EF4-FFF2-40B4-BE49-F238E27FC236}">
                <a16:creationId xmlns:a16="http://schemas.microsoft.com/office/drawing/2014/main" id="{686F6FD6-A254-FD96-7E26-2B67D3B928AD}"/>
              </a:ext>
            </a:extLst>
          </p:cNvPr>
          <p:cNvSpPr txBox="1"/>
          <p:nvPr/>
        </p:nvSpPr>
        <p:spPr>
          <a:xfrm>
            <a:off x="1063481" y="8117374"/>
            <a:ext cx="4568061" cy="954107"/>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18.</a:t>
            </a:r>
            <a:r>
              <a:rPr lang="en-US" sz="1400" b="0" i="0" u="none" strike="noStrike" dirty="0">
                <a:solidFill>
                  <a:srgbClr val="000000"/>
                </a:solidFill>
                <a:effectLst/>
              </a:rPr>
              <a:t> </a:t>
            </a:r>
            <a:r>
              <a:rPr lang="pt-BR" sz="1400" b="0" i="0" u="none" strike="noStrike" dirty="0">
                <a:solidFill>
                  <a:srgbClr val="000000"/>
                </a:solidFill>
                <a:effectLst/>
              </a:rPr>
              <a:t>Localização da saída 1. Neste exemplo, foi aberta a pasta Data_008, que contém três arquivos </a:t>
            </a:r>
            <a:r>
              <a:rPr lang="pt-BR" sz="1400" b="0" i="0" u="none" strike="noStrike" dirty="0" err="1">
                <a:solidFill>
                  <a:srgbClr val="000000"/>
                </a:solidFill>
                <a:effectLst/>
              </a:rPr>
              <a:t>csv</a:t>
            </a:r>
            <a:r>
              <a:rPr lang="pt-BR" sz="1400" b="0" i="0" u="none" strike="noStrike" dirty="0">
                <a:solidFill>
                  <a:srgbClr val="000000"/>
                </a:solidFill>
                <a:effectLst/>
              </a:rPr>
              <a:t> correspondentes aos três jogos concluídos por apenas um testando.</a:t>
            </a:r>
            <a:endParaRPr lang="pt-BR" sz="1400" dirty="0"/>
          </a:p>
        </p:txBody>
      </p:sp>
      <p:sp>
        <p:nvSpPr>
          <p:cNvPr id="5" name="CaixaDeTexto 4">
            <a:extLst>
              <a:ext uri="{FF2B5EF4-FFF2-40B4-BE49-F238E27FC236}">
                <a16:creationId xmlns:a16="http://schemas.microsoft.com/office/drawing/2014/main" id="{CE4DC2C0-8736-8A89-07F3-16FDB2AA5DF3}"/>
              </a:ext>
            </a:extLst>
          </p:cNvPr>
          <p:cNvSpPr txBox="1"/>
          <p:nvPr/>
        </p:nvSpPr>
        <p:spPr>
          <a:xfrm>
            <a:off x="6318584" y="147592"/>
            <a:ext cx="418704" cy="369332"/>
          </a:xfrm>
          <a:prstGeom prst="rect">
            <a:avLst/>
          </a:prstGeom>
          <a:noFill/>
        </p:spPr>
        <p:txBody>
          <a:bodyPr wrap="none" rtlCol="0">
            <a:spAutoFit/>
          </a:bodyPr>
          <a:lstStyle/>
          <a:p>
            <a:r>
              <a:rPr lang="pt-BR" dirty="0"/>
              <a:t>40</a:t>
            </a:r>
          </a:p>
        </p:txBody>
      </p:sp>
    </p:spTree>
    <p:extLst>
      <p:ext uri="{BB962C8B-B14F-4D97-AF65-F5344CB8AC3E}">
        <p14:creationId xmlns:p14="http://schemas.microsoft.com/office/powerpoint/2010/main" val="3481458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9" name="Imagem 8" descr="Interface gráfica do usuário, Aplicativo, Tabela, Excel&#10;&#10;Descrição gerada automaticamente">
            <a:extLst>
              <a:ext uri="{FF2B5EF4-FFF2-40B4-BE49-F238E27FC236}">
                <a16:creationId xmlns:a16="http://schemas.microsoft.com/office/drawing/2014/main" id="{5BA68DF5-4306-7C13-29F4-15459B0A2153}"/>
              </a:ext>
            </a:extLst>
          </p:cNvPr>
          <p:cNvPicPr>
            <a:picLocks noChangeAspect="1"/>
          </p:cNvPicPr>
          <p:nvPr/>
        </p:nvPicPr>
        <p:blipFill rotWithShape="1">
          <a:blip r:embed="rId4">
            <a:extLst>
              <a:ext uri="{28A0092B-C50C-407E-A947-70E740481C1C}">
                <a14:useLocalDpi xmlns:a14="http://schemas.microsoft.com/office/drawing/2010/main" val="0"/>
              </a:ext>
            </a:extLst>
          </a:blip>
          <a:srcRect t="25970" r="69793" b="28033"/>
          <a:stretch/>
        </p:blipFill>
        <p:spPr>
          <a:xfrm>
            <a:off x="1719167" y="867272"/>
            <a:ext cx="3419666" cy="3052611"/>
          </a:xfrm>
          <a:prstGeom prst="rect">
            <a:avLst/>
          </a:prstGeom>
        </p:spPr>
      </p:pic>
      <p:sp>
        <p:nvSpPr>
          <p:cNvPr id="18" name="CaixaDeTexto 17">
            <a:extLst>
              <a:ext uri="{FF2B5EF4-FFF2-40B4-BE49-F238E27FC236}">
                <a16:creationId xmlns:a16="http://schemas.microsoft.com/office/drawing/2014/main" id="{F4DB3A21-83CF-1A51-7A96-38C28FBF1975}"/>
              </a:ext>
            </a:extLst>
          </p:cNvPr>
          <p:cNvSpPr txBox="1"/>
          <p:nvPr/>
        </p:nvSpPr>
        <p:spPr>
          <a:xfrm>
            <a:off x="1681068" y="3992386"/>
            <a:ext cx="3457766" cy="1892826"/>
          </a:xfrm>
          <a:prstGeom prst="rect">
            <a:avLst/>
          </a:prstGeom>
          <a:noFill/>
        </p:spPr>
        <p:txBody>
          <a:bodyPr wrap="square">
            <a:spAutoFit/>
          </a:bodyPr>
          <a:lstStyle/>
          <a:p>
            <a:pPr algn="just"/>
            <a:r>
              <a:rPr lang="en-US" sz="1300" b="1" dirty="0" err="1">
                <a:solidFill>
                  <a:srgbClr val="000000"/>
                </a:solidFill>
              </a:rPr>
              <a:t>Figura</a:t>
            </a:r>
            <a:r>
              <a:rPr lang="en-US" sz="1300" b="1" dirty="0">
                <a:solidFill>
                  <a:srgbClr val="000000"/>
                </a:solidFill>
              </a:rPr>
              <a:t> 19.</a:t>
            </a:r>
            <a:r>
              <a:rPr lang="en-US" sz="1300" b="0" i="0" u="none" strike="noStrike" dirty="0">
                <a:solidFill>
                  <a:srgbClr val="000000"/>
                </a:solidFill>
                <a:effectLst/>
              </a:rPr>
              <a:t> </a:t>
            </a:r>
            <a:r>
              <a:rPr lang="pt-BR" sz="1300" b="0" i="0" u="none" strike="noStrike" dirty="0">
                <a:solidFill>
                  <a:srgbClr val="000000"/>
                </a:solidFill>
                <a:effectLst/>
              </a:rPr>
              <a:t>Visualização dos dados da saída 1 após a conversão das informações separadas por vírgulas em colunas. Cada arquivo contém: informações sociodemográficas do testando (nome, data de nascimento, sexo e avatar escolhido), data e hora da avaliação, pontuação total e parcial de cada jogo, atrasos e tempo transcorrido entre a apresentação do ensaio e </a:t>
            </a:r>
            <a:r>
              <a:rPr lang="pt-BR" sz="1300" dirty="0">
                <a:solidFill>
                  <a:srgbClr val="000000"/>
                </a:solidFill>
              </a:rPr>
              <a:t>a</a:t>
            </a:r>
            <a:r>
              <a:rPr lang="pt-BR" sz="1300" b="0" i="0" u="none" strike="noStrike" dirty="0">
                <a:solidFill>
                  <a:srgbClr val="000000"/>
                </a:solidFill>
                <a:effectLst/>
              </a:rPr>
              <a:t> escolha do testando.</a:t>
            </a:r>
            <a:endParaRPr lang="pt-BR" sz="1300" dirty="0"/>
          </a:p>
        </p:txBody>
      </p:sp>
      <p:sp>
        <p:nvSpPr>
          <p:cNvPr id="5" name="CaixaDeTexto 4">
            <a:extLst>
              <a:ext uri="{FF2B5EF4-FFF2-40B4-BE49-F238E27FC236}">
                <a16:creationId xmlns:a16="http://schemas.microsoft.com/office/drawing/2014/main" id="{CE4DC2C0-8736-8A89-07F3-16FDB2AA5DF3}"/>
              </a:ext>
            </a:extLst>
          </p:cNvPr>
          <p:cNvSpPr txBox="1"/>
          <p:nvPr/>
        </p:nvSpPr>
        <p:spPr>
          <a:xfrm>
            <a:off x="6318584" y="147592"/>
            <a:ext cx="418704" cy="369332"/>
          </a:xfrm>
          <a:prstGeom prst="rect">
            <a:avLst/>
          </a:prstGeom>
          <a:noFill/>
        </p:spPr>
        <p:txBody>
          <a:bodyPr wrap="none" rtlCol="0">
            <a:spAutoFit/>
          </a:bodyPr>
          <a:lstStyle/>
          <a:p>
            <a:r>
              <a:rPr lang="pt-BR" dirty="0"/>
              <a:t>41</a:t>
            </a:r>
          </a:p>
        </p:txBody>
      </p:sp>
      <p:sp>
        <p:nvSpPr>
          <p:cNvPr id="8" name="CaixaDeTexto 7">
            <a:extLst>
              <a:ext uri="{FF2B5EF4-FFF2-40B4-BE49-F238E27FC236}">
                <a16:creationId xmlns:a16="http://schemas.microsoft.com/office/drawing/2014/main" id="{782732E6-2C85-4FCE-5999-E819CCB9B962}"/>
              </a:ext>
            </a:extLst>
          </p:cNvPr>
          <p:cNvSpPr txBox="1"/>
          <p:nvPr/>
        </p:nvSpPr>
        <p:spPr>
          <a:xfrm>
            <a:off x="471487" y="5990621"/>
            <a:ext cx="5915025" cy="3139321"/>
          </a:xfrm>
          <a:prstGeom prst="rect">
            <a:avLst/>
          </a:prstGeom>
          <a:noFill/>
        </p:spPr>
        <p:txBody>
          <a:bodyPr wrap="square">
            <a:spAutoFit/>
          </a:bodyPr>
          <a:lstStyle/>
          <a:p>
            <a:pPr algn="just">
              <a:spcAft>
                <a:spcPts val="600"/>
              </a:spcAft>
            </a:pPr>
            <a:r>
              <a:rPr lang="en-US" sz="1650" b="0" i="0" u="none" strike="noStrike" dirty="0">
                <a:solidFill>
                  <a:srgbClr val="000000"/>
                </a:solidFill>
                <a:effectLst/>
              </a:rPr>
              <a:t>	 </a:t>
            </a:r>
            <a:r>
              <a:rPr lang="pt-BR" sz="1650" b="0" i="0" u="none" strike="noStrike" dirty="0">
                <a:solidFill>
                  <a:srgbClr val="000000"/>
                </a:solidFill>
                <a:effectLst/>
              </a:rPr>
              <a:t>A saída 1 também possibilita classificar as opções em ordem crescente. Para fazer isso, copie as células A16:G51 e cole em células vazias (por exemplo, J1) ou em outra planilha. Em seguida, selecione a coluna “</a:t>
            </a:r>
            <a:r>
              <a:rPr lang="pt-BR" sz="1650" b="0" i="0" u="none" strike="noStrike" dirty="0" err="1">
                <a:solidFill>
                  <a:srgbClr val="000000"/>
                </a:solidFill>
                <a:effectLst/>
              </a:rPr>
              <a:t>Trial</a:t>
            </a:r>
            <a:r>
              <a:rPr lang="pt-BR" sz="1650" b="0" i="0" u="none" strike="noStrike" dirty="0">
                <a:solidFill>
                  <a:srgbClr val="000000"/>
                </a:solidFill>
                <a:effectLst/>
              </a:rPr>
              <a:t>”, clique em “Classificar e Filtrar” na barra de tarefas da página inicial e clique em “Classificar do menor para o maior”. Aos interessados, esta organização possibilitará a construção manual de uma matriz semelhante à Tabela 1 (ver seção</a:t>
            </a:r>
            <a:r>
              <a:rPr lang="en-US" sz="1650" b="0" i="0" u="none" strike="noStrike" dirty="0">
                <a:solidFill>
                  <a:srgbClr val="000000"/>
                </a:solidFill>
                <a:effectLst/>
              </a:rPr>
              <a:t> </a:t>
            </a:r>
            <a:r>
              <a:rPr lang="pt-BR" sz="1650" b="0" i="0" u="none" strike="noStrike" dirty="0">
                <a:solidFill>
                  <a:srgbClr val="000000"/>
                </a:solidFill>
                <a:effectLst/>
                <a:hlinkClick r:id="rId5" action="ppaction://hlinksldjump"/>
              </a:rPr>
              <a:t>2.1. Métodos para a obtenção do valor subjetivo</a:t>
            </a:r>
            <a:r>
              <a:rPr lang="en-US" sz="1650" b="0" i="0" u="none" strike="noStrike" dirty="0">
                <a:solidFill>
                  <a:srgbClr val="000000"/>
                </a:solidFill>
                <a:effectLst/>
              </a:rPr>
              <a:t>), </a:t>
            </a:r>
            <a:r>
              <a:rPr lang="pt-BR" sz="1650" b="0" i="0" u="none" strike="noStrike" dirty="0">
                <a:solidFill>
                  <a:srgbClr val="000000"/>
                </a:solidFill>
                <a:effectLst/>
              </a:rPr>
              <a:t>a partir da qual podem ser calculados os valores subjetivos (independente do método adotado) e as áreas sob a curva de cada tarefa, embora isso não seja necessário, pois a saída 2 fornece esses e outros dados </a:t>
            </a:r>
            <a:r>
              <a:rPr lang="pt-BR" sz="1650" b="0" i="0" u="none" strike="noStrike" dirty="0" err="1">
                <a:solidFill>
                  <a:srgbClr val="000000"/>
                </a:solidFill>
                <a:effectLst/>
              </a:rPr>
              <a:t>pré</a:t>
            </a:r>
            <a:r>
              <a:rPr lang="pt-BR" sz="1650" b="0" i="0" u="none" strike="noStrike" dirty="0">
                <a:solidFill>
                  <a:srgbClr val="000000"/>
                </a:solidFill>
                <a:effectLst/>
              </a:rPr>
              <a:t>-processados, conforme será descrito a seguir.</a:t>
            </a:r>
            <a:endParaRPr lang="pt-BR" sz="1650" dirty="0"/>
          </a:p>
        </p:txBody>
      </p:sp>
    </p:spTree>
    <p:extLst>
      <p:ext uri="{BB962C8B-B14F-4D97-AF65-F5344CB8AC3E}">
        <p14:creationId xmlns:p14="http://schemas.microsoft.com/office/powerpoint/2010/main" val="262995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6475666-5569-60D1-A8F0-C171D0D8075B}"/>
              </a:ext>
            </a:extLst>
          </p:cNvPr>
          <p:cNvSpPr txBox="1"/>
          <p:nvPr/>
        </p:nvSpPr>
        <p:spPr>
          <a:xfrm>
            <a:off x="446773" y="939237"/>
            <a:ext cx="5915025" cy="3724096"/>
          </a:xfrm>
          <a:prstGeom prst="rect">
            <a:avLst/>
          </a:prstGeom>
          <a:noFill/>
        </p:spPr>
        <p:txBody>
          <a:bodyPr wrap="square">
            <a:spAutoFit/>
          </a:bodyPr>
          <a:lstStyle/>
          <a:p>
            <a:pPr algn="just">
              <a:spcAft>
                <a:spcPts val="600"/>
              </a:spcAft>
            </a:pPr>
            <a:r>
              <a:rPr lang="en-US" sz="1650" b="1" i="0" u="none" strike="noStrike" dirty="0">
                <a:solidFill>
                  <a:srgbClr val="000000"/>
                </a:solidFill>
                <a:effectLst/>
              </a:rPr>
              <a:t>5.2. </a:t>
            </a:r>
            <a:r>
              <a:rPr lang="en-US" sz="1650" b="1" i="0" u="none" strike="noStrike" dirty="0" err="1">
                <a:solidFill>
                  <a:srgbClr val="000000"/>
                </a:solidFill>
                <a:effectLst/>
              </a:rPr>
              <a:t>Saída</a:t>
            </a:r>
            <a:r>
              <a:rPr lang="en-US" sz="1650" b="1" i="0" u="none" strike="noStrike" dirty="0">
                <a:solidFill>
                  <a:srgbClr val="000000"/>
                </a:solidFill>
                <a:effectLst/>
              </a:rPr>
              <a:t> 2</a:t>
            </a:r>
            <a:r>
              <a:rPr lang="en-US" sz="1650" b="0" i="0" u="none" strike="noStrike" dirty="0">
                <a:solidFill>
                  <a:srgbClr val="000000"/>
                </a:solidFill>
                <a:effectLst/>
              </a:rPr>
              <a:t>	</a:t>
            </a:r>
          </a:p>
          <a:p>
            <a:pPr algn="just">
              <a:spcAft>
                <a:spcPts val="600"/>
              </a:spcAft>
            </a:pPr>
            <a:r>
              <a:rPr lang="en-US" sz="1650" b="0" i="0" u="none" strike="noStrike" dirty="0">
                <a:solidFill>
                  <a:srgbClr val="000000"/>
                </a:solidFill>
                <a:effectLst/>
              </a:rPr>
              <a:t>	</a:t>
            </a:r>
            <a:r>
              <a:rPr lang="pt-BR" sz="1650" b="0" i="0" u="none" strike="noStrike" dirty="0">
                <a:solidFill>
                  <a:srgbClr val="000000"/>
                </a:solidFill>
                <a:effectLst/>
              </a:rPr>
              <a:t> A outra opção de saída (saída 2, denominada </a:t>
            </a:r>
            <a:r>
              <a:rPr lang="pt-BR" sz="1650" b="0" i="0" u="none" strike="noStrike" dirty="0" err="1">
                <a:solidFill>
                  <a:srgbClr val="000000"/>
                </a:solidFill>
                <a:effectLst/>
              </a:rPr>
              <a:t>Data_OneLine</a:t>
            </a:r>
            <a:r>
              <a:rPr lang="pt-BR" sz="1650" b="0" i="0" u="none" strike="noStrike" dirty="0">
                <a:solidFill>
                  <a:srgbClr val="000000"/>
                </a:solidFill>
                <a:effectLst/>
              </a:rPr>
              <a:t>) é um único arquivo </a:t>
            </a:r>
            <a:r>
              <a:rPr lang="pt-BR" sz="1650" b="0" i="0" u="none" strike="noStrike" dirty="0" err="1">
                <a:solidFill>
                  <a:srgbClr val="000000"/>
                </a:solidFill>
                <a:effectLst/>
              </a:rPr>
              <a:t>csv</a:t>
            </a:r>
            <a:r>
              <a:rPr lang="pt-BR" sz="1650" b="0" i="0" u="none" strike="noStrike" dirty="0">
                <a:solidFill>
                  <a:srgbClr val="000000"/>
                </a:solidFill>
                <a:effectLst/>
              </a:rPr>
              <a:t> também localizado na pasta Data (Figura 20A). Contém todas as respostas dos examinandos nos três jogos, organizadas em uma linha por examinando. A cada nova administração é adicionada uma linha imediatamente abaixo da primeira para armazenar as informações em um formato favorável à análise pela maioria dos programas estatísticos. Além de contemplar todos os dados da primeira saída, esta segunda opção calcula automaticamente a idade dos examinandos em anos e meses, fornece a sequência de jogos, fornece índices DD absolutos e normalizados do valor subjetivo (pelo método da proporção) e a área sob a curva (ASC) de cada jogo em uma linha por testando (Figura 20B).</a:t>
            </a:r>
            <a:endParaRPr lang="pt-BR" sz="1650" dirty="0"/>
          </a:p>
        </p:txBody>
      </p:sp>
      <p:pic>
        <p:nvPicPr>
          <p:cNvPr id="8" name="Imagem 7" descr="Interface gráfica do usuário, Aplicativo, Tabela&#10;&#10;Descrição gerada automaticamente">
            <a:extLst>
              <a:ext uri="{FF2B5EF4-FFF2-40B4-BE49-F238E27FC236}">
                <a16:creationId xmlns:a16="http://schemas.microsoft.com/office/drawing/2014/main" id="{9A48D874-ED5F-D008-FDB6-EBA5E02B0E7B}"/>
              </a:ext>
            </a:extLst>
          </p:cNvPr>
          <p:cNvPicPr>
            <a:picLocks noChangeAspect="1"/>
          </p:cNvPicPr>
          <p:nvPr/>
        </p:nvPicPr>
        <p:blipFill rotWithShape="1">
          <a:blip r:embed="rId4">
            <a:extLst>
              <a:ext uri="{28A0092B-C50C-407E-A947-70E740481C1C}">
                <a14:useLocalDpi xmlns:a14="http://schemas.microsoft.com/office/drawing/2010/main" val="0"/>
              </a:ext>
            </a:extLst>
          </a:blip>
          <a:srcRect t="25676" r="17222" b="55747"/>
          <a:stretch/>
        </p:blipFill>
        <p:spPr>
          <a:xfrm>
            <a:off x="749619" y="7829396"/>
            <a:ext cx="5636893" cy="716280"/>
          </a:xfrm>
          <a:prstGeom prst="rect">
            <a:avLst/>
          </a:prstGeom>
        </p:spPr>
      </p:pic>
      <p:pic>
        <p:nvPicPr>
          <p:cNvPr id="10" name="Imagem 9" descr="Interface gráfica do usuário, Diagrama, Aplicativo&#10;&#10;Descrição gerada automaticamente">
            <a:extLst>
              <a:ext uri="{FF2B5EF4-FFF2-40B4-BE49-F238E27FC236}">
                <a16:creationId xmlns:a16="http://schemas.microsoft.com/office/drawing/2014/main" id="{C14268A8-2309-8D64-3281-9466D962F1FB}"/>
              </a:ext>
            </a:extLst>
          </p:cNvPr>
          <p:cNvPicPr>
            <a:picLocks noChangeAspect="1"/>
          </p:cNvPicPr>
          <p:nvPr/>
        </p:nvPicPr>
        <p:blipFill rotWithShape="1">
          <a:blip r:embed="rId5">
            <a:extLst>
              <a:ext uri="{28A0092B-C50C-407E-A947-70E740481C1C}">
                <a14:useLocalDpi xmlns:a14="http://schemas.microsoft.com/office/drawing/2010/main" val="0"/>
              </a:ext>
            </a:extLst>
          </a:blip>
          <a:srcRect l="24333" t="16412" r="47112" b="6340"/>
          <a:stretch/>
        </p:blipFill>
        <p:spPr>
          <a:xfrm>
            <a:off x="773430" y="5325093"/>
            <a:ext cx="1420200" cy="2160000"/>
          </a:xfrm>
          <a:prstGeom prst="rect">
            <a:avLst/>
          </a:prstGeom>
        </p:spPr>
      </p:pic>
      <p:sp>
        <p:nvSpPr>
          <p:cNvPr id="11" name="Seta: Pentágono 10">
            <a:extLst>
              <a:ext uri="{FF2B5EF4-FFF2-40B4-BE49-F238E27FC236}">
                <a16:creationId xmlns:a16="http://schemas.microsoft.com/office/drawing/2014/main" id="{045FEB2B-5BE0-9C3A-0589-E89B026984CB}"/>
              </a:ext>
            </a:extLst>
          </p:cNvPr>
          <p:cNvSpPr/>
          <p:nvPr/>
        </p:nvSpPr>
        <p:spPr>
          <a:xfrm>
            <a:off x="749619" y="5477493"/>
            <a:ext cx="894681" cy="229333"/>
          </a:xfrm>
          <a:prstGeom prst="homePlat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Fluxograma: Conector 11">
            <a:extLst>
              <a:ext uri="{FF2B5EF4-FFF2-40B4-BE49-F238E27FC236}">
                <a16:creationId xmlns:a16="http://schemas.microsoft.com/office/drawing/2014/main" id="{B26FAE28-0608-BDCF-D829-95F269644D93}"/>
              </a:ext>
            </a:extLst>
          </p:cNvPr>
          <p:cNvSpPr/>
          <p:nvPr/>
        </p:nvSpPr>
        <p:spPr>
          <a:xfrm>
            <a:off x="665753" y="5158819"/>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13" name="Fluxograma: Conector 12">
            <a:extLst>
              <a:ext uri="{FF2B5EF4-FFF2-40B4-BE49-F238E27FC236}">
                <a16:creationId xmlns:a16="http://schemas.microsoft.com/office/drawing/2014/main" id="{32A56742-2D77-DFE3-6384-1D03E291131B}"/>
              </a:ext>
            </a:extLst>
          </p:cNvPr>
          <p:cNvSpPr/>
          <p:nvPr/>
        </p:nvSpPr>
        <p:spPr>
          <a:xfrm>
            <a:off x="587717" y="7634414"/>
            <a:ext cx="582613" cy="565033"/>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15" name="CaixaDeTexto 14">
            <a:extLst>
              <a:ext uri="{FF2B5EF4-FFF2-40B4-BE49-F238E27FC236}">
                <a16:creationId xmlns:a16="http://schemas.microsoft.com/office/drawing/2014/main" id="{BD7F820E-7297-0B96-C641-C9BF286EBD5D}"/>
              </a:ext>
            </a:extLst>
          </p:cNvPr>
          <p:cNvSpPr txBox="1"/>
          <p:nvPr/>
        </p:nvSpPr>
        <p:spPr>
          <a:xfrm>
            <a:off x="2267518" y="5286993"/>
            <a:ext cx="4094279" cy="2292935"/>
          </a:xfrm>
          <a:prstGeom prst="rect">
            <a:avLst/>
          </a:prstGeom>
          <a:noFill/>
        </p:spPr>
        <p:txBody>
          <a:bodyPr wrap="square">
            <a:spAutoFit/>
          </a:bodyPr>
          <a:lstStyle/>
          <a:p>
            <a:pPr algn="just"/>
            <a:r>
              <a:rPr lang="en-US" sz="1300" b="0" i="0" u="none" strike="noStrike" dirty="0">
                <a:solidFill>
                  <a:srgbClr val="000000"/>
                </a:solidFill>
                <a:effectLst/>
              </a:rPr>
              <a:t>(A) </a:t>
            </a:r>
            <a:r>
              <a:rPr lang="pt-BR" sz="1300" b="0" i="0" u="none" strike="noStrike" dirty="0">
                <a:solidFill>
                  <a:srgbClr val="000000"/>
                </a:solidFill>
                <a:effectLst/>
              </a:rPr>
              <a:t>Localize o arquivo </a:t>
            </a:r>
            <a:r>
              <a:rPr lang="pt-BR" sz="1300" b="0" i="0" u="none" strike="noStrike" dirty="0" err="1">
                <a:solidFill>
                  <a:srgbClr val="000000"/>
                </a:solidFill>
                <a:effectLst/>
              </a:rPr>
              <a:t>csv</a:t>
            </a:r>
            <a:r>
              <a:rPr lang="pt-BR" sz="1300" b="0" i="0" u="none" strike="noStrike" dirty="0">
                <a:solidFill>
                  <a:srgbClr val="000000"/>
                </a:solidFill>
                <a:effectLst/>
              </a:rPr>
              <a:t> </a:t>
            </a:r>
            <a:r>
              <a:rPr lang="pt-BR" sz="1300" b="0" i="0" u="none" strike="noStrike" dirty="0" err="1">
                <a:solidFill>
                  <a:srgbClr val="000000"/>
                </a:solidFill>
                <a:effectLst/>
              </a:rPr>
              <a:t>Data_OneLine</a:t>
            </a:r>
            <a:r>
              <a:rPr lang="pt-BR" sz="1300" b="0" i="0" u="none" strike="noStrike" dirty="0">
                <a:solidFill>
                  <a:srgbClr val="000000"/>
                </a:solidFill>
                <a:effectLst/>
              </a:rPr>
              <a:t> na pasta Data; (B) Conforme mencionado anteriormente, é necessário dividir as informações separadas por vírgulas em colunas. Essa saída armazena as informações de forma a favorecer a transposição dos dados brutos para o banco de dados. Note que na linha 4 que aparece escrito "Debug", que indica o modo de apresentação abreviada do jogo, conforme descrito na seção </a:t>
            </a:r>
            <a:r>
              <a:rPr lang="en-US" sz="1300" b="0" i="0" u="none" strike="noStrike" dirty="0">
                <a:solidFill>
                  <a:srgbClr val="000000"/>
                </a:solidFill>
                <a:effectLst/>
                <a:hlinkClick r:id="rId6" action="ppaction://hlinksldjump"/>
              </a:rPr>
              <a:t>6.6. Debug</a:t>
            </a:r>
            <a:r>
              <a:rPr lang="en-US" sz="1300" b="0" i="0" u="none" strike="noStrike" dirty="0">
                <a:solidFill>
                  <a:srgbClr val="000000"/>
                </a:solidFill>
                <a:effectLst/>
              </a:rPr>
              <a:t>. </a:t>
            </a:r>
            <a:r>
              <a:rPr lang="pt-BR" sz="1300" b="0" i="0" u="none" strike="noStrike" dirty="0">
                <a:solidFill>
                  <a:srgbClr val="000000"/>
                </a:solidFill>
                <a:effectLst/>
              </a:rPr>
              <a:t>Observe também que nas células K4 a M4 os valores das opções são diferentes, pois foram alterados anteriormente usando a interface do usuário, que será discutido posteriormente.</a:t>
            </a:r>
            <a:endParaRPr lang="pt-BR" sz="1300" dirty="0"/>
          </a:p>
        </p:txBody>
      </p:sp>
      <p:sp>
        <p:nvSpPr>
          <p:cNvPr id="7" name="CaixaDeTexto 6">
            <a:extLst>
              <a:ext uri="{FF2B5EF4-FFF2-40B4-BE49-F238E27FC236}">
                <a16:creationId xmlns:a16="http://schemas.microsoft.com/office/drawing/2014/main" id="{EE6E9BDE-BFC2-3BB6-F7C5-624514CD9799}"/>
              </a:ext>
            </a:extLst>
          </p:cNvPr>
          <p:cNvSpPr txBox="1"/>
          <p:nvPr/>
        </p:nvSpPr>
        <p:spPr>
          <a:xfrm>
            <a:off x="665753" y="8622205"/>
            <a:ext cx="3517900" cy="307777"/>
          </a:xfrm>
          <a:prstGeom prst="rect">
            <a:avLst/>
          </a:prstGeom>
          <a:noFill/>
        </p:spPr>
        <p:txBody>
          <a:bodyPr wrap="square">
            <a:spAutoFit/>
          </a:bodyPr>
          <a:lstStyle/>
          <a:p>
            <a:r>
              <a:rPr lang="en-US" sz="1400" b="1" dirty="0" err="1">
                <a:solidFill>
                  <a:srgbClr val="000000"/>
                </a:solidFill>
              </a:rPr>
              <a:t>F</a:t>
            </a:r>
            <a:r>
              <a:rPr lang="en-US" sz="1400" b="1" i="0" u="none" strike="noStrike" dirty="0" err="1">
                <a:solidFill>
                  <a:srgbClr val="000000"/>
                </a:solidFill>
                <a:effectLst/>
              </a:rPr>
              <a:t>igura</a:t>
            </a:r>
            <a:r>
              <a:rPr lang="en-US" sz="1400" b="1" i="0" u="none" strike="noStrike" dirty="0">
                <a:solidFill>
                  <a:srgbClr val="000000"/>
                </a:solidFill>
                <a:effectLst/>
              </a:rPr>
              <a:t> </a:t>
            </a:r>
            <a:r>
              <a:rPr lang="en-US" sz="1400" b="1" dirty="0">
                <a:solidFill>
                  <a:srgbClr val="000000"/>
                </a:solidFill>
              </a:rPr>
              <a:t>20</a:t>
            </a:r>
            <a:r>
              <a:rPr lang="en-US" sz="1400" b="1" i="0" u="none" strike="noStrike" dirty="0">
                <a:solidFill>
                  <a:srgbClr val="000000"/>
                </a:solidFill>
                <a:effectLst/>
              </a:rPr>
              <a:t>. </a:t>
            </a:r>
            <a:r>
              <a:rPr lang="en-US" sz="1400" i="0" u="none" strike="noStrike" dirty="0" err="1">
                <a:solidFill>
                  <a:srgbClr val="000000"/>
                </a:solidFill>
                <a:effectLst/>
              </a:rPr>
              <a:t>Localização</a:t>
            </a:r>
            <a:r>
              <a:rPr lang="en-US" sz="1400" i="0" u="none" strike="noStrike" dirty="0">
                <a:solidFill>
                  <a:srgbClr val="000000"/>
                </a:solidFill>
                <a:effectLst/>
              </a:rPr>
              <a:t> e </a:t>
            </a:r>
            <a:r>
              <a:rPr lang="en-US" sz="1400" i="0" u="none" strike="noStrike" dirty="0" err="1">
                <a:solidFill>
                  <a:srgbClr val="000000"/>
                </a:solidFill>
                <a:effectLst/>
              </a:rPr>
              <a:t>abertura</a:t>
            </a:r>
            <a:r>
              <a:rPr lang="en-US" sz="1400" i="0" u="none" strike="noStrike" dirty="0">
                <a:solidFill>
                  <a:srgbClr val="000000"/>
                </a:solidFill>
                <a:effectLst/>
              </a:rPr>
              <a:t> da </a:t>
            </a:r>
            <a:r>
              <a:rPr lang="en-US" sz="1400" i="0" u="none" strike="noStrike" dirty="0" err="1">
                <a:solidFill>
                  <a:srgbClr val="000000"/>
                </a:solidFill>
                <a:effectLst/>
              </a:rPr>
              <a:t>saída</a:t>
            </a:r>
            <a:r>
              <a:rPr lang="en-US" sz="1400" i="0" u="none" strike="noStrike" dirty="0">
                <a:solidFill>
                  <a:srgbClr val="000000"/>
                </a:solidFill>
                <a:effectLst/>
              </a:rPr>
              <a:t> 2.</a:t>
            </a:r>
            <a:endParaRPr lang="pt-BR" sz="1400" dirty="0"/>
          </a:p>
        </p:txBody>
      </p:sp>
      <p:sp>
        <p:nvSpPr>
          <p:cNvPr id="9" name="CaixaDeTexto 8">
            <a:extLst>
              <a:ext uri="{FF2B5EF4-FFF2-40B4-BE49-F238E27FC236}">
                <a16:creationId xmlns:a16="http://schemas.microsoft.com/office/drawing/2014/main" id="{386FCD74-E032-9545-9EC1-554D73EEFDC5}"/>
              </a:ext>
            </a:extLst>
          </p:cNvPr>
          <p:cNvSpPr txBox="1"/>
          <p:nvPr/>
        </p:nvSpPr>
        <p:spPr>
          <a:xfrm>
            <a:off x="6318584" y="147592"/>
            <a:ext cx="418704" cy="369332"/>
          </a:xfrm>
          <a:prstGeom prst="rect">
            <a:avLst/>
          </a:prstGeom>
          <a:noFill/>
        </p:spPr>
        <p:txBody>
          <a:bodyPr wrap="none" rtlCol="0">
            <a:spAutoFit/>
          </a:bodyPr>
          <a:lstStyle/>
          <a:p>
            <a:r>
              <a:rPr lang="pt-BR" dirty="0"/>
              <a:t>42</a:t>
            </a:r>
          </a:p>
        </p:txBody>
      </p:sp>
    </p:spTree>
    <p:extLst>
      <p:ext uri="{BB962C8B-B14F-4D97-AF65-F5344CB8AC3E}">
        <p14:creationId xmlns:p14="http://schemas.microsoft.com/office/powerpoint/2010/main" val="2380592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2AB63AA-A40D-3882-327C-E33607964AA8}"/>
              </a:ext>
            </a:extLst>
          </p:cNvPr>
          <p:cNvSpPr txBox="1"/>
          <p:nvPr/>
        </p:nvSpPr>
        <p:spPr>
          <a:xfrm>
            <a:off x="471488" y="726474"/>
            <a:ext cx="5915024" cy="584775"/>
          </a:xfrm>
          <a:prstGeom prst="rect">
            <a:avLst/>
          </a:prstGeom>
          <a:noFill/>
        </p:spPr>
        <p:txBody>
          <a:bodyPr wrap="square">
            <a:spAutoFit/>
          </a:bodyPr>
          <a:lstStyle/>
          <a:p>
            <a:pPr algn="just"/>
            <a:r>
              <a:rPr lang="pt-BR" sz="1600" b="0" i="0" u="none" strike="noStrike" dirty="0">
                <a:solidFill>
                  <a:srgbClr val="000000"/>
                </a:solidFill>
                <a:effectLst/>
              </a:rPr>
              <a:t>A Tabela 4 fornece as siglas e significados dos dados contidos </a:t>
            </a:r>
            <a:r>
              <a:rPr lang="pt-BR" sz="1600" dirty="0">
                <a:solidFill>
                  <a:srgbClr val="000000"/>
                </a:solidFill>
              </a:rPr>
              <a:t>n</a:t>
            </a:r>
            <a:r>
              <a:rPr lang="pt-BR" sz="1600" b="0" i="0" u="none" strike="noStrike" dirty="0">
                <a:solidFill>
                  <a:srgbClr val="000000"/>
                </a:solidFill>
                <a:effectLst/>
              </a:rPr>
              <a:t>a saída 2 (</a:t>
            </a:r>
            <a:r>
              <a:rPr lang="pt-BR" sz="1600" b="0" i="0" u="none" strike="noStrike" dirty="0" err="1">
                <a:solidFill>
                  <a:srgbClr val="000000"/>
                </a:solidFill>
                <a:effectLst/>
              </a:rPr>
              <a:t>Data_OneLine</a:t>
            </a:r>
            <a:r>
              <a:rPr lang="pt-BR" sz="1600" b="0" i="0" u="none" strike="noStrike" dirty="0">
                <a:solidFill>
                  <a:srgbClr val="000000"/>
                </a:solidFill>
                <a:effectLst/>
              </a:rPr>
              <a:t>).</a:t>
            </a:r>
            <a:endParaRPr lang="pt-BR" sz="1600" dirty="0"/>
          </a:p>
        </p:txBody>
      </p:sp>
      <p:sp>
        <p:nvSpPr>
          <p:cNvPr id="3" name="CaixaDeTexto 2">
            <a:extLst>
              <a:ext uri="{FF2B5EF4-FFF2-40B4-BE49-F238E27FC236}">
                <a16:creationId xmlns:a16="http://schemas.microsoft.com/office/drawing/2014/main" id="{3A8DF8BA-BF41-FB7C-95FC-DBBB776E0933}"/>
              </a:ext>
            </a:extLst>
          </p:cNvPr>
          <p:cNvSpPr txBox="1"/>
          <p:nvPr/>
        </p:nvSpPr>
        <p:spPr>
          <a:xfrm>
            <a:off x="6318584" y="147592"/>
            <a:ext cx="418704" cy="369332"/>
          </a:xfrm>
          <a:prstGeom prst="rect">
            <a:avLst/>
          </a:prstGeom>
          <a:noFill/>
        </p:spPr>
        <p:txBody>
          <a:bodyPr wrap="none" rtlCol="0">
            <a:spAutoFit/>
          </a:bodyPr>
          <a:lstStyle/>
          <a:p>
            <a:r>
              <a:rPr lang="pt-BR" dirty="0"/>
              <a:t>43</a:t>
            </a:r>
          </a:p>
        </p:txBody>
      </p:sp>
      <p:graphicFrame>
        <p:nvGraphicFramePr>
          <p:cNvPr id="9" name="Tabela 8">
            <a:extLst>
              <a:ext uri="{FF2B5EF4-FFF2-40B4-BE49-F238E27FC236}">
                <a16:creationId xmlns:a16="http://schemas.microsoft.com/office/drawing/2014/main" id="{CE98C4FE-C21F-E332-5637-920553FD6409}"/>
              </a:ext>
            </a:extLst>
          </p:cNvPr>
          <p:cNvGraphicFramePr>
            <a:graphicFrameLocks noGrp="1"/>
          </p:cNvGraphicFramePr>
          <p:nvPr>
            <p:extLst>
              <p:ext uri="{D42A27DB-BD31-4B8C-83A1-F6EECF244321}">
                <p14:modId xmlns:p14="http://schemas.microsoft.com/office/powerpoint/2010/main" val="3455199051"/>
              </p:ext>
            </p:extLst>
          </p:nvPr>
        </p:nvGraphicFramePr>
        <p:xfrm>
          <a:off x="732155" y="1645315"/>
          <a:ext cx="5393690" cy="6919947"/>
        </p:xfrm>
        <a:graphic>
          <a:graphicData uri="http://schemas.openxmlformats.org/drawingml/2006/table">
            <a:tbl>
              <a:tblPr firstRow="1" firstCol="1" bandRow="1">
                <a:tableStyleId>{2D5ABB26-0587-4C30-8999-92F81FD0307C}</a:tableStyleId>
              </a:tblPr>
              <a:tblGrid>
                <a:gridCol w="2067560">
                  <a:extLst>
                    <a:ext uri="{9D8B030D-6E8A-4147-A177-3AD203B41FA5}">
                      <a16:colId xmlns:a16="http://schemas.microsoft.com/office/drawing/2014/main" val="2765040420"/>
                    </a:ext>
                  </a:extLst>
                </a:gridCol>
                <a:gridCol w="3326130">
                  <a:extLst>
                    <a:ext uri="{9D8B030D-6E8A-4147-A177-3AD203B41FA5}">
                      <a16:colId xmlns:a16="http://schemas.microsoft.com/office/drawing/2014/main" val="1549542120"/>
                    </a:ext>
                  </a:extLst>
                </a:gridCol>
              </a:tblGrid>
              <a:tr h="0">
                <a:tc gridSpan="2">
                  <a:txBody>
                    <a:bodyPr/>
                    <a:lstStyle/>
                    <a:p>
                      <a:pPr>
                        <a:lnSpc>
                          <a:spcPct val="107000"/>
                        </a:lnSpc>
                        <a:spcBef>
                          <a:spcPts val="600"/>
                        </a:spcBef>
                        <a:spcAft>
                          <a:spcPts val="600"/>
                        </a:spcAft>
                      </a:pPr>
                      <a:r>
                        <a:rPr lang="pt-BR" sz="1600" b="1" dirty="0">
                          <a:effectLst/>
                        </a:rPr>
                        <a:t>Tabela 4.</a:t>
                      </a:r>
                      <a:r>
                        <a:rPr lang="pt-BR" sz="1600" dirty="0">
                          <a:effectLst/>
                        </a:rPr>
                        <a:t> Siglas e seus significados da Saída 2 </a:t>
                      </a:r>
                      <a:r>
                        <a:rPr lang="pt-BR" sz="1600" dirty="0" err="1">
                          <a:effectLst/>
                        </a:rPr>
                        <a:t>Data_OneLine</a:t>
                      </a:r>
                      <a:endParaRPr lang="pt-B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val="1143685252"/>
                  </a:ext>
                </a:extLst>
              </a:tr>
              <a:tr h="85060">
                <a:tc>
                  <a:txBody>
                    <a:bodyPr/>
                    <a:lstStyle/>
                    <a:p>
                      <a:pPr>
                        <a:lnSpc>
                          <a:spcPct val="107000"/>
                        </a:lnSpc>
                        <a:spcBef>
                          <a:spcPts val="600"/>
                        </a:spcBef>
                        <a:spcAft>
                          <a:spcPts val="600"/>
                        </a:spcAft>
                      </a:pPr>
                      <a:r>
                        <a:rPr lang="pt-BR" sz="1400" b="1" dirty="0">
                          <a:effectLst/>
                        </a:rPr>
                        <a:t>Siglas</a:t>
                      </a:r>
                      <a:endParaRPr lang="pt-BR"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nSpc>
                          <a:spcPct val="107000"/>
                        </a:lnSpc>
                        <a:spcBef>
                          <a:spcPts val="600"/>
                        </a:spcBef>
                        <a:spcAft>
                          <a:spcPts val="600"/>
                        </a:spcAft>
                      </a:pPr>
                      <a:r>
                        <a:rPr lang="pt-BR" sz="1400" b="1" dirty="0">
                          <a:effectLst/>
                        </a:rPr>
                        <a:t>Significado</a:t>
                      </a:r>
                    </a:p>
                    <a:p>
                      <a:pPr>
                        <a:lnSpc>
                          <a:spcPct val="107000"/>
                        </a:lnSpc>
                        <a:spcBef>
                          <a:spcPts val="600"/>
                        </a:spcBef>
                        <a:spcAft>
                          <a:spcPts val="600"/>
                        </a:spcAft>
                      </a:pPr>
                      <a:endParaRPr lang="pt-BR"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47737632"/>
                  </a:ext>
                </a:extLst>
              </a:tr>
              <a:tr h="0">
                <a:tc>
                  <a:txBody>
                    <a:bodyPr/>
                    <a:lstStyle/>
                    <a:p>
                      <a:pPr>
                        <a:lnSpc>
                          <a:spcPct val="107000"/>
                        </a:lnSpc>
                        <a:spcBef>
                          <a:spcPts val="600"/>
                        </a:spcBef>
                        <a:spcAft>
                          <a:spcPts val="600"/>
                        </a:spcAft>
                      </a:pPr>
                      <a:r>
                        <a:rPr lang="pt-BR" sz="1400" dirty="0">
                          <a:effectLst/>
                        </a:rPr>
                        <a:t>I ou IM</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Bef>
                          <a:spcPts val="600"/>
                        </a:spcBef>
                        <a:spcAft>
                          <a:spcPts val="600"/>
                        </a:spcAft>
                      </a:pPr>
                      <a:r>
                        <a:rPr lang="pt-BR" sz="1400">
                          <a:effectLst/>
                        </a:rPr>
                        <a:t>Jogo Imaginário (tarefa hipotética)</a:t>
                      </a:r>
                      <a:endParaRPr lang="pt-B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77246390"/>
                  </a:ext>
                </a:extLst>
              </a:tr>
              <a:tr h="0">
                <a:tc>
                  <a:txBody>
                    <a:bodyPr/>
                    <a:lstStyle/>
                    <a:p>
                      <a:pPr>
                        <a:lnSpc>
                          <a:spcPct val="107000"/>
                        </a:lnSpc>
                        <a:spcBef>
                          <a:spcPts val="600"/>
                        </a:spcBef>
                        <a:spcAft>
                          <a:spcPts val="600"/>
                        </a:spcAft>
                      </a:pPr>
                      <a:r>
                        <a:rPr lang="pt-BR" sz="1400" dirty="0">
                          <a:effectLst/>
                        </a:rPr>
                        <a:t>P ou PT</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Bef>
                          <a:spcPts val="600"/>
                        </a:spcBef>
                        <a:spcAft>
                          <a:spcPts val="600"/>
                        </a:spcAft>
                      </a:pPr>
                      <a:r>
                        <a:rPr lang="pt-BR" sz="1400" dirty="0">
                          <a:effectLst/>
                        </a:rPr>
                        <a:t>Jogo da Paciência</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24415921"/>
                  </a:ext>
                </a:extLst>
              </a:tr>
              <a:tr h="246827">
                <a:tc>
                  <a:txBody>
                    <a:bodyPr/>
                    <a:lstStyle/>
                    <a:p>
                      <a:pPr>
                        <a:lnSpc>
                          <a:spcPct val="107000"/>
                        </a:lnSpc>
                        <a:spcBef>
                          <a:spcPts val="600"/>
                        </a:spcBef>
                        <a:spcAft>
                          <a:spcPts val="600"/>
                        </a:spcAft>
                      </a:pPr>
                      <a:r>
                        <a:rPr lang="pt-BR" sz="1400" dirty="0">
                          <a:effectLst/>
                        </a:rPr>
                        <a:t>R ou RL</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952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pt-BR" sz="1400" dirty="0">
                          <a:effectLst/>
                        </a:rPr>
                        <a:t>Jogo Real (tarefa real-time)</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075012"/>
                  </a:ext>
                </a:extLst>
              </a:tr>
              <a:tr h="0">
                <a:tc>
                  <a:txBody>
                    <a:bodyPr/>
                    <a:lstStyle/>
                    <a:p>
                      <a:pPr>
                        <a:lnSpc>
                          <a:spcPct val="107000"/>
                        </a:lnSpc>
                        <a:spcBef>
                          <a:spcPts val="600"/>
                        </a:spcBef>
                        <a:spcAft>
                          <a:spcPts val="600"/>
                        </a:spcAft>
                      </a:pPr>
                      <a:r>
                        <a:rPr lang="pt-BR" sz="1400">
                          <a:effectLst/>
                        </a:rPr>
                        <a:t>IMnum</a:t>
                      </a:r>
                      <a:r>
                        <a:rPr lang="pt-BR" sz="1400" baseline="-25000">
                          <a:effectLst/>
                        </a:rPr>
                        <a:t>1_</a:t>
                      </a:r>
                      <a:r>
                        <a:rPr lang="pt-BR" sz="1400">
                          <a:effectLst/>
                        </a:rPr>
                        <a:t>Dnum</a:t>
                      </a:r>
                      <a:r>
                        <a:rPr lang="pt-BR" sz="1400" baseline="-25000">
                          <a:effectLst/>
                        </a:rPr>
                        <a:t>2</a:t>
                      </a:r>
                      <a:r>
                        <a:rPr lang="pt-BR" sz="1400">
                          <a:effectLst/>
                        </a:rPr>
                        <a:t>Rnum</a:t>
                      </a:r>
                      <a:r>
                        <a:rPr lang="pt-BR" sz="1400" baseline="-25000">
                          <a:effectLst/>
                        </a:rPr>
                        <a:t>3 </a:t>
                      </a:r>
                      <a:r>
                        <a:rPr lang="pt-BR" sz="1400">
                          <a:effectLst/>
                        </a:rPr>
                        <a:t>(e.g., IM01_D1R1)</a:t>
                      </a:r>
                      <a:endParaRPr lang="pt-B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9525" cap="flat" cmpd="sng" algn="ctr">
                      <a:solidFill>
                        <a:schemeClr val="tx1"/>
                      </a:solidFill>
                      <a:prstDash val="solid"/>
                      <a:round/>
                      <a:headEnd type="none" w="med" len="med"/>
                      <a:tailEnd type="none" w="med" len="med"/>
                    </a:lnT>
                  </a:tcPr>
                </a:tc>
                <a:tc rowSpan="3">
                  <a:txBody>
                    <a:bodyPr/>
                    <a:lstStyle/>
                    <a:p>
                      <a:pPr algn="just">
                        <a:lnSpc>
                          <a:spcPct val="107000"/>
                        </a:lnSpc>
                        <a:spcBef>
                          <a:spcPts val="600"/>
                        </a:spcBef>
                        <a:spcAft>
                          <a:spcPts val="600"/>
                        </a:spcAft>
                      </a:pPr>
                      <a:r>
                        <a:rPr lang="pt-BR" sz="1400" dirty="0">
                          <a:effectLst/>
                        </a:rPr>
                        <a:t> D = atrasos; R = recompensa; Num</a:t>
                      </a:r>
                      <a:r>
                        <a:rPr lang="pt-BR" sz="1400" baseline="-25000" dirty="0">
                          <a:effectLst/>
                        </a:rPr>
                        <a:t>1</a:t>
                      </a:r>
                      <a:r>
                        <a:rPr lang="pt-BR" sz="1400" dirty="0">
                          <a:effectLst/>
                        </a:rPr>
                        <a:t> = posição numérica em ordem ascendente; Num</a:t>
                      </a:r>
                      <a:r>
                        <a:rPr lang="pt-BR" sz="1400" baseline="-25000" dirty="0">
                          <a:effectLst/>
                        </a:rPr>
                        <a:t>2</a:t>
                      </a:r>
                      <a:r>
                        <a:rPr lang="pt-BR" sz="1400" dirty="0">
                          <a:effectLst/>
                        </a:rPr>
                        <a:t> = ID do atraso (e.g., 1 = 7s, 2 = 15s; 3 = 30s; 4 = 60s); Num</a:t>
                      </a:r>
                      <a:r>
                        <a:rPr lang="pt-BR" sz="1400" baseline="-25000" dirty="0">
                          <a:effectLst/>
                        </a:rPr>
                        <a:t>3</a:t>
                      </a:r>
                      <a:r>
                        <a:rPr lang="pt-BR" sz="1400" dirty="0">
                          <a:effectLst/>
                        </a:rPr>
                        <a:t> = ID da recompensa (e.g., 1 = 100 pontos, 2 = 400 pontos, 3 = 700 pontos)</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0561335"/>
                  </a:ext>
                </a:extLst>
              </a:tr>
              <a:tr h="0">
                <a:tc>
                  <a:txBody>
                    <a:bodyPr/>
                    <a:lstStyle/>
                    <a:p>
                      <a:pPr>
                        <a:lnSpc>
                          <a:spcPct val="107000"/>
                        </a:lnSpc>
                        <a:spcBef>
                          <a:spcPts val="600"/>
                        </a:spcBef>
                        <a:spcAft>
                          <a:spcPts val="600"/>
                        </a:spcAft>
                      </a:pPr>
                      <a:r>
                        <a:rPr lang="pt-BR" sz="1400" dirty="0">
                          <a:effectLst/>
                        </a:rPr>
                        <a:t>PTnum</a:t>
                      </a:r>
                      <a:r>
                        <a:rPr lang="pt-BR" sz="1400" baseline="-25000" dirty="0">
                          <a:effectLst/>
                        </a:rPr>
                        <a:t>1_</a:t>
                      </a:r>
                      <a:r>
                        <a:rPr lang="pt-BR" sz="1400" dirty="0">
                          <a:effectLst/>
                        </a:rPr>
                        <a:t>Dnum</a:t>
                      </a:r>
                      <a:r>
                        <a:rPr lang="pt-BR" sz="1400" baseline="-25000" dirty="0">
                          <a:effectLst/>
                        </a:rPr>
                        <a:t>2</a:t>
                      </a:r>
                      <a:r>
                        <a:rPr lang="pt-BR" sz="1400" dirty="0">
                          <a:effectLst/>
                        </a:rPr>
                        <a:t>Rnum</a:t>
                      </a:r>
                      <a:r>
                        <a:rPr lang="pt-BR" sz="1400" baseline="-25000" dirty="0">
                          <a:effectLst/>
                        </a:rPr>
                        <a:t>3 </a:t>
                      </a:r>
                      <a:r>
                        <a:rPr lang="pt-BR" sz="1400" dirty="0">
                          <a:effectLst/>
                        </a:rPr>
                        <a:t>(e.g., PT01_D1R1)</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vMerge="1">
                  <a:txBody>
                    <a:bodyPr/>
                    <a:lstStyle/>
                    <a:p>
                      <a:endParaRPr lang="pt-BR"/>
                    </a:p>
                  </a:txBody>
                  <a:tcPr/>
                </a:tc>
                <a:extLst>
                  <a:ext uri="{0D108BD9-81ED-4DB2-BD59-A6C34878D82A}">
                    <a16:rowId xmlns:a16="http://schemas.microsoft.com/office/drawing/2014/main" val="1800866538"/>
                  </a:ext>
                </a:extLst>
              </a:tr>
              <a:tr h="598898">
                <a:tc>
                  <a:txBody>
                    <a:bodyPr/>
                    <a:lstStyle/>
                    <a:p>
                      <a:pPr>
                        <a:lnSpc>
                          <a:spcPct val="107000"/>
                        </a:lnSpc>
                        <a:spcBef>
                          <a:spcPts val="600"/>
                        </a:spcBef>
                        <a:spcAft>
                          <a:spcPts val="600"/>
                        </a:spcAft>
                      </a:pPr>
                      <a:r>
                        <a:rPr lang="pt-BR" sz="1400" dirty="0">
                          <a:effectLst/>
                        </a:rPr>
                        <a:t>RLnum</a:t>
                      </a:r>
                      <a:r>
                        <a:rPr lang="pt-BR" sz="1400" baseline="-25000" dirty="0">
                          <a:effectLst/>
                        </a:rPr>
                        <a:t>1_</a:t>
                      </a:r>
                      <a:r>
                        <a:rPr lang="pt-BR" sz="1400" dirty="0">
                          <a:effectLst/>
                        </a:rPr>
                        <a:t>Dnum</a:t>
                      </a:r>
                      <a:r>
                        <a:rPr lang="pt-BR" sz="1400" baseline="-25000" dirty="0">
                          <a:effectLst/>
                        </a:rPr>
                        <a:t>2</a:t>
                      </a:r>
                      <a:r>
                        <a:rPr lang="pt-BR" sz="1400" dirty="0">
                          <a:effectLst/>
                        </a:rPr>
                        <a:t>Rnum</a:t>
                      </a:r>
                      <a:r>
                        <a:rPr lang="pt-BR" sz="1400" baseline="-25000" dirty="0">
                          <a:effectLst/>
                        </a:rPr>
                        <a:t>3 </a:t>
                      </a:r>
                      <a:r>
                        <a:rPr lang="pt-BR" sz="1400" dirty="0">
                          <a:effectLst/>
                        </a:rPr>
                        <a:t>(e.g., RL01_D1R1)</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9525" cap="flat" cmpd="sng" algn="ctr">
                      <a:solidFill>
                        <a:schemeClr val="tx1"/>
                      </a:solidFill>
                      <a:prstDash val="solid"/>
                      <a:round/>
                      <a:headEnd type="none" w="med" len="med"/>
                      <a:tailEnd type="none" w="med" len="med"/>
                    </a:lnB>
                  </a:tcPr>
                </a:tc>
                <a:tc vMerge="1">
                  <a:txBody>
                    <a:bodyPr/>
                    <a:lstStyle/>
                    <a:p>
                      <a:endParaRPr lang="pt-BR"/>
                    </a:p>
                  </a:txBody>
                  <a:tcPr/>
                </a:tc>
                <a:extLst>
                  <a:ext uri="{0D108BD9-81ED-4DB2-BD59-A6C34878D82A}">
                    <a16:rowId xmlns:a16="http://schemas.microsoft.com/office/drawing/2014/main" val="1806351367"/>
                  </a:ext>
                </a:extLst>
              </a:tr>
              <a:tr h="380999">
                <a:tc>
                  <a:txBody>
                    <a:bodyPr/>
                    <a:lstStyle/>
                    <a:p>
                      <a:pPr>
                        <a:lnSpc>
                          <a:spcPct val="107000"/>
                        </a:lnSpc>
                        <a:spcBef>
                          <a:spcPts val="600"/>
                        </a:spcBef>
                        <a:spcAft>
                          <a:spcPts val="600"/>
                        </a:spcAft>
                      </a:pPr>
                      <a:r>
                        <a:rPr lang="pt-BR" sz="1400" dirty="0" err="1">
                          <a:effectLst/>
                        </a:rPr>
                        <a:t>IMSVnum</a:t>
                      </a:r>
                      <a:r>
                        <a:rPr lang="pt-BR" sz="1400" dirty="0">
                          <a:effectLst/>
                        </a:rPr>
                        <a:t> / </a:t>
                      </a:r>
                      <a:r>
                        <a:rPr lang="pt-BR" sz="1400" dirty="0" err="1">
                          <a:effectLst/>
                        </a:rPr>
                        <a:t>PTSVnum</a:t>
                      </a:r>
                      <a:r>
                        <a:rPr lang="pt-BR" sz="1400" dirty="0">
                          <a:effectLst/>
                        </a:rPr>
                        <a:t> / </a:t>
                      </a:r>
                      <a:r>
                        <a:rPr lang="pt-BR" sz="1400" dirty="0" err="1">
                          <a:effectLst/>
                        </a:rPr>
                        <a:t>RLSVnum</a:t>
                      </a:r>
                      <a:endParaRPr lang="pt-BR" sz="1400" dirty="0">
                        <a:effectLst/>
                      </a:endParaRPr>
                    </a:p>
                    <a:p>
                      <a:pPr>
                        <a:lnSpc>
                          <a:spcPct val="107000"/>
                        </a:lnSpc>
                        <a:spcBef>
                          <a:spcPts val="600"/>
                        </a:spcBef>
                        <a:spcAft>
                          <a:spcPts val="600"/>
                        </a:spcAft>
                      </a:pPr>
                      <a:endParaRPr lang="pt-BR" sz="1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600"/>
                        </a:spcBef>
                        <a:spcAft>
                          <a:spcPts val="600"/>
                        </a:spcAft>
                      </a:pP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600"/>
                        </a:spcBef>
                        <a:spcAft>
                          <a:spcPts val="600"/>
                        </a:spcAft>
                      </a:pPr>
                      <a:r>
                        <a:rPr lang="pt-BR" sz="1400" dirty="0">
                          <a:effectLst/>
                        </a:rPr>
                        <a:t>SV = valor subjetivo; num = representa o escore do SV de acordo com um atraso específico (e.g., 0 = SV no tempo zero, 1 = SV no tempo 7, 2 = SV no tempo 15, 3 = SV no tempo 30, 4 = SV no tempo 60)</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82316"/>
                  </a:ext>
                </a:extLst>
              </a:tr>
              <a:tr h="0">
                <a:tc>
                  <a:txBody>
                    <a:bodyPr/>
                    <a:lstStyle/>
                    <a:p>
                      <a:pPr>
                        <a:lnSpc>
                          <a:spcPct val="107000"/>
                        </a:lnSpc>
                        <a:spcBef>
                          <a:spcPts val="0"/>
                        </a:spcBef>
                        <a:spcAft>
                          <a:spcPts val="0"/>
                        </a:spcAft>
                      </a:pPr>
                      <a:r>
                        <a:rPr lang="pt-BR" sz="1400" dirty="0">
                          <a:effectLst/>
                        </a:rPr>
                        <a:t>IMSV_N / PTSV_N / RLSV_N</a:t>
                      </a:r>
                      <a:endParaRPr lang="pt-BR" sz="10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pPr>
                      <a:endParaRPr lang="pt-BR" sz="1400" dirty="0">
                        <a:effectLs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0"/>
                        </a:spcBef>
                        <a:spcAft>
                          <a:spcPts val="0"/>
                        </a:spcAft>
                      </a:pPr>
                      <a:r>
                        <a:rPr lang="pt-BR" sz="1400" dirty="0">
                          <a:effectLst/>
                        </a:rPr>
                        <a:t>N = escore normalizado do valor subjetivo.</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9080283"/>
                  </a:ext>
                </a:extLst>
              </a:tr>
              <a:tr h="0">
                <a:tc>
                  <a:txBody>
                    <a:bodyPr/>
                    <a:lstStyle/>
                    <a:p>
                      <a:pPr>
                        <a:lnSpc>
                          <a:spcPct val="107000"/>
                        </a:lnSpc>
                        <a:spcBef>
                          <a:spcPts val="0"/>
                        </a:spcBef>
                        <a:spcAft>
                          <a:spcPts val="0"/>
                        </a:spcAft>
                      </a:pPr>
                      <a:r>
                        <a:rPr lang="pt-BR" sz="1400" dirty="0">
                          <a:effectLst/>
                        </a:rPr>
                        <a:t>IMAUC / PTAUC / RLAUC</a:t>
                      </a:r>
                    </a:p>
                    <a:p>
                      <a:pPr>
                        <a:lnSpc>
                          <a:spcPct val="107000"/>
                        </a:lnSpc>
                        <a:spcBef>
                          <a:spcPts val="0"/>
                        </a:spcBef>
                        <a:spcAft>
                          <a:spcPts val="0"/>
                        </a:spcAft>
                      </a:pP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just">
                        <a:lnSpc>
                          <a:spcPct val="107000"/>
                        </a:lnSpc>
                        <a:spcBef>
                          <a:spcPts val="0"/>
                        </a:spcBef>
                        <a:spcAft>
                          <a:spcPts val="0"/>
                        </a:spcAft>
                      </a:pPr>
                      <a:r>
                        <a:rPr lang="pt-BR" sz="1400" dirty="0">
                          <a:effectLst/>
                        </a:rPr>
                        <a:t>AUC = área sob a curva</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876766"/>
                  </a:ext>
                </a:extLst>
              </a:tr>
              <a:tr h="0">
                <a:tc>
                  <a:txBody>
                    <a:bodyPr/>
                    <a:lstStyle/>
                    <a:p>
                      <a:pPr>
                        <a:lnSpc>
                          <a:spcPct val="107000"/>
                        </a:lnSpc>
                        <a:spcBef>
                          <a:spcPts val="0"/>
                        </a:spcBef>
                        <a:spcAft>
                          <a:spcPts val="0"/>
                        </a:spcAft>
                      </a:pPr>
                      <a:r>
                        <a:rPr lang="pt-BR" sz="1400" dirty="0">
                          <a:effectLst/>
                        </a:rPr>
                        <a:t>IMAUC_N / PTAUC_N / RLAUC_N</a:t>
                      </a:r>
                    </a:p>
                    <a:p>
                      <a:pPr>
                        <a:lnSpc>
                          <a:spcPct val="107000"/>
                        </a:lnSpc>
                        <a:spcBef>
                          <a:spcPts val="0"/>
                        </a:spcBef>
                        <a:spcAft>
                          <a:spcPts val="0"/>
                        </a:spcAft>
                      </a:pP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just">
                        <a:lnSpc>
                          <a:spcPct val="107000"/>
                        </a:lnSpc>
                        <a:spcBef>
                          <a:spcPts val="0"/>
                        </a:spcBef>
                        <a:spcAft>
                          <a:spcPts val="0"/>
                        </a:spcAft>
                      </a:pPr>
                      <a:r>
                        <a:rPr lang="pt-BR" sz="1400" dirty="0">
                          <a:effectLst/>
                        </a:rPr>
                        <a:t>N = escore normalizado da área sob a curva</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6459205"/>
                  </a:ext>
                </a:extLst>
              </a:tr>
              <a:tr h="0">
                <a:tc>
                  <a:txBody>
                    <a:bodyPr/>
                    <a:lstStyle/>
                    <a:p>
                      <a:pPr>
                        <a:lnSpc>
                          <a:spcPct val="107000"/>
                        </a:lnSpc>
                        <a:spcBef>
                          <a:spcPts val="0"/>
                        </a:spcBef>
                        <a:spcAft>
                          <a:spcPts val="0"/>
                        </a:spcAft>
                      </a:pPr>
                      <a:r>
                        <a:rPr lang="en-US" sz="1400" dirty="0" err="1">
                          <a:effectLst/>
                        </a:rPr>
                        <a:t>IM_time</a:t>
                      </a:r>
                      <a:r>
                        <a:rPr lang="en-US" sz="1400" dirty="0">
                          <a:effectLst/>
                        </a:rPr>
                        <a:t> / </a:t>
                      </a:r>
                      <a:r>
                        <a:rPr lang="en-US" sz="1400" dirty="0" err="1">
                          <a:effectLst/>
                        </a:rPr>
                        <a:t>PT_time</a:t>
                      </a:r>
                      <a:r>
                        <a:rPr lang="en-US" sz="1400" dirty="0">
                          <a:effectLst/>
                        </a:rPr>
                        <a:t> / </a:t>
                      </a:r>
                      <a:r>
                        <a:rPr lang="en-US" sz="1400" dirty="0" err="1">
                          <a:effectLst/>
                        </a:rPr>
                        <a:t>RL_time</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Bef>
                          <a:spcPts val="0"/>
                        </a:spcBef>
                        <a:spcAft>
                          <a:spcPts val="0"/>
                        </a:spcAft>
                      </a:pPr>
                      <a:r>
                        <a:rPr lang="pt-BR" sz="1400" dirty="0">
                          <a:effectLst/>
                        </a:rPr>
                        <a:t>Tempo decorrido entre a apresentação de uma opção e a escolha feita pelo participante em um ensaio.</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0387463"/>
                  </a:ext>
                </a:extLst>
              </a:tr>
              <a:tr h="0">
                <a:tc>
                  <a:txBody>
                    <a:bodyPr/>
                    <a:lstStyle/>
                    <a:p>
                      <a:pPr>
                        <a:lnSpc>
                          <a:spcPct val="107000"/>
                        </a:lnSpc>
                        <a:spcBef>
                          <a:spcPts val="600"/>
                        </a:spcBef>
                        <a:spcAft>
                          <a:spcPts val="600"/>
                        </a:spcAft>
                      </a:pPr>
                      <a:r>
                        <a:rPr lang="pt-BR" sz="1400">
                          <a:effectLst/>
                        </a:rPr>
                        <a:t> </a:t>
                      </a:r>
                      <a:endParaRPr lang="pt-B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nSpc>
                          <a:spcPct val="107000"/>
                        </a:lnSpc>
                        <a:spcBef>
                          <a:spcPts val="600"/>
                        </a:spcBef>
                        <a:spcAft>
                          <a:spcPts val="600"/>
                        </a:spcAft>
                      </a:pPr>
                      <a:r>
                        <a:rPr lang="pt-BR" sz="1400" dirty="0">
                          <a:effectLst/>
                        </a:rPr>
                        <a:t> </a:t>
                      </a:r>
                      <a:endParaRPr lang="pt-B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80924379"/>
                  </a:ext>
                </a:extLst>
              </a:tr>
            </a:tbl>
          </a:graphicData>
        </a:graphic>
      </p:graphicFrame>
    </p:spTree>
    <p:extLst>
      <p:ext uri="{BB962C8B-B14F-4D97-AF65-F5344CB8AC3E}">
        <p14:creationId xmlns:p14="http://schemas.microsoft.com/office/powerpoint/2010/main" val="3716020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10DCF678-6D6C-8476-35A9-83E0BFA958A3}"/>
              </a:ext>
            </a:extLst>
          </p:cNvPr>
          <p:cNvSpPr txBox="1"/>
          <p:nvPr/>
        </p:nvSpPr>
        <p:spPr>
          <a:xfrm>
            <a:off x="471487" y="711309"/>
            <a:ext cx="5915025" cy="4916731"/>
          </a:xfrm>
          <a:prstGeom prst="rect">
            <a:avLst/>
          </a:prstGeom>
          <a:noFill/>
        </p:spPr>
        <p:txBody>
          <a:bodyPr wrap="square">
            <a:spAutoFit/>
          </a:bodyPr>
          <a:lstStyle/>
          <a:p>
            <a:pPr algn="just"/>
            <a:r>
              <a:rPr lang="en-US" sz="1650" b="0" i="0" u="none" strike="noStrike" dirty="0">
                <a:solidFill>
                  <a:srgbClr val="000000"/>
                </a:solidFill>
                <a:effectLst/>
              </a:rPr>
              <a:t>	</a:t>
            </a:r>
            <a:r>
              <a:rPr lang="en-US" sz="1650" b="0" i="0" u="none" strike="noStrike" dirty="0" err="1">
                <a:solidFill>
                  <a:srgbClr val="000000"/>
                </a:solidFill>
                <a:effectLst/>
              </a:rPr>
              <a:t>Até</a:t>
            </a:r>
            <a:r>
              <a:rPr lang="en-US" sz="1650" b="0" i="0" u="none" strike="noStrike" dirty="0">
                <a:solidFill>
                  <a:srgbClr val="000000"/>
                </a:solidFill>
                <a:effectLst/>
              </a:rPr>
              <a:t> o </a:t>
            </a:r>
            <a:r>
              <a:rPr lang="en-US" sz="1650" b="0" i="0" u="none" strike="noStrike" dirty="0" err="1">
                <a:solidFill>
                  <a:srgbClr val="000000"/>
                </a:solidFill>
                <a:effectLst/>
              </a:rPr>
              <a:t>momento</a:t>
            </a:r>
            <a:r>
              <a:rPr lang="en-US" sz="1650" b="0" i="0" u="none" strike="noStrike" dirty="0">
                <a:solidFill>
                  <a:srgbClr val="000000"/>
                </a:solidFill>
                <a:effectLst/>
              </a:rPr>
              <a:t>, </a:t>
            </a:r>
            <a:r>
              <a:rPr lang="pt-BR" sz="1650" dirty="0">
                <a:solidFill>
                  <a:srgbClr val="000000"/>
                </a:solidFill>
              </a:rPr>
              <a:t>a</a:t>
            </a:r>
            <a:r>
              <a:rPr lang="pt-BR" sz="1650" b="0" i="0" u="none" strike="noStrike" dirty="0">
                <a:solidFill>
                  <a:srgbClr val="000000"/>
                </a:solidFill>
                <a:effectLst/>
              </a:rPr>
              <a:t>mbos os tipos de saída estão em formato </a:t>
            </a:r>
            <a:r>
              <a:rPr lang="pt-BR" sz="1650" b="0" i="0" u="none" strike="noStrike" dirty="0" err="1">
                <a:solidFill>
                  <a:srgbClr val="000000"/>
                </a:solidFill>
                <a:effectLst/>
              </a:rPr>
              <a:t>csv</a:t>
            </a:r>
            <a:r>
              <a:rPr lang="pt-BR" sz="1650" b="0" i="0" u="none" strike="noStrike" dirty="0">
                <a:solidFill>
                  <a:srgbClr val="000000"/>
                </a:solidFill>
                <a:effectLst/>
              </a:rPr>
              <a:t>. Para criar seu próprio tipo de exportação, você pode criar uma nova classe que estenda a interface </a:t>
            </a:r>
            <a:r>
              <a:rPr lang="pt-BR" sz="1650" b="0" i="0" u="none" strike="noStrike" dirty="0" err="1">
                <a:solidFill>
                  <a:srgbClr val="000000"/>
                </a:solidFill>
                <a:effectLst/>
              </a:rPr>
              <a:t>IOutput</a:t>
            </a:r>
            <a:r>
              <a:rPr lang="pt-BR" sz="1650" b="0" i="0" u="none" strike="noStrike" dirty="0">
                <a:solidFill>
                  <a:srgbClr val="000000"/>
                </a:solidFill>
                <a:effectLst/>
              </a:rPr>
              <a:t>, localizada em Scripts/Output/. A interface possui métodos que serão requisitados no momento apropriado ao término do jogo. Os métodos de início e fim da sessão podem ser usados para configurar seu exportador quando uma nova sessão começa e termina. Os métodos </a:t>
            </a:r>
            <a:r>
              <a:rPr lang="pt-BR" sz="1650" b="0" i="0" u="none" strike="noStrike" dirty="0" err="1">
                <a:solidFill>
                  <a:srgbClr val="000000"/>
                </a:solidFill>
                <a:effectLst/>
              </a:rPr>
              <a:t>SaveUserData</a:t>
            </a:r>
            <a:r>
              <a:rPr lang="pt-BR" sz="1650" b="0" i="0" u="none" strike="noStrike" dirty="0">
                <a:solidFill>
                  <a:srgbClr val="000000"/>
                </a:solidFill>
                <a:effectLst/>
              </a:rPr>
              <a:t> e </a:t>
            </a:r>
            <a:r>
              <a:rPr lang="pt-BR" sz="1650" b="0" i="0" u="none" strike="noStrike" dirty="0" err="1">
                <a:solidFill>
                  <a:srgbClr val="000000"/>
                </a:solidFill>
                <a:effectLst/>
              </a:rPr>
              <a:t>SaveSelectedCharacter</a:t>
            </a:r>
            <a:r>
              <a:rPr lang="pt-BR" sz="1650" b="0" i="0" u="none" strike="noStrike" dirty="0">
                <a:solidFill>
                  <a:srgbClr val="000000"/>
                </a:solidFill>
                <a:effectLst/>
              </a:rPr>
              <a:t> fornecem mais informações sobre o usuário que irá testar. O método </a:t>
            </a:r>
            <a:r>
              <a:rPr lang="pt-BR" sz="1650" b="0" i="0" u="none" strike="noStrike" dirty="0" err="1">
                <a:solidFill>
                  <a:srgbClr val="000000"/>
                </a:solidFill>
                <a:effectLst/>
              </a:rPr>
              <a:t>StartExperiments</a:t>
            </a:r>
            <a:r>
              <a:rPr lang="pt-BR" sz="1650" b="0" i="0" u="none" strike="noStrike" dirty="0">
                <a:solidFill>
                  <a:srgbClr val="000000"/>
                </a:solidFill>
                <a:effectLst/>
              </a:rPr>
              <a:t> será requisitado quando o usuário finalizar o cadastro e iniciar os experimentos. A cada novo experimento realizado, a função </a:t>
            </a:r>
            <a:r>
              <a:rPr lang="pt-BR" sz="1650" b="0" i="0" u="none" strike="noStrike" dirty="0" err="1">
                <a:solidFill>
                  <a:srgbClr val="000000"/>
                </a:solidFill>
                <a:effectLst/>
              </a:rPr>
              <a:t>SaveExperimentData</a:t>
            </a:r>
            <a:r>
              <a:rPr lang="pt-BR" sz="1650" b="0" i="0" u="none" strike="noStrike" dirty="0">
                <a:solidFill>
                  <a:srgbClr val="000000"/>
                </a:solidFill>
                <a:effectLst/>
              </a:rPr>
              <a:t> será requisitada. Finalmente, o método </a:t>
            </a:r>
            <a:r>
              <a:rPr lang="pt-BR" sz="1650" b="0" i="0" u="none" strike="noStrike" dirty="0" err="1">
                <a:solidFill>
                  <a:srgbClr val="000000"/>
                </a:solidFill>
                <a:effectLst/>
              </a:rPr>
              <a:t>SaveTotalPoints</a:t>
            </a:r>
            <a:r>
              <a:rPr lang="pt-BR" sz="1650" b="0" i="0" u="none" strike="noStrike" dirty="0">
                <a:solidFill>
                  <a:srgbClr val="000000"/>
                </a:solidFill>
                <a:effectLst/>
              </a:rPr>
              <a:t> será requisitado.</a:t>
            </a:r>
          </a:p>
          <a:p>
            <a:pPr algn="just"/>
            <a:endParaRPr lang="en-US" sz="1650" dirty="0">
              <a:solidFill>
                <a:srgbClr val="000000"/>
              </a:solidFill>
            </a:endParaRPr>
          </a:p>
          <a:p>
            <a:pPr algn="just"/>
            <a:r>
              <a:rPr lang="en-US" sz="1650" b="0" i="0" u="none" strike="noStrike" dirty="0">
                <a:solidFill>
                  <a:srgbClr val="000000"/>
                </a:solidFill>
                <a:effectLst/>
              </a:rPr>
              <a:t>	</a:t>
            </a:r>
            <a:r>
              <a:rPr lang="pt-BR" sz="1650" b="0" i="0" u="none" strike="noStrike" dirty="0">
                <a:solidFill>
                  <a:srgbClr val="000000"/>
                </a:solidFill>
                <a:effectLst/>
              </a:rPr>
              <a:t> Para um exemplo de como a interface é usada, verifique o pacote /Scripts/Output/CSV. O </a:t>
            </a:r>
            <a:r>
              <a:rPr lang="pt-BR" sz="1650" b="0" i="0" u="none" strike="noStrike" dirty="0" err="1">
                <a:solidFill>
                  <a:srgbClr val="000000"/>
                </a:solidFill>
                <a:effectLst/>
              </a:rPr>
              <a:t>CSVAllOutputs</a:t>
            </a:r>
            <a:r>
              <a:rPr lang="pt-BR" sz="1650" b="0" i="0" u="none" strike="noStrike" dirty="0">
                <a:solidFill>
                  <a:srgbClr val="000000"/>
                </a:solidFill>
                <a:effectLst/>
              </a:rPr>
              <a:t> usa um padrão </a:t>
            </a:r>
            <a:r>
              <a:rPr lang="pt-BR" sz="1650" b="0" i="0" u="none" strike="noStrike" dirty="0" err="1">
                <a:solidFill>
                  <a:srgbClr val="000000"/>
                </a:solidFill>
                <a:effectLst/>
              </a:rPr>
              <a:t>Facade</a:t>
            </a:r>
            <a:r>
              <a:rPr lang="pt-BR" sz="1650" b="0" i="0" u="none" strike="noStrike" dirty="0">
                <a:solidFill>
                  <a:srgbClr val="000000"/>
                </a:solidFill>
                <a:effectLst/>
              </a:rPr>
              <a:t> para ambos os modos de saída </a:t>
            </a:r>
            <a:r>
              <a:rPr lang="pt-BR" sz="1650" b="0" i="0" u="none" strike="noStrike" dirty="0" err="1">
                <a:solidFill>
                  <a:srgbClr val="000000"/>
                </a:solidFill>
                <a:effectLst/>
              </a:rPr>
              <a:t>csv</a:t>
            </a:r>
            <a:r>
              <a:rPr lang="pt-BR" sz="1650" b="0" i="0" u="none" strike="noStrike" dirty="0">
                <a:solidFill>
                  <a:srgbClr val="000000"/>
                </a:solidFill>
                <a:effectLst/>
              </a:rPr>
              <a:t>. O arquivo /Scripts/Output/</a:t>
            </a:r>
            <a:r>
              <a:rPr lang="pt-BR" sz="1650" b="0" i="0" u="none" strike="noStrike" dirty="0" err="1">
                <a:solidFill>
                  <a:srgbClr val="000000"/>
                </a:solidFill>
                <a:effectLst/>
              </a:rPr>
              <a:t>OutputFactory.cs</a:t>
            </a:r>
            <a:r>
              <a:rPr lang="pt-BR" sz="1650" b="0" i="0" u="none" strike="noStrike" dirty="0">
                <a:solidFill>
                  <a:srgbClr val="000000"/>
                </a:solidFill>
                <a:effectLst/>
              </a:rPr>
              <a:t> é onde pode-se escolher qual implementação de </a:t>
            </a:r>
            <a:r>
              <a:rPr lang="pt-BR" sz="1650" b="0" i="0" u="none" strike="noStrike" dirty="0" err="1">
                <a:solidFill>
                  <a:srgbClr val="000000"/>
                </a:solidFill>
                <a:effectLst/>
              </a:rPr>
              <a:t>IOutput</a:t>
            </a:r>
            <a:r>
              <a:rPr lang="pt-BR" sz="1650" b="0" i="0" u="none" strike="noStrike" dirty="0">
                <a:solidFill>
                  <a:srgbClr val="000000"/>
                </a:solidFill>
                <a:effectLst/>
              </a:rPr>
              <a:t> deve ser usada.</a:t>
            </a:r>
            <a:endParaRPr lang="pt-BR" sz="1650" dirty="0"/>
          </a:p>
        </p:txBody>
      </p:sp>
      <p:sp>
        <p:nvSpPr>
          <p:cNvPr id="3" name="CaixaDeTexto 2">
            <a:extLst>
              <a:ext uri="{FF2B5EF4-FFF2-40B4-BE49-F238E27FC236}">
                <a16:creationId xmlns:a16="http://schemas.microsoft.com/office/drawing/2014/main" id="{C2B33B11-1744-F3AE-EF28-F529FD060EB7}"/>
              </a:ext>
            </a:extLst>
          </p:cNvPr>
          <p:cNvSpPr txBox="1"/>
          <p:nvPr/>
        </p:nvSpPr>
        <p:spPr>
          <a:xfrm>
            <a:off x="6318584" y="147592"/>
            <a:ext cx="418704" cy="369332"/>
          </a:xfrm>
          <a:prstGeom prst="rect">
            <a:avLst/>
          </a:prstGeom>
          <a:noFill/>
        </p:spPr>
        <p:txBody>
          <a:bodyPr wrap="none" rtlCol="0">
            <a:spAutoFit/>
          </a:bodyPr>
          <a:lstStyle/>
          <a:p>
            <a:r>
              <a:rPr lang="pt-BR" dirty="0"/>
              <a:t>44</a:t>
            </a:r>
          </a:p>
        </p:txBody>
      </p:sp>
      <p:sp>
        <p:nvSpPr>
          <p:cNvPr id="8" name="CaixaDeTexto 7">
            <a:extLst>
              <a:ext uri="{FF2B5EF4-FFF2-40B4-BE49-F238E27FC236}">
                <a16:creationId xmlns:a16="http://schemas.microsoft.com/office/drawing/2014/main" id="{C7362357-6314-56F5-29BC-B28B5C82727D}"/>
              </a:ext>
            </a:extLst>
          </p:cNvPr>
          <p:cNvSpPr txBox="1"/>
          <p:nvPr/>
        </p:nvSpPr>
        <p:spPr>
          <a:xfrm>
            <a:off x="471487" y="6118905"/>
            <a:ext cx="5915025" cy="723275"/>
          </a:xfrm>
          <a:prstGeom prst="rect">
            <a:avLst/>
          </a:prstGeom>
          <a:noFill/>
        </p:spPr>
        <p:txBody>
          <a:bodyPr wrap="square">
            <a:spAutoFit/>
          </a:bodyPr>
          <a:lstStyle/>
          <a:p>
            <a:pPr algn="just">
              <a:spcAft>
                <a:spcPts val="600"/>
              </a:spcAft>
            </a:pPr>
            <a:r>
              <a:rPr lang="en-US" b="1" dirty="0">
                <a:solidFill>
                  <a:srgbClr val="000000"/>
                </a:solidFill>
                <a:latin typeface="YAD7UJRv9J4 0"/>
              </a:rPr>
              <a:t>5.3. </a:t>
            </a:r>
            <a:r>
              <a:rPr lang="en-US" b="1" dirty="0" err="1">
                <a:solidFill>
                  <a:srgbClr val="000000"/>
                </a:solidFill>
                <a:latin typeface="YAD7UJRv9J4 0"/>
              </a:rPr>
              <a:t>Escores</a:t>
            </a:r>
            <a:endParaRPr lang="en-US" b="0" i="0" u="none" strike="noStrike" dirty="0">
              <a:solidFill>
                <a:srgbClr val="000000"/>
              </a:solidFill>
              <a:effectLst/>
              <a:latin typeface="YAD7UJRv9J4 0"/>
            </a:endParaRPr>
          </a:p>
          <a:p>
            <a:pPr algn="just">
              <a:spcAft>
                <a:spcPts val="600"/>
              </a:spcAft>
            </a:pPr>
            <a:r>
              <a:rPr lang="en-US" b="0" i="0" u="none" strike="noStrike" dirty="0">
                <a:solidFill>
                  <a:srgbClr val="000000"/>
                </a:solidFill>
                <a:effectLst/>
                <a:latin typeface="YAD7UJRv9J4 0"/>
              </a:rPr>
              <a:t>	</a:t>
            </a:r>
            <a:endParaRPr lang="en-US" dirty="0">
              <a:solidFill>
                <a:srgbClr val="000000"/>
              </a:solidFill>
              <a:effectLst/>
              <a:latin typeface="YAD7UJRv9J4 0"/>
            </a:endParaRPr>
          </a:p>
        </p:txBody>
      </p:sp>
      <p:sp>
        <p:nvSpPr>
          <p:cNvPr id="10" name="CaixaDeTexto 9">
            <a:extLst>
              <a:ext uri="{FF2B5EF4-FFF2-40B4-BE49-F238E27FC236}">
                <a16:creationId xmlns:a16="http://schemas.microsoft.com/office/drawing/2014/main" id="{BAD1A392-9692-35D8-B4A2-133D13186C33}"/>
              </a:ext>
            </a:extLst>
          </p:cNvPr>
          <p:cNvSpPr txBox="1"/>
          <p:nvPr/>
        </p:nvSpPr>
        <p:spPr>
          <a:xfrm>
            <a:off x="471486" y="6545600"/>
            <a:ext cx="5847097" cy="2200602"/>
          </a:xfrm>
          <a:prstGeom prst="rect">
            <a:avLst/>
          </a:prstGeom>
          <a:noFill/>
        </p:spPr>
        <p:txBody>
          <a:bodyPr wrap="square">
            <a:spAutoFit/>
          </a:bodyPr>
          <a:lstStyle/>
          <a:p>
            <a:pPr algn="just">
              <a:spcBef>
                <a:spcPts val="600"/>
              </a:spcBef>
            </a:pPr>
            <a:r>
              <a:rPr lang="en-US" sz="1650" dirty="0">
                <a:effectLst/>
                <a:ea typeface="Calibri" panose="020F0502020204030204" pitchFamily="34" charset="0"/>
                <a:cs typeface="Calibri" panose="020F0502020204030204" pitchFamily="34" charset="0"/>
              </a:rPr>
              <a:t>	</a:t>
            </a:r>
            <a:r>
              <a:rPr lang="pt-BR" sz="1650" dirty="0">
                <a:effectLst/>
                <a:ea typeface="Calibri" panose="020F0502020204030204" pitchFamily="34" charset="0"/>
                <a:cs typeface="Calibri" panose="020F0502020204030204" pitchFamily="34" charset="0"/>
              </a:rPr>
              <a:t>O </a:t>
            </a:r>
            <a:r>
              <a:rPr lang="pt-BR" sz="1650" dirty="0" err="1">
                <a:effectLst/>
                <a:ea typeface="Calibri" panose="020F0502020204030204" pitchFamily="34" charset="0"/>
                <a:cs typeface="Calibri" panose="020F0502020204030204" pitchFamily="34" charset="0"/>
              </a:rPr>
              <a:t>Waiting</a:t>
            </a:r>
            <a:r>
              <a:rPr lang="pt-BR" sz="1650" dirty="0">
                <a:effectLst/>
                <a:ea typeface="Calibri" panose="020F0502020204030204" pitchFamily="34" charset="0"/>
                <a:cs typeface="Calibri" panose="020F0502020204030204" pitchFamily="34" charset="0"/>
              </a:rPr>
              <a:t> Game oferece duas medidas de desconto: o valor subjetivo (SV) e a área sob a curva (ASC), expressos em valores absolutos e normalizados na saída 2. Valores subjetivos: Foi adotado o método de proporção de recompensa atrasadas (Mies et al., 2018), calculado pela equação 1. </a:t>
            </a:r>
          </a:p>
          <a:p>
            <a:pPr algn="just">
              <a:spcBef>
                <a:spcPts val="600"/>
              </a:spcBef>
            </a:pPr>
            <a:r>
              <a:rPr lang="pt-BR" sz="1650" dirty="0">
                <a:ea typeface="Calibri" panose="020F0502020204030204" pitchFamily="34" charset="0"/>
                <a:cs typeface="Calibri" panose="020F0502020204030204" pitchFamily="34" charset="0"/>
              </a:rPr>
              <a:t>	</a:t>
            </a:r>
            <a:r>
              <a:rPr lang="pt-BR" sz="1650" dirty="0">
                <a:effectLst/>
                <a:ea typeface="Calibri" panose="020F0502020204030204" pitchFamily="34" charset="0"/>
                <a:cs typeface="Calibri" panose="020F0502020204030204" pitchFamily="34" charset="0"/>
              </a:rPr>
              <a:t>Os VS absolutos para cada atraso das três tarefas são encontrados nas células DT para EH, enquanto os VS normalizados são encontrados em células EL a EZ (ver Tabela 4). Quanto maior </a:t>
            </a:r>
            <a:r>
              <a:rPr lang="pt-BR" sz="1050" dirty="0">
                <a:effectLst/>
                <a:ea typeface="Calibri" panose="020F0502020204030204" pitchFamily="34" charset="0"/>
                <a:cs typeface="Calibri" panose="020F0502020204030204" pitchFamily="34" charset="0"/>
              </a:rPr>
              <a:t> </a:t>
            </a:r>
            <a:r>
              <a:rPr lang="pt-BR" sz="1650" dirty="0">
                <a:effectLst/>
                <a:ea typeface="Calibri" panose="020F0502020204030204" pitchFamily="34" charset="0"/>
                <a:cs typeface="Calibri" panose="020F0502020204030204" pitchFamily="34" charset="0"/>
              </a:rPr>
              <a:t>o</a:t>
            </a:r>
            <a:endParaRPr lang="pt-BR" sz="1650" dirty="0">
              <a:ea typeface="Calibri" panose="020F0502020204030204" pitchFamily="34" charset="0"/>
            </a:endParaRPr>
          </a:p>
        </p:txBody>
      </p:sp>
    </p:spTree>
    <p:extLst>
      <p:ext uri="{BB962C8B-B14F-4D97-AF65-F5344CB8AC3E}">
        <p14:creationId xmlns:p14="http://schemas.microsoft.com/office/powerpoint/2010/main" val="4242892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6475666-5569-60D1-A8F0-C171D0D8075B}"/>
              </a:ext>
            </a:extLst>
          </p:cNvPr>
          <p:cNvSpPr txBox="1"/>
          <p:nvPr/>
        </p:nvSpPr>
        <p:spPr>
          <a:xfrm>
            <a:off x="471485" y="660012"/>
            <a:ext cx="5915025" cy="4308872"/>
          </a:xfrm>
          <a:prstGeom prst="rect">
            <a:avLst/>
          </a:prstGeom>
          <a:noFill/>
        </p:spPr>
        <p:txBody>
          <a:bodyPr wrap="square">
            <a:spAutoFit/>
          </a:bodyPr>
          <a:lstStyle/>
          <a:p>
            <a:pPr marL="266700" algn="just">
              <a:spcAft>
                <a:spcPts val="600"/>
              </a:spcAft>
            </a:pPr>
            <a:r>
              <a:rPr lang="pt-BR" sz="1650" dirty="0">
                <a:effectLst/>
                <a:ea typeface="Calibri" panose="020F0502020204030204" pitchFamily="34" charset="0"/>
                <a:cs typeface="Calibri" panose="020F0502020204030204" pitchFamily="34" charset="0"/>
              </a:rPr>
              <a:t>VS, menor o desconto. </a:t>
            </a:r>
            <a:r>
              <a:rPr lang="pt-BR" sz="1650" dirty="0" err="1">
                <a:effectLst/>
                <a:ea typeface="Calibri" panose="020F0502020204030204" pitchFamily="34" charset="0"/>
                <a:cs typeface="Calibri" panose="020F0502020204030204" pitchFamily="34" charset="0"/>
              </a:rPr>
              <a:t>VSs</a:t>
            </a:r>
            <a:r>
              <a:rPr lang="pt-BR" sz="1650" dirty="0">
                <a:effectLst/>
                <a:ea typeface="Calibri" panose="020F0502020204030204" pitchFamily="34" charset="0"/>
                <a:cs typeface="Calibri" panose="020F0502020204030204" pitchFamily="34" charset="0"/>
              </a:rPr>
              <a:t> normalizados têm a vantagem de expressar, em porcentagem, a preferência pela recompensa maior frente a um determinado atraso. Por exemplo, se na saída 2 o resultado de RLSV_N2 for 0,85, isso significa que no Jogo Real o testando escolheu a recompensa maior em 85% dos ensaios envolvendo 7s.</a:t>
            </a:r>
          </a:p>
          <a:p>
            <a:pPr marL="266700" algn="just">
              <a:spcAft>
                <a:spcPts val="600"/>
              </a:spcAft>
            </a:pPr>
            <a:r>
              <a:rPr lang="en-US" sz="1650" b="1" dirty="0">
                <a:ea typeface="Calibri" panose="020F0502020204030204" pitchFamily="34" charset="0"/>
              </a:rPr>
              <a:t> </a:t>
            </a:r>
            <a:r>
              <a:rPr lang="pt-BR" sz="1650" b="1" dirty="0">
                <a:ea typeface="Calibri" panose="020F0502020204030204" pitchFamily="34" charset="0"/>
              </a:rPr>
              <a:t>Área sob a curva (ASC; </a:t>
            </a:r>
            <a:r>
              <a:rPr lang="pt-BR" sz="1650" b="1" dirty="0" err="1">
                <a:ea typeface="Calibri" panose="020F0502020204030204" pitchFamily="34" charset="0"/>
              </a:rPr>
              <a:t>Myerson</a:t>
            </a:r>
            <a:r>
              <a:rPr lang="pt-BR" sz="1650" b="1" dirty="0">
                <a:ea typeface="Calibri" panose="020F0502020204030204" pitchFamily="34" charset="0"/>
              </a:rPr>
              <a:t> et al., 2001): </a:t>
            </a:r>
            <a:r>
              <a:rPr lang="pt-BR" sz="1650" dirty="0">
                <a:ea typeface="Calibri" panose="020F0502020204030204" pitchFamily="34" charset="0"/>
              </a:rPr>
              <a:t>A ASC é calculada com base na equação 3. A ASC absoluta das três tarefas é encontrada da célula EI a EK, enquanto a ASC normalizada é encontrada da célula FA a FC ( ver Tabela 4). Quanto maior a ASC, menor o desconto. Aqui, os valores normalizados da ASC também são úteis para a interpretação dos resultados. Por exemplo, um IMAUC_N de 0,29 significa que em apenas 29% de todas as escolhas feitas no Jogo Imaginário, o testando escolheu a maior recompensa, ou seja, houve um desconto maior ao longo da tarefa.</a:t>
            </a:r>
            <a:endParaRPr lang="pt-BR" sz="1650" dirty="0"/>
          </a:p>
        </p:txBody>
      </p:sp>
      <p:sp>
        <p:nvSpPr>
          <p:cNvPr id="8" name="CaixaDeTexto 7">
            <a:extLst>
              <a:ext uri="{FF2B5EF4-FFF2-40B4-BE49-F238E27FC236}">
                <a16:creationId xmlns:a16="http://schemas.microsoft.com/office/drawing/2014/main" id="{0929DA33-55D0-5152-B628-184A5D5CC0E9}"/>
              </a:ext>
            </a:extLst>
          </p:cNvPr>
          <p:cNvSpPr txBox="1"/>
          <p:nvPr/>
        </p:nvSpPr>
        <p:spPr>
          <a:xfrm>
            <a:off x="6318584" y="147592"/>
            <a:ext cx="418704" cy="369332"/>
          </a:xfrm>
          <a:prstGeom prst="rect">
            <a:avLst/>
          </a:prstGeom>
          <a:noFill/>
        </p:spPr>
        <p:txBody>
          <a:bodyPr wrap="none" rtlCol="0">
            <a:spAutoFit/>
          </a:bodyPr>
          <a:lstStyle/>
          <a:p>
            <a:r>
              <a:rPr lang="pt-BR" dirty="0"/>
              <a:t>45</a:t>
            </a:r>
          </a:p>
        </p:txBody>
      </p:sp>
      <p:sp>
        <p:nvSpPr>
          <p:cNvPr id="7" name="CaixaDeTexto 6">
            <a:extLst>
              <a:ext uri="{FF2B5EF4-FFF2-40B4-BE49-F238E27FC236}">
                <a16:creationId xmlns:a16="http://schemas.microsoft.com/office/drawing/2014/main" id="{C77FD71A-B600-7163-E101-BE4A36E53D6F}"/>
              </a:ext>
            </a:extLst>
          </p:cNvPr>
          <p:cNvSpPr txBox="1"/>
          <p:nvPr/>
        </p:nvSpPr>
        <p:spPr>
          <a:xfrm>
            <a:off x="471485" y="5422065"/>
            <a:ext cx="5915025" cy="3370153"/>
          </a:xfrm>
          <a:prstGeom prst="rect">
            <a:avLst/>
          </a:prstGeom>
          <a:noFill/>
        </p:spPr>
        <p:txBody>
          <a:bodyPr wrap="square">
            <a:spAutoFit/>
          </a:bodyPr>
          <a:lstStyle/>
          <a:p>
            <a:pPr algn="just">
              <a:spcAft>
                <a:spcPts val="600"/>
              </a:spcAft>
            </a:pPr>
            <a:r>
              <a:rPr lang="en-US" sz="1650" b="1" dirty="0">
                <a:solidFill>
                  <a:srgbClr val="000000"/>
                </a:solidFill>
                <a:latin typeface="YAD7UJRv9J4 0"/>
              </a:rPr>
              <a:t>5.4. </a:t>
            </a:r>
            <a:r>
              <a:rPr lang="en-US" sz="1650" b="1" dirty="0" err="1">
                <a:solidFill>
                  <a:srgbClr val="000000"/>
                </a:solidFill>
                <a:latin typeface="YAD7UJRv9J4 0"/>
              </a:rPr>
              <a:t>Aleatorização</a:t>
            </a:r>
            <a:endParaRPr lang="en-US" sz="1650" b="0" i="0" u="none" strike="noStrike" dirty="0">
              <a:solidFill>
                <a:srgbClr val="000000"/>
              </a:solidFill>
              <a:effectLst/>
            </a:endParaRPr>
          </a:p>
          <a:p>
            <a:pPr algn="just">
              <a:spcAft>
                <a:spcPts val="600"/>
              </a:spcAft>
            </a:pPr>
            <a:r>
              <a:rPr lang="en-US" sz="1650" b="0" i="0" u="none" strike="noStrike" dirty="0">
                <a:solidFill>
                  <a:srgbClr val="000000"/>
                </a:solidFill>
                <a:effectLst/>
              </a:rPr>
              <a:t>	</a:t>
            </a:r>
            <a:r>
              <a:rPr lang="pt-BR" sz="1650" b="0" i="0" u="none" strike="noStrike" dirty="0">
                <a:solidFill>
                  <a:srgbClr val="000000"/>
                </a:solidFill>
                <a:effectLst/>
              </a:rPr>
              <a:t>Os jogos são apresentados em ordem aleatória, mas a ordem dos ensaios de um jogo segue uma ordem pseudoaleatória (a mesma apresentada ao testando), embora a sequência dos ensaios mude a cada administração, mantendo uma lógica que atende a duas regras, que foram necessárias para determinar as pontuações de DD:</a:t>
            </a:r>
          </a:p>
          <a:p>
            <a:pPr algn="just">
              <a:spcAft>
                <a:spcPts val="600"/>
              </a:spcAft>
            </a:pPr>
            <a:r>
              <a:rPr lang="pt-BR" sz="1650" dirty="0">
                <a:solidFill>
                  <a:srgbClr val="000000"/>
                </a:solidFill>
              </a:rPr>
              <a:t>1) </a:t>
            </a:r>
            <a:r>
              <a:rPr lang="pt-BR" sz="1650" b="0" i="0" u="none" strike="noStrike" dirty="0">
                <a:solidFill>
                  <a:srgbClr val="000000"/>
                </a:solidFill>
                <a:effectLst/>
              </a:rPr>
              <a:t>A saída deve permitir que os dados brutos sejam reorganizados em ordem crescente. Ou seja, as escolhas entre o menor escore (100) e o menor atraso (7 s) serão as primeiras, depois serão apresentadas as escolhas entre o segundo menor escore (400) e 7 s, e assim por diante;</a:t>
            </a:r>
            <a:endParaRPr lang="en-US" sz="1650" dirty="0">
              <a:solidFill>
                <a:srgbClr val="000000"/>
              </a:solidFill>
              <a:effectLst/>
              <a:latin typeface="YAD7UJRv9J4 0"/>
            </a:endParaRPr>
          </a:p>
        </p:txBody>
      </p:sp>
    </p:spTree>
    <p:extLst>
      <p:ext uri="{BB962C8B-B14F-4D97-AF65-F5344CB8AC3E}">
        <p14:creationId xmlns:p14="http://schemas.microsoft.com/office/powerpoint/2010/main" val="2073704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474F315B-A202-4DC1-6ABC-2C6C57C3CE76}"/>
              </a:ext>
            </a:extLst>
          </p:cNvPr>
          <p:cNvSpPr txBox="1"/>
          <p:nvPr/>
        </p:nvSpPr>
        <p:spPr>
          <a:xfrm>
            <a:off x="471487" y="793978"/>
            <a:ext cx="5915025" cy="5401479"/>
          </a:xfrm>
          <a:prstGeom prst="rect">
            <a:avLst/>
          </a:prstGeom>
          <a:noFill/>
        </p:spPr>
        <p:txBody>
          <a:bodyPr wrap="square">
            <a:spAutoFit/>
          </a:bodyPr>
          <a:lstStyle/>
          <a:p>
            <a:pPr algn="just">
              <a:spcAft>
                <a:spcPts val="600"/>
              </a:spcAft>
            </a:pPr>
            <a:r>
              <a:rPr lang="en-US" sz="1650" b="0" i="0" u="none" strike="noStrike" dirty="0">
                <a:solidFill>
                  <a:srgbClr val="000000"/>
                </a:solidFill>
                <a:effectLst/>
              </a:rPr>
              <a:t>	</a:t>
            </a:r>
          </a:p>
          <a:p>
            <a:pPr marL="355600" algn="just">
              <a:spcAft>
                <a:spcPts val="600"/>
              </a:spcAft>
            </a:pPr>
            <a:r>
              <a:rPr lang="en-US" sz="1650" b="0" i="0" u="none" strike="noStrike" dirty="0">
                <a:solidFill>
                  <a:srgbClr val="000000"/>
                </a:solidFill>
                <a:effectLst/>
              </a:rPr>
              <a:t>2) </a:t>
            </a:r>
            <a:r>
              <a:rPr lang="pt-BR" sz="1650" b="0" i="0" u="none" strike="noStrike" dirty="0">
                <a:solidFill>
                  <a:srgbClr val="000000"/>
                </a:solidFill>
                <a:effectLst/>
              </a:rPr>
              <a:t>A ordem de apresentação dentro de um conjunto de pares idênticos, denominados </a:t>
            </a:r>
            <a:r>
              <a:rPr lang="pt-BR" sz="1650" b="0" i="1" u="none" strike="noStrike" dirty="0">
                <a:solidFill>
                  <a:srgbClr val="000000"/>
                </a:solidFill>
                <a:effectLst/>
              </a:rPr>
              <a:t>clusters</a:t>
            </a:r>
            <a:r>
              <a:rPr lang="pt-BR" sz="1650" b="0" i="0" u="none" strike="noStrike" dirty="0">
                <a:solidFill>
                  <a:srgbClr val="000000"/>
                </a:solidFill>
                <a:effectLst/>
              </a:rPr>
              <a:t>, deve ser respeitada. Em ordem crescente, cada escolha possui um ID de 1 a 36 e cada cluster, identificado por letras, é formado por três pares de escolhas iguais. Por exemplo, pares entre 100 pontos e 7 s pertencem ao cluster A e possuem </a:t>
            </a:r>
            <a:r>
              <a:rPr lang="pt-BR" sz="1650" b="0" i="0" u="none" strike="noStrike" dirty="0" err="1">
                <a:solidFill>
                  <a:srgbClr val="000000"/>
                </a:solidFill>
                <a:effectLst/>
              </a:rPr>
              <a:t>IDs</a:t>
            </a:r>
            <a:r>
              <a:rPr lang="pt-BR" sz="1650" b="0" i="0" u="none" strike="noStrike" dirty="0">
                <a:solidFill>
                  <a:srgbClr val="000000"/>
                </a:solidFill>
                <a:effectLst/>
              </a:rPr>
              <a:t> de 1 a 3, enquanto pares entre 400 pontos e 7 s pertencem ao cluster B e possuem </a:t>
            </a:r>
            <a:r>
              <a:rPr lang="pt-BR" sz="1650" b="0" i="0" u="none" strike="noStrike" dirty="0" err="1">
                <a:solidFill>
                  <a:srgbClr val="000000"/>
                </a:solidFill>
                <a:effectLst/>
              </a:rPr>
              <a:t>IDs</a:t>
            </a:r>
            <a:r>
              <a:rPr lang="pt-BR" sz="1650" b="0" i="0" u="none" strike="noStrike" dirty="0">
                <a:solidFill>
                  <a:srgbClr val="000000"/>
                </a:solidFill>
                <a:effectLst/>
              </a:rPr>
              <a:t> de 4 a 6. Os clusters podem ser apresentados aleatoriamente, mas a sequência de </a:t>
            </a:r>
            <a:r>
              <a:rPr lang="pt-BR" sz="1650" b="0" i="0" u="none" strike="noStrike" dirty="0" err="1">
                <a:solidFill>
                  <a:srgbClr val="000000"/>
                </a:solidFill>
                <a:effectLst/>
              </a:rPr>
              <a:t>IDs</a:t>
            </a:r>
            <a:r>
              <a:rPr lang="pt-BR" sz="1650" b="0" i="0" u="none" strike="noStrike" dirty="0">
                <a:solidFill>
                  <a:srgbClr val="000000"/>
                </a:solidFill>
                <a:effectLst/>
              </a:rPr>
              <a:t> dos ensaios pertencentes a cada cluster precisa ser mantida. Esta última regra deve ser seguida para o cálculo do valor subjetivo pelo método das regras predeterminadas, que corresponde a apenas uma das saídas (Figura 21).</a:t>
            </a:r>
            <a:endParaRPr lang="en-US" sz="1650" b="0" i="0" u="none" strike="noStrike" dirty="0">
              <a:solidFill>
                <a:srgbClr val="000000"/>
              </a:solidFill>
              <a:effectLst/>
            </a:endParaRPr>
          </a:p>
          <a:p>
            <a:pPr marL="355600" algn="just">
              <a:spcAft>
                <a:spcPts val="600"/>
              </a:spcAft>
            </a:pPr>
            <a:endParaRPr lang="en-US" sz="1650" b="0" i="0" u="none" strike="noStrike" dirty="0">
              <a:solidFill>
                <a:srgbClr val="000000"/>
              </a:solidFill>
              <a:effectLst/>
            </a:endParaRPr>
          </a:p>
          <a:p>
            <a:pPr algn="just">
              <a:spcAft>
                <a:spcPts val="600"/>
              </a:spcAft>
            </a:pPr>
            <a:r>
              <a:rPr lang="en-US" sz="1650" b="0" i="0" u="none" strike="noStrike" dirty="0">
                <a:solidFill>
                  <a:srgbClr val="000000"/>
                </a:solidFill>
                <a:effectLst/>
              </a:rPr>
              <a:t>	</a:t>
            </a:r>
            <a:r>
              <a:rPr lang="pt-BR" sz="1650" b="0" i="0" u="none" strike="noStrike" dirty="0">
                <a:solidFill>
                  <a:srgbClr val="000000"/>
                </a:solidFill>
                <a:effectLst/>
              </a:rPr>
              <a:t> Até onde se sabe, todos os estudos que envolveram tarefas deste tipo utilizaram um modo de apresentação pseudoaleatório fixo (</a:t>
            </a:r>
            <a:r>
              <a:rPr lang="pt-BR" sz="1650" b="0" i="0" u="none" strike="noStrike" dirty="0" err="1">
                <a:solidFill>
                  <a:srgbClr val="000000"/>
                </a:solidFill>
                <a:effectLst/>
              </a:rPr>
              <a:t>Scheres</a:t>
            </a:r>
            <a:r>
              <a:rPr lang="pt-BR" sz="1650" b="0" i="0" u="none" strike="noStrike" dirty="0">
                <a:solidFill>
                  <a:srgbClr val="000000"/>
                </a:solidFill>
                <a:effectLst/>
              </a:rPr>
              <a:t> et al., 2010a). Ou seja, a apresentação era aparentemente aleatória, mas a mesma para todos os examinandos, ao contrário do sugerido no Jogo da Espera.</a:t>
            </a:r>
            <a:endParaRPr lang="pt-BR" sz="1650" dirty="0"/>
          </a:p>
        </p:txBody>
      </p:sp>
      <p:sp>
        <p:nvSpPr>
          <p:cNvPr id="7" name="CaixaDeTexto 6">
            <a:extLst>
              <a:ext uri="{FF2B5EF4-FFF2-40B4-BE49-F238E27FC236}">
                <a16:creationId xmlns:a16="http://schemas.microsoft.com/office/drawing/2014/main" id="{4C49FF1D-6D7A-FD7C-32E4-D90C5B20FFD5}"/>
              </a:ext>
            </a:extLst>
          </p:cNvPr>
          <p:cNvSpPr txBox="1"/>
          <p:nvPr/>
        </p:nvSpPr>
        <p:spPr>
          <a:xfrm>
            <a:off x="6318584" y="147592"/>
            <a:ext cx="418704" cy="369332"/>
          </a:xfrm>
          <a:prstGeom prst="rect">
            <a:avLst/>
          </a:prstGeom>
          <a:noFill/>
        </p:spPr>
        <p:txBody>
          <a:bodyPr wrap="none" rtlCol="0">
            <a:spAutoFit/>
          </a:bodyPr>
          <a:lstStyle/>
          <a:p>
            <a:r>
              <a:rPr lang="pt-BR" dirty="0"/>
              <a:t>46</a:t>
            </a:r>
          </a:p>
        </p:txBody>
      </p:sp>
    </p:spTree>
    <p:extLst>
      <p:ext uri="{BB962C8B-B14F-4D97-AF65-F5344CB8AC3E}">
        <p14:creationId xmlns:p14="http://schemas.microsoft.com/office/powerpoint/2010/main" val="2400406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grpSp>
        <p:nvGrpSpPr>
          <p:cNvPr id="12" name="Agrupar 11">
            <a:extLst>
              <a:ext uri="{FF2B5EF4-FFF2-40B4-BE49-F238E27FC236}">
                <a16:creationId xmlns:a16="http://schemas.microsoft.com/office/drawing/2014/main" id="{994EF2CC-0DC5-43A3-53DD-7F963AD28C08}"/>
              </a:ext>
            </a:extLst>
          </p:cNvPr>
          <p:cNvGrpSpPr>
            <a:grpSpLocks noChangeAspect="1"/>
          </p:cNvGrpSpPr>
          <p:nvPr/>
        </p:nvGrpSpPr>
        <p:grpSpPr>
          <a:xfrm>
            <a:off x="496329" y="1152820"/>
            <a:ext cx="3743647" cy="1705914"/>
            <a:chOff x="590017" y="838811"/>
            <a:chExt cx="4357684" cy="1985721"/>
          </a:xfrm>
        </p:grpSpPr>
        <p:pic>
          <p:nvPicPr>
            <p:cNvPr id="5" name="Imagem 4" descr="Uma imagem contendo Tabela&#10;&#10;Descrição gerada automaticamente">
              <a:extLst>
                <a:ext uri="{FF2B5EF4-FFF2-40B4-BE49-F238E27FC236}">
                  <a16:creationId xmlns:a16="http://schemas.microsoft.com/office/drawing/2014/main" id="{2A595C7D-EEA9-83C7-7173-FD6FB8A2C8A6}"/>
                </a:ext>
              </a:extLst>
            </p:cNvPr>
            <p:cNvPicPr>
              <a:picLocks noChangeAspect="1"/>
            </p:cNvPicPr>
            <p:nvPr/>
          </p:nvPicPr>
          <p:blipFill rotWithShape="1">
            <a:blip r:embed="rId4">
              <a:extLst>
                <a:ext uri="{28A0092B-C50C-407E-A947-70E740481C1C}">
                  <a14:useLocalDpi xmlns:a14="http://schemas.microsoft.com/office/drawing/2010/main" val="0"/>
                </a:ext>
              </a:extLst>
            </a:blip>
            <a:srcRect b="66152"/>
            <a:stretch/>
          </p:blipFill>
          <p:spPr>
            <a:xfrm>
              <a:off x="661987" y="838811"/>
              <a:ext cx="4285714" cy="1985721"/>
            </a:xfrm>
            <a:prstGeom prst="rect">
              <a:avLst/>
            </a:prstGeom>
          </p:spPr>
        </p:pic>
        <p:sp>
          <p:nvSpPr>
            <p:cNvPr id="7" name="Fluxograma: Conector 6">
              <a:extLst>
                <a:ext uri="{FF2B5EF4-FFF2-40B4-BE49-F238E27FC236}">
                  <a16:creationId xmlns:a16="http://schemas.microsoft.com/office/drawing/2014/main" id="{596E08E3-22FC-B97C-BAFF-3DBD0459F175}"/>
                </a:ext>
              </a:extLst>
            </p:cNvPr>
            <p:cNvSpPr/>
            <p:nvPr/>
          </p:nvSpPr>
          <p:spPr>
            <a:xfrm>
              <a:off x="590017" y="851458"/>
              <a:ext cx="582612" cy="565034"/>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grpSp>
      <p:pic>
        <p:nvPicPr>
          <p:cNvPr id="15" name="Imagem 14" descr="Uma imagem contendo Tabela&#10;&#10;Descrição gerada automaticamente">
            <a:extLst>
              <a:ext uri="{FF2B5EF4-FFF2-40B4-BE49-F238E27FC236}">
                <a16:creationId xmlns:a16="http://schemas.microsoft.com/office/drawing/2014/main" id="{E383F791-92F3-0CC9-214C-DCE1D5210A71}"/>
              </a:ext>
            </a:extLst>
          </p:cNvPr>
          <p:cNvPicPr>
            <a:picLocks noChangeAspect="1"/>
          </p:cNvPicPr>
          <p:nvPr/>
        </p:nvPicPr>
        <p:blipFill rotWithShape="1">
          <a:blip r:embed="rId4">
            <a:extLst>
              <a:ext uri="{28A0092B-C50C-407E-A947-70E740481C1C}">
                <a14:useLocalDpi xmlns:a14="http://schemas.microsoft.com/office/drawing/2010/main" val="0"/>
              </a:ext>
            </a:extLst>
          </a:blip>
          <a:srcRect t="33433" b="34432"/>
          <a:stretch/>
        </p:blipFill>
        <p:spPr>
          <a:xfrm>
            <a:off x="558158" y="2948466"/>
            <a:ext cx="3681818" cy="1619545"/>
          </a:xfrm>
          <a:prstGeom prst="rect">
            <a:avLst/>
          </a:prstGeom>
        </p:spPr>
      </p:pic>
      <p:pic>
        <p:nvPicPr>
          <p:cNvPr id="16" name="Imagem 15" descr="Uma imagem contendo Tabela&#10;&#10;Descrição gerada automaticamente">
            <a:extLst>
              <a:ext uri="{FF2B5EF4-FFF2-40B4-BE49-F238E27FC236}">
                <a16:creationId xmlns:a16="http://schemas.microsoft.com/office/drawing/2014/main" id="{7CA5DD69-4E7B-D948-B050-B2E42F393A7A}"/>
              </a:ext>
            </a:extLst>
          </p:cNvPr>
          <p:cNvPicPr>
            <a:picLocks noChangeAspect="1"/>
          </p:cNvPicPr>
          <p:nvPr/>
        </p:nvPicPr>
        <p:blipFill rotWithShape="1">
          <a:blip r:embed="rId4">
            <a:extLst>
              <a:ext uri="{28A0092B-C50C-407E-A947-70E740481C1C}">
                <a14:useLocalDpi xmlns:a14="http://schemas.microsoft.com/office/drawing/2010/main" val="0"/>
              </a:ext>
            </a:extLst>
          </a:blip>
          <a:srcRect t="65996" b="887"/>
          <a:stretch/>
        </p:blipFill>
        <p:spPr>
          <a:xfrm>
            <a:off x="558158" y="4741749"/>
            <a:ext cx="3681818" cy="1669039"/>
          </a:xfrm>
          <a:prstGeom prst="rect">
            <a:avLst/>
          </a:prstGeom>
        </p:spPr>
      </p:pic>
      <p:sp>
        <p:nvSpPr>
          <p:cNvPr id="17" name="CaixaDeTexto 16">
            <a:extLst>
              <a:ext uri="{FF2B5EF4-FFF2-40B4-BE49-F238E27FC236}">
                <a16:creationId xmlns:a16="http://schemas.microsoft.com/office/drawing/2014/main" id="{EE92C22E-108F-3E92-A9F3-DC172E0A5613}"/>
              </a:ext>
            </a:extLst>
          </p:cNvPr>
          <p:cNvSpPr txBox="1"/>
          <p:nvPr/>
        </p:nvSpPr>
        <p:spPr>
          <a:xfrm>
            <a:off x="4025900" y="1190774"/>
            <a:ext cx="2350143" cy="5447645"/>
          </a:xfrm>
          <a:prstGeom prst="rect">
            <a:avLst/>
          </a:prstGeom>
          <a:noFill/>
        </p:spPr>
        <p:txBody>
          <a:bodyPr wrap="square">
            <a:spAutoFit/>
          </a:bodyPr>
          <a:lstStyle/>
          <a:p>
            <a:pPr algn="just"/>
            <a:r>
              <a:rPr lang="en-US" sz="1200" b="1" i="0" u="none" strike="noStrike" dirty="0" err="1">
                <a:solidFill>
                  <a:srgbClr val="000000"/>
                </a:solidFill>
                <a:effectLst/>
              </a:rPr>
              <a:t>Figura</a:t>
            </a:r>
            <a:r>
              <a:rPr lang="en-US" sz="1200" b="1" i="0" u="none" strike="noStrike" dirty="0">
                <a:solidFill>
                  <a:srgbClr val="000000"/>
                </a:solidFill>
                <a:effectLst/>
              </a:rPr>
              <a:t> </a:t>
            </a:r>
            <a:r>
              <a:rPr lang="en-US" sz="1200" b="1" dirty="0">
                <a:solidFill>
                  <a:srgbClr val="000000"/>
                </a:solidFill>
              </a:rPr>
              <a:t>21</a:t>
            </a:r>
            <a:r>
              <a:rPr lang="en-US" sz="1200" b="1" i="0" u="none" strike="noStrike" dirty="0">
                <a:solidFill>
                  <a:srgbClr val="000000"/>
                </a:solidFill>
                <a:effectLst/>
              </a:rPr>
              <a:t>.</a:t>
            </a:r>
            <a:r>
              <a:rPr lang="en-US" sz="1200" b="0" i="0" u="none" strike="noStrike" dirty="0">
                <a:solidFill>
                  <a:srgbClr val="000000"/>
                </a:solidFill>
                <a:effectLst/>
              </a:rPr>
              <a:t> </a:t>
            </a:r>
            <a:r>
              <a:rPr lang="pt-BR" sz="1200" b="0" i="0" u="none" strike="noStrike" dirty="0">
                <a:solidFill>
                  <a:srgbClr val="000000"/>
                </a:solidFill>
                <a:effectLst/>
              </a:rPr>
              <a:t>Em um sistema de </a:t>
            </a:r>
            <a:r>
              <a:rPr lang="pt-BR" sz="1200" b="0" i="0" u="none" strike="noStrike" dirty="0" err="1">
                <a:solidFill>
                  <a:srgbClr val="000000"/>
                </a:solidFill>
                <a:effectLst/>
              </a:rPr>
              <a:t>aleatorização</a:t>
            </a:r>
            <a:r>
              <a:rPr lang="pt-BR" sz="1200" b="0" i="0" u="none" strike="noStrike" dirty="0">
                <a:solidFill>
                  <a:srgbClr val="000000"/>
                </a:solidFill>
                <a:effectLst/>
              </a:rPr>
              <a:t> verdadeiro, uma sequência de escolhas como a apresentada na Figura A pode ocorrer. Porém, ao reorganizar os </a:t>
            </a:r>
            <a:r>
              <a:rPr lang="pt-BR" sz="1200" b="0" i="0" u="none" strike="noStrike" dirty="0" err="1">
                <a:solidFill>
                  <a:srgbClr val="000000"/>
                </a:solidFill>
                <a:effectLst/>
              </a:rPr>
              <a:t>IDs</a:t>
            </a:r>
            <a:r>
              <a:rPr lang="pt-BR" sz="1200" b="0" i="0" u="none" strike="noStrike" dirty="0">
                <a:solidFill>
                  <a:srgbClr val="000000"/>
                </a:solidFill>
                <a:effectLst/>
              </a:rPr>
              <a:t> de forma ascendente (B), há uma inversão das posições (destacadas em negrito), como se o testando tivesse começado a descontar quando, na verdade, apenas decidiu pela recompensa imediata depois de esperar duas vezes por 7 s para acumular um total de 2000 pontos. Essa inversão altera o valor subjetivo da recompensa para um certo atraso, de acordo com o método de regras predeterminadas. Por esse motivo, não é possível </a:t>
            </a:r>
            <a:r>
              <a:rPr lang="pt-BR" sz="1200" b="0" i="0" u="none" strike="noStrike" dirty="0" err="1">
                <a:solidFill>
                  <a:srgbClr val="000000"/>
                </a:solidFill>
                <a:effectLst/>
              </a:rPr>
              <a:t>aleatorizar</a:t>
            </a:r>
            <a:r>
              <a:rPr lang="pt-BR" sz="1200" b="0" i="0" u="none" strike="noStrike" dirty="0">
                <a:solidFill>
                  <a:srgbClr val="000000"/>
                </a:solidFill>
                <a:effectLst/>
              </a:rPr>
              <a:t> completamente os ensaios, portanto, a sequência numérica dentro do cluster não pode ser quebrada, embora seja possível randomizar os clusters. A Figura C mostra um exemplo de </a:t>
            </a:r>
            <a:r>
              <a:rPr lang="pt-BR" sz="1200" b="0" i="0" u="none" strike="noStrike" dirty="0" err="1">
                <a:solidFill>
                  <a:srgbClr val="000000"/>
                </a:solidFill>
                <a:effectLst/>
              </a:rPr>
              <a:t>pseudoaleatorização</a:t>
            </a:r>
            <a:r>
              <a:rPr lang="pt-BR" sz="1200" b="0" i="0" u="none" strike="noStrike" dirty="0">
                <a:solidFill>
                  <a:srgbClr val="000000"/>
                </a:solidFill>
                <a:effectLst/>
              </a:rPr>
              <a:t>, no qual os clusters são apresentados aleatoriamente,    mas    a    </a:t>
            </a:r>
            <a:r>
              <a:rPr lang="pt-BR" sz="600" b="0" i="0" u="none" strike="noStrike" dirty="0">
                <a:solidFill>
                  <a:srgbClr val="000000"/>
                </a:solidFill>
                <a:effectLst/>
              </a:rPr>
              <a:t> </a:t>
            </a:r>
            <a:r>
              <a:rPr lang="pt-BR" sz="1200" b="0" i="0" u="none" strike="noStrike" dirty="0">
                <a:solidFill>
                  <a:srgbClr val="000000"/>
                </a:solidFill>
                <a:effectLst/>
              </a:rPr>
              <a:t>ordem</a:t>
            </a:r>
            <a:endParaRPr lang="pt-BR" sz="1200" dirty="0">
              <a:solidFill>
                <a:schemeClr val="bg1"/>
              </a:solidFill>
            </a:endParaRPr>
          </a:p>
        </p:txBody>
      </p:sp>
      <p:sp>
        <p:nvSpPr>
          <p:cNvPr id="19" name="CaixaDeTexto 18">
            <a:extLst>
              <a:ext uri="{FF2B5EF4-FFF2-40B4-BE49-F238E27FC236}">
                <a16:creationId xmlns:a16="http://schemas.microsoft.com/office/drawing/2014/main" id="{E2A2AB5D-CEA3-5631-3149-5E2E6C0392A6}"/>
              </a:ext>
            </a:extLst>
          </p:cNvPr>
          <p:cNvSpPr txBox="1"/>
          <p:nvPr/>
        </p:nvSpPr>
        <p:spPr>
          <a:xfrm>
            <a:off x="646874" y="6317197"/>
            <a:ext cx="5729169" cy="461665"/>
          </a:xfrm>
          <a:prstGeom prst="rect">
            <a:avLst/>
          </a:prstGeom>
          <a:noFill/>
        </p:spPr>
        <p:txBody>
          <a:bodyPr wrap="square">
            <a:spAutoFit/>
          </a:bodyPr>
          <a:lstStyle/>
          <a:p>
            <a:pPr algn="just"/>
            <a:r>
              <a:rPr lang="pt-BR" sz="1200" b="0" i="0" u="none" strike="noStrike" dirty="0">
                <a:solidFill>
                  <a:srgbClr val="000000"/>
                </a:solidFill>
                <a:effectLst/>
              </a:rPr>
              <a:t>numérica dentro de cada um é preservada. Assim, a probabilidade de inversões e interpretações erradas é reduzida.</a:t>
            </a:r>
            <a:endParaRPr lang="pt-BR" sz="1200" dirty="0"/>
          </a:p>
        </p:txBody>
      </p:sp>
      <p:sp>
        <p:nvSpPr>
          <p:cNvPr id="20" name="Fluxograma: Conector 19">
            <a:extLst>
              <a:ext uri="{FF2B5EF4-FFF2-40B4-BE49-F238E27FC236}">
                <a16:creationId xmlns:a16="http://schemas.microsoft.com/office/drawing/2014/main" id="{43707418-F840-70C1-387A-0ED5AADD7E67}"/>
              </a:ext>
            </a:extLst>
          </p:cNvPr>
          <p:cNvSpPr/>
          <p:nvPr/>
        </p:nvSpPr>
        <p:spPr>
          <a:xfrm>
            <a:off x="471488" y="2905998"/>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22" name="Fluxograma: Conector 21">
            <a:extLst>
              <a:ext uri="{FF2B5EF4-FFF2-40B4-BE49-F238E27FC236}">
                <a16:creationId xmlns:a16="http://schemas.microsoft.com/office/drawing/2014/main" id="{2E776BC1-A486-8F3A-A52D-E8A2C1C0079B}"/>
              </a:ext>
            </a:extLst>
          </p:cNvPr>
          <p:cNvSpPr/>
          <p:nvPr/>
        </p:nvSpPr>
        <p:spPr>
          <a:xfrm>
            <a:off x="496329" y="4622880"/>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3" name="CaixaDeTexto 2">
            <a:extLst>
              <a:ext uri="{FF2B5EF4-FFF2-40B4-BE49-F238E27FC236}">
                <a16:creationId xmlns:a16="http://schemas.microsoft.com/office/drawing/2014/main" id="{48BD6C30-1DD7-6C6F-B2FE-6984FC182653}"/>
              </a:ext>
            </a:extLst>
          </p:cNvPr>
          <p:cNvSpPr txBox="1"/>
          <p:nvPr/>
        </p:nvSpPr>
        <p:spPr>
          <a:xfrm>
            <a:off x="6318584" y="147592"/>
            <a:ext cx="418704" cy="369332"/>
          </a:xfrm>
          <a:prstGeom prst="rect">
            <a:avLst/>
          </a:prstGeom>
          <a:noFill/>
        </p:spPr>
        <p:txBody>
          <a:bodyPr wrap="none" rtlCol="0">
            <a:spAutoFit/>
          </a:bodyPr>
          <a:lstStyle/>
          <a:p>
            <a:r>
              <a:rPr lang="pt-BR" dirty="0"/>
              <a:t>47</a:t>
            </a:r>
          </a:p>
        </p:txBody>
      </p:sp>
    </p:spTree>
    <p:extLst>
      <p:ext uri="{BB962C8B-B14F-4D97-AF65-F5344CB8AC3E}">
        <p14:creationId xmlns:p14="http://schemas.microsoft.com/office/powerpoint/2010/main" val="1161576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84"/>
            <a:ext cx="6858000" cy="9847734"/>
          </a:xfrm>
          <a:prstGeom prst="rect">
            <a:avLst/>
          </a:prstGeom>
        </p:spPr>
      </p:pic>
      <p:sp>
        <p:nvSpPr>
          <p:cNvPr id="7" name="CaixaDeTexto 6">
            <a:extLst>
              <a:ext uri="{FF2B5EF4-FFF2-40B4-BE49-F238E27FC236}">
                <a16:creationId xmlns:a16="http://schemas.microsoft.com/office/drawing/2014/main" id="{B431A002-72EB-C428-5CF5-6320A0D00B51}"/>
              </a:ext>
            </a:extLst>
          </p:cNvPr>
          <p:cNvSpPr txBox="1"/>
          <p:nvPr/>
        </p:nvSpPr>
        <p:spPr>
          <a:xfrm>
            <a:off x="949267" y="714100"/>
            <a:ext cx="5019472" cy="523220"/>
          </a:xfrm>
          <a:prstGeom prst="rect">
            <a:avLst/>
          </a:prstGeom>
          <a:noFill/>
        </p:spPr>
        <p:txBody>
          <a:bodyPr wrap="square" rtlCol="0">
            <a:spAutoFit/>
          </a:bodyPr>
          <a:lstStyle/>
          <a:p>
            <a:r>
              <a:rPr lang="pt-BR" sz="2800" dirty="0">
                <a:latin typeface="Berlin Sans FB Demi" panose="020E0802020502020306" pitchFamily="34" charset="0"/>
                <a:cs typeface="Aharoni" panose="02010803020104030203" pitchFamily="2" charset="-79"/>
              </a:rPr>
              <a:t>1. Introdução</a:t>
            </a:r>
          </a:p>
        </p:txBody>
      </p:sp>
      <p:sp>
        <p:nvSpPr>
          <p:cNvPr id="8" name="CaixaDeTexto 7">
            <a:extLst>
              <a:ext uri="{FF2B5EF4-FFF2-40B4-BE49-F238E27FC236}">
                <a16:creationId xmlns:a16="http://schemas.microsoft.com/office/drawing/2014/main" id="{B0624040-3F22-ACF7-ED7E-196D35C27A73}"/>
              </a:ext>
            </a:extLst>
          </p:cNvPr>
          <p:cNvSpPr txBox="1"/>
          <p:nvPr/>
        </p:nvSpPr>
        <p:spPr>
          <a:xfrm>
            <a:off x="411479" y="1455251"/>
            <a:ext cx="5975033" cy="6827510"/>
          </a:xfrm>
          <a:prstGeom prst="rect">
            <a:avLst/>
          </a:prstGeom>
          <a:noFill/>
        </p:spPr>
        <p:txBody>
          <a:bodyPr wrap="square" rtlCol="0">
            <a:spAutoFit/>
          </a:bodyPr>
          <a:lstStyle/>
          <a:p>
            <a:pPr algn="just">
              <a:spcAft>
                <a:spcPts val="800"/>
              </a:spcAft>
            </a:pPr>
            <a:r>
              <a:rPr lang="en-US" sz="1700" b="0" i="0" u="none" strike="noStrike" dirty="0">
                <a:solidFill>
                  <a:srgbClr val="000000"/>
                </a:solidFill>
                <a:effectLst/>
              </a:rPr>
              <a:t>	</a:t>
            </a:r>
            <a:r>
              <a:rPr lang="pt-BR" sz="1700" dirty="0">
                <a:solidFill>
                  <a:srgbClr val="000000"/>
                </a:solidFill>
              </a:rPr>
              <a:t>O Jogo da Espera </a:t>
            </a:r>
            <a:r>
              <a:rPr lang="pt-BR" sz="1700" b="0" i="0" u="none" strike="noStrike" dirty="0">
                <a:solidFill>
                  <a:srgbClr val="000000"/>
                </a:solidFill>
                <a:effectLst/>
              </a:rPr>
              <a:t>é um programa/software gratuito e de fonte aberta de </a:t>
            </a:r>
            <a:r>
              <a:rPr lang="pt-BR" sz="1700" b="0" i="1" u="none" strike="noStrike" dirty="0" err="1">
                <a:solidFill>
                  <a:srgbClr val="000000"/>
                </a:solidFill>
                <a:effectLst/>
              </a:rPr>
              <a:t>delay</a:t>
            </a:r>
            <a:r>
              <a:rPr lang="pt-BR" sz="1700" b="0" i="1" u="none" strike="noStrike" dirty="0">
                <a:solidFill>
                  <a:srgbClr val="000000"/>
                </a:solidFill>
                <a:effectLst/>
              </a:rPr>
              <a:t> </a:t>
            </a:r>
            <a:r>
              <a:rPr lang="pt-BR" sz="1700" b="0" i="1" u="none" strike="noStrike" dirty="0" err="1">
                <a:solidFill>
                  <a:srgbClr val="000000"/>
                </a:solidFill>
                <a:effectLst/>
              </a:rPr>
              <a:t>discounting</a:t>
            </a:r>
            <a:r>
              <a:rPr lang="pt-BR" sz="1700" b="0" i="1" u="none" strike="noStrike" dirty="0">
                <a:solidFill>
                  <a:srgbClr val="000000"/>
                </a:solidFill>
                <a:effectLst/>
              </a:rPr>
              <a:t> </a:t>
            </a:r>
            <a:r>
              <a:rPr lang="pt-BR" sz="1700" b="0" i="0" u="none" strike="noStrike" dirty="0">
                <a:solidFill>
                  <a:srgbClr val="000000"/>
                </a:solidFill>
                <a:effectLst/>
              </a:rPr>
              <a:t>(DD), que contém três tarefas idênticas nas quais o idioma, as instruções, a duração dos atrasos e o tipo/magnitude das recompensas podem ser editadas por pesquisadores sem conhecimento prévio de programação por meio de uma interface de usuário amigável (Google Planilhas). Tais características favorecem sua adaptação a diferentes contextos socioculturais e objetivos de pesquisa. O programa contém os seguintes jogos:</a:t>
            </a:r>
          </a:p>
          <a:p>
            <a:pPr marL="342900" indent="-342900" algn="just">
              <a:spcAft>
                <a:spcPts val="800"/>
              </a:spcAft>
              <a:buAutoNum type="arabicParenR"/>
            </a:pPr>
            <a:r>
              <a:rPr lang="pt-BR" sz="1700" b="1" dirty="0">
                <a:solidFill>
                  <a:srgbClr val="000000"/>
                </a:solidFill>
              </a:rPr>
              <a:t>Jogo Imaginário</a:t>
            </a:r>
            <a:r>
              <a:rPr lang="pt-BR" sz="1700" dirty="0">
                <a:solidFill>
                  <a:srgbClr val="000000"/>
                </a:solidFill>
              </a:rPr>
              <a:t>,</a:t>
            </a:r>
            <a:r>
              <a:rPr lang="pt-BR" sz="1700" b="1" dirty="0">
                <a:solidFill>
                  <a:srgbClr val="000000"/>
                </a:solidFill>
              </a:rPr>
              <a:t> </a:t>
            </a:r>
            <a:r>
              <a:rPr lang="pt-BR" sz="1700" dirty="0">
                <a:solidFill>
                  <a:srgbClr val="000000"/>
                </a:solidFill>
              </a:rPr>
              <a:t>no qual os atrasos são hipotéticos e nenhuma recompensa além de pontos é entregue;</a:t>
            </a:r>
          </a:p>
          <a:p>
            <a:pPr marL="342900" indent="-342900" algn="just">
              <a:spcAft>
                <a:spcPts val="800"/>
              </a:spcAft>
              <a:buAutoNum type="arabicParenR"/>
            </a:pPr>
            <a:r>
              <a:rPr lang="pt-BR" sz="1700" b="1" dirty="0">
                <a:solidFill>
                  <a:srgbClr val="000000"/>
                </a:solidFill>
              </a:rPr>
              <a:t>Jogo Real</a:t>
            </a:r>
            <a:r>
              <a:rPr lang="pt-BR" sz="1700" dirty="0">
                <a:solidFill>
                  <a:srgbClr val="000000"/>
                </a:solidFill>
              </a:rPr>
              <a:t>,</a:t>
            </a:r>
            <a:r>
              <a:rPr lang="pt-BR" sz="1700" b="1" dirty="0">
                <a:solidFill>
                  <a:srgbClr val="000000"/>
                </a:solidFill>
              </a:rPr>
              <a:t> </a:t>
            </a:r>
            <a:r>
              <a:rPr lang="pt-BR" sz="1700" dirty="0">
                <a:solidFill>
                  <a:srgbClr val="000000"/>
                </a:solidFill>
              </a:rPr>
              <a:t>no qual os atrasos são vivenciados e as recompensas em pontos são convertidas em recompensa real escolhida pelo experimentador; e</a:t>
            </a:r>
          </a:p>
          <a:p>
            <a:pPr marL="342900" indent="-342900" algn="just">
              <a:spcAft>
                <a:spcPts val="800"/>
              </a:spcAft>
              <a:buAutoNum type="arabicParenR"/>
            </a:pPr>
            <a:r>
              <a:rPr lang="pt-BR" sz="1700" b="1" dirty="0">
                <a:solidFill>
                  <a:srgbClr val="000000"/>
                </a:solidFill>
              </a:rPr>
              <a:t>Jogo da Paciência</a:t>
            </a:r>
            <a:r>
              <a:rPr lang="pt-BR" sz="1700" dirty="0">
                <a:solidFill>
                  <a:srgbClr val="000000"/>
                </a:solidFill>
              </a:rPr>
              <a:t>, no qual os atrasos são vivenciados, mas nenhuma recompensa além de pontos é entregue.</a:t>
            </a:r>
            <a:endParaRPr lang="en-US" sz="1700" dirty="0">
              <a:solidFill>
                <a:srgbClr val="000000"/>
              </a:solidFill>
            </a:endParaRPr>
          </a:p>
          <a:p>
            <a:pPr algn="just">
              <a:spcAft>
                <a:spcPts val="800"/>
              </a:spcAft>
            </a:pPr>
            <a:r>
              <a:rPr lang="pt-BR" sz="1700" b="0" i="0" u="none" strike="noStrike" dirty="0">
                <a:solidFill>
                  <a:srgbClr val="000000"/>
                </a:solidFill>
                <a:effectLst/>
              </a:rPr>
              <a:t>	Este guia do usuário visa:</a:t>
            </a:r>
          </a:p>
          <a:p>
            <a:pPr marL="342900" indent="-342900" algn="just">
              <a:spcAft>
                <a:spcPts val="800"/>
              </a:spcAft>
              <a:buAutoNum type="arabicParenR"/>
            </a:pPr>
            <a:r>
              <a:rPr lang="pt-BR" sz="1700" b="0" i="0" u="none" strike="noStrike" dirty="0">
                <a:solidFill>
                  <a:srgbClr val="000000"/>
                </a:solidFill>
                <a:effectLst/>
              </a:rPr>
              <a:t>Fornecer </a:t>
            </a:r>
            <a:r>
              <a:rPr lang="pt-BR" sz="1700" dirty="0">
                <a:solidFill>
                  <a:srgbClr val="000000"/>
                </a:solidFill>
              </a:rPr>
              <a:t>o embasamento teórico </a:t>
            </a:r>
            <a:r>
              <a:rPr lang="pt-BR" sz="1700" b="0" i="0" u="none" strike="noStrike" dirty="0">
                <a:solidFill>
                  <a:srgbClr val="000000"/>
                </a:solidFill>
                <a:effectLst/>
              </a:rPr>
              <a:t>e a justificativa para o desenvolvimento destas tarefas computadorizadas de DD, que envolveram elementos de videogames;</a:t>
            </a:r>
          </a:p>
          <a:p>
            <a:pPr marL="342900" indent="-342900" algn="just">
              <a:spcAft>
                <a:spcPts val="800"/>
              </a:spcAft>
              <a:buAutoNum type="arabicParenR"/>
            </a:pPr>
            <a:r>
              <a:rPr lang="pt-BR" sz="1700" b="0" i="0" u="none" strike="noStrike" dirty="0">
                <a:solidFill>
                  <a:srgbClr val="000000"/>
                </a:solidFill>
                <a:effectLst/>
              </a:rPr>
              <a:t>Descrever as estratégias de desenvolvimento do programa;</a:t>
            </a:r>
          </a:p>
          <a:p>
            <a:pPr marL="342900" indent="-342900" algn="just">
              <a:spcAft>
                <a:spcPts val="800"/>
              </a:spcAft>
              <a:buAutoNum type="arabicParenR"/>
            </a:pPr>
            <a:r>
              <a:rPr lang="pt-BR" sz="1700" b="0" i="0" u="none" strike="noStrike" dirty="0">
                <a:solidFill>
                  <a:srgbClr val="000000"/>
                </a:solidFill>
                <a:effectLst/>
              </a:rPr>
              <a:t>Fornecer instruções sobre como baixar, aplicar, editar e obter dados/escores do programa.</a:t>
            </a:r>
            <a:endParaRPr lang="en-US" sz="1700" b="0" i="0" u="none" strike="noStrike" dirty="0">
              <a:solidFill>
                <a:srgbClr val="000000"/>
              </a:solidFill>
              <a:effectLst/>
            </a:endParaRPr>
          </a:p>
        </p:txBody>
      </p:sp>
      <p:sp>
        <p:nvSpPr>
          <p:cNvPr id="61" name="CaixaDeTexto 60">
            <a:extLst>
              <a:ext uri="{FF2B5EF4-FFF2-40B4-BE49-F238E27FC236}">
                <a16:creationId xmlns:a16="http://schemas.microsoft.com/office/drawing/2014/main" id="{5F2D31F5-77C3-1521-777D-1ADE97711236}"/>
              </a:ext>
            </a:extLst>
          </p:cNvPr>
          <p:cNvSpPr txBox="1"/>
          <p:nvPr/>
        </p:nvSpPr>
        <p:spPr>
          <a:xfrm>
            <a:off x="6318584" y="147592"/>
            <a:ext cx="418704" cy="369332"/>
          </a:xfrm>
          <a:prstGeom prst="rect">
            <a:avLst/>
          </a:prstGeom>
          <a:noFill/>
        </p:spPr>
        <p:txBody>
          <a:bodyPr wrap="none" rtlCol="0">
            <a:spAutoFit/>
          </a:bodyPr>
          <a:lstStyle/>
          <a:p>
            <a:r>
              <a:rPr lang="pt-BR" dirty="0"/>
              <a:t>02</a:t>
            </a:r>
          </a:p>
        </p:txBody>
      </p:sp>
    </p:spTree>
    <p:extLst>
      <p:ext uri="{BB962C8B-B14F-4D97-AF65-F5344CB8AC3E}">
        <p14:creationId xmlns:p14="http://schemas.microsoft.com/office/powerpoint/2010/main" val="322703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31C4F7D8-697A-A91D-6D5E-7F28315AEF25}"/>
              </a:ext>
            </a:extLst>
          </p:cNvPr>
          <p:cNvSpPr txBox="1"/>
          <p:nvPr/>
        </p:nvSpPr>
        <p:spPr>
          <a:xfrm>
            <a:off x="471487" y="685800"/>
            <a:ext cx="3793026" cy="523220"/>
          </a:xfrm>
          <a:prstGeom prst="rect">
            <a:avLst/>
          </a:prstGeom>
          <a:noFill/>
        </p:spPr>
        <p:txBody>
          <a:bodyPr wrap="none" rtlCol="0">
            <a:spAutoFit/>
          </a:bodyPr>
          <a:lstStyle/>
          <a:p>
            <a:r>
              <a:rPr lang="pt-BR" sz="2800" dirty="0">
                <a:latin typeface="Berlin Sans FB Demi" panose="020E0802020502020306" pitchFamily="34" charset="0"/>
              </a:rPr>
              <a:t>6. Interface de Usuário</a:t>
            </a:r>
          </a:p>
        </p:txBody>
      </p:sp>
      <p:sp>
        <p:nvSpPr>
          <p:cNvPr id="7" name="CaixaDeTexto 6">
            <a:extLst>
              <a:ext uri="{FF2B5EF4-FFF2-40B4-BE49-F238E27FC236}">
                <a16:creationId xmlns:a16="http://schemas.microsoft.com/office/drawing/2014/main" id="{D54C94BF-54BE-9AA3-292F-247D85EFB565}"/>
              </a:ext>
            </a:extLst>
          </p:cNvPr>
          <p:cNvSpPr txBox="1"/>
          <p:nvPr/>
        </p:nvSpPr>
        <p:spPr>
          <a:xfrm>
            <a:off x="471487" y="1377896"/>
            <a:ext cx="5915025" cy="1923604"/>
          </a:xfrm>
          <a:prstGeom prst="rect">
            <a:avLst/>
          </a:prstGeom>
          <a:noFill/>
        </p:spPr>
        <p:txBody>
          <a:bodyPr wrap="square">
            <a:spAutoFit/>
          </a:bodyPr>
          <a:lstStyle/>
          <a:p>
            <a:pPr algn="just">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 A forma mais prática de editar o conteúdo do programa é através da planilha do Google (o acesso é fornecido </a:t>
            </a:r>
            <a:r>
              <a:rPr lang="en-US" sz="1650" b="0" i="0" u="none" strike="noStrike" dirty="0" err="1">
                <a:solidFill>
                  <a:srgbClr val="000000"/>
                </a:solidFill>
                <a:effectLst/>
                <a:latin typeface="YAD7UJRv9J4 0"/>
                <a:hlinkClick r:id="rId4"/>
              </a:rPr>
              <a:t>aqui</a:t>
            </a:r>
            <a:r>
              <a:rPr lang="en-US" sz="1650" b="0" i="0" u="none" strike="noStrike" dirty="0">
                <a:solidFill>
                  <a:srgbClr val="000000"/>
                </a:solidFill>
                <a:effectLst/>
                <a:latin typeface="YAD7UJRv9J4 0"/>
              </a:rPr>
              <a:t>. </a:t>
            </a:r>
            <a:r>
              <a:rPr lang="en-US" sz="1650" b="0" i="0" u="none" strike="noStrike" dirty="0" err="1">
                <a:solidFill>
                  <a:srgbClr val="000000"/>
                </a:solidFill>
                <a:effectLst/>
                <a:latin typeface="YAD7UJRv9J4 0"/>
              </a:rPr>
              <a:t>Crie</a:t>
            </a:r>
            <a:r>
              <a:rPr lang="en-US" sz="1650" b="0" i="0" u="none" strike="noStrike" dirty="0">
                <a:solidFill>
                  <a:srgbClr val="000000"/>
                </a:solidFill>
                <a:effectLst/>
                <a:latin typeface="YAD7UJRv9J4 0"/>
              </a:rPr>
              <a:t> </a:t>
            </a:r>
            <a:r>
              <a:rPr lang="en-US" sz="1650" b="0" i="0" u="none" strike="noStrike" dirty="0" err="1">
                <a:solidFill>
                  <a:srgbClr val="000000"/>
                </a:solidFill>
                <a:effectLst/>
                <a:latin typeface="YAD7UJRv9J4 0"/>
              </a:rPr>
              <a:t>uma</a:t>
            </a:r>
            <a:r>
              <a:rPr lang="en-US" sz="1650" b="0" i="0" u="none" strike="noStrike" dirty="0">
                <a:solidFill>
                  <a:srgbClr val="000000"/>
                </a:solidFill>
                <a:effectLst/>
                <a:latin typeface="YAD7UJRv9J4 0"/>
              </a:rPr>
              <a:t> </a:t>
            </a:r>
            <a:r>
              <a:rPr lang="en-US" sz="1650" b="0" i="0" u="none" strike="noStrike" dirty="0" err="1">
                <a:solidFill>
                  <a:srgbClr val="000000"/>
                </a:solidFill>
                <a:effectLst/>
                <a:latin typeface="YAD7UJRv9J4 0"/>
              </a:rPr>
              <a:t>cópia</a:t>
            </a:r>
            <a:r>
              <a:rPr lang="en-US" sz="1650" b="0" i="0" u="none" strike="noStrike" dirty="0">
                <a:solidFill>
                  <a:srgbClr val="000000"/>
                </a:solidFill>
                <a:effectLst/>
                <a:latin typeface="YAD7UJRv9J4 0"/>
              </a:rPr>
              <a:t> e a </a:t>
            </a:r>
            <a:r>
              <a:rPr lang="en-US" sz="1650" b="0" i="0" u="none" strike="noStrike" dirty="0" err="1">
                <a:solidFill>
                  <a:srgbClr val="000000"/>
                </a:solidFill>
                <a:effectLst/>
                <a:latin typeface="YAD7UJRv9J4 0"/>
              </a:rPr>
              <a:t>renomeie</a:t>
            </a: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Os pesquisadores interessados em editar a linguagem/parâmetros do programa </a:t>
            </a:r>
            <a:r>
              <a:rPr lang="pt-BR" sz="1650" b="1" i="0" u="none" strike="noStrike" dirty="0">
                <a:solidFill>
                  <a:srgbClr val="000000"/>
                </a:solidFill>
                <a:effectLst/>
                <a:latin typeface="YAD7UJRv9J4 0"/>
              </a:rPr>
              <a:t>precisam criar uma nova versão da planilha para que possam modificar livremente o conteúdo</a:t>
            </a:r>
            <a:r>
              <a:rPr lang="pt-BR" sz="1650" b="0" i="0" u="none" strike="noStrike" dirty="0">
                <a:solidFill>
                  <a:srgbClr val="000000"/>
                </a:solidFill>
                <a:effectLst/>
                <a:latin typeface="YAD7UJRv9J4 0"/>
              </a:rPr>
              <a:t> (veja Figura 22). Nesta planilha, existem seis abas: Training, </a:t>
            </a:r>
            <a:r>
              <a:rPr lang="en-US" sz="1650" b="0" i="0" u="none" strike="noStrike" dirty="0">
                <a:solidFill>
                  <a:srgbClr val="000000"/>
                </a:solidFill>
                <a:effectLst/>
                <a:latin typeface="YAD7UJRv9J4 0"/>
              </a:rPr>
              <a:t>Trials, Texts, Rewards, Time e Debug. </a:t>
            </a:r>
          </a:p>
        </p:txBody>
      </p:sp>
      <p:pic>
        <p:nvPicPr>
          <p:cNvPr id="9" name="image1.png" descr="Uma imagem contendo Texto&#10;&#10;Descrição gerada automaticamente">
            <a:extLst>
              <a:ext uri="{FF2B5EF4-FFF2-40B4-BE49-F238E27FC236}">
                <a16:creationId xmlns:a16="http://schemas.microsoft.com/office/drawing/2014/main" id="{D6DE321D-19E3-F2D6-62D9-E78D9D196364}"/>
              </a:ext>
            </a:extLst>
          </p:cNvPr>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rcRect/>
          <a:stretch>
            <a:fillRect/>
          </a:stretch>
        </p:blipFill>
        <p:spPr>
          <a:xfrm>
            <a:off x="1388075" y="3563486"/>
            <a:ext cx="4081848" cy="1949426"/>
          </a:xfrm>
          <a:prstGeom prst="rect">
            <a:avLst/>
          </a:prstGeom>
        </p:spPr>
      </p:pic>
      <p:sp>
        <p:nvSpPr>
          <p:cNvPr id="12" name="CaixaDeTexto 11">
            <a:extLst>
              <a:ext uri="{FF2B5EF4-FFF2-40B4-BE49-F238E27FC236}">
                <a16:creationId xmlns:a16="http://schemas.microsoft.com/office/drawing/2014/main" id="{6EEFBE4D-D252-638A-9D26-B2FCFA1527C7}"/>
              </a:ext>
            </a:extLst>
          </p:cNvPr>
          <p:cNvSpPr txBox="1"/>
          <p:nvPr/>
        </p:nvSpPr>
        <p:spPr>
          <a:xfrm>
            <a:off x="1270001" y="5707324"/>
            <a:ext cx="4199922" cy="1292662"/>
          </a:xfrm>
          <a:prstGeom prst="rect">
            <a:avLst/>
          </a:prstGeom>
          <a:noFill/>
        </p:spPr>
        <p:txBody>
          <a:bodyPr wrap="square">
            <a:spAutoFit/>
          </a:bodyPr>
          <a:lstStyle/>
          <a:p>
            <a:pPr algn="just">
              <a:spcAft>
                <a:spcPts val="800"/>
              </a:spcAft>
            </a:pPr>
            <a:r>
              <a:rPr lang="en-US" sz="1300" b="1" dirty="0" err="1">
                <a:effectLst/>
                <a:latin typeface="Calibri" panose="020F0502020204030204" pitchFamily="34" charset="0"/>
                <a:ea typeface="Calibri" panose="020F0502020204030204" pitchFamily="34" charset="0"/>
                <a:cs typeface="Calibri" panose="020F0502020204030204" pitchFamily="34" charset="0"/>
              </a:rPr>
              <a:t>Figura</a:t>
            </a:r>
            <a:r>
              <a:rPr lang="en-US" sz="1300" b="1" dirty="0">
                <a:effectLst/>
                <a:latin typeface="Calibri" panose="020F0502020204030204" pitchFamily="34" charset="0"/>
                <a:ea typeface="Calibri" panose="020F0502020204030204" pitchFamily="34" charset="0"/>
                <a:cs typeface="Calibri" panose="020F0502020204030204" pitchFamily="34" charset="0"/>
              </a:rPr>
              <a:t> 22</a:t>
            </a:r>
            <a:r>
              <a:rPr lang="en-US" sz="1300" b="1" dirty="0">
                <a:latin typeface="Calibri" panose="020F0502020204030204" pitchFamily="34" charset="0"/>
                <a:ea typeface="Calibri" panose="020F0502020204030204" pitchFamily="34" charset="0"/>
                <a:cs typeface="Calibri" panose="020F0502020204030204" pitchFamily="34" charset="0"/>
              </a:rPr>
              <a:t>. </a:t>
            </a:r>
            <a:r>
              <a:rPr lang="pt-BR" sz="1300" dirty="0">
                <a:effectLst/>
                <a:latin typeface="Calibri" panose="020F0502020204030204" pitchFamily="34" charset="0"/>
                <a:ea typeface="Calibri" panose="020F0502020204030204" pitchFamily="34" charset="0"/>
              </a:rPr>
              <a:t>Fluxograma que ilustra o caminho para editar o conteúdo do programa. As edições feitas na planilha do Google (</a:t>
            </a:r>
            <a:r>
              <a:rPr lang="pt-BR" sz="1300" i="1" dirty="0" err="1">
                <a:effectLst/>
                <a:latin typeface="Calibri" panose="020F0502020204030204" pitchFamily="34" charset="0"/>
                <a:ea typeface="Calibri" panose="020F0502020204030204" pitchFamily="34" charset="0"/>
              </a:rPr>
              <a:t>domain-specific</a:t>
            </a:r>
            <a:r>
              <a:rPr lang="pt-BR" sz="1300" i="1" dirty="0">
                <a:effectLst/>
                <a:latin typeface="Calibri" panose="020F0502020204030204" pitchFamily="34" charset="0"/>
                <a:ea typeface="Calibri" panose="020F0502020204030204" pitchFamily="34" charset="0"/>
              </a:rPr>
              <a:t> model</a:t>
            </a:r>
            <a:r>
              <a:rPr lang="pt-BR" sz="1300" dirty="0">
                <a:effectLst/>
                <a:latin typeface="Calibri" panose="020F0502020204030204" pitchFamily="34" charset="0"/>
                <a:ea typeface="Calibri" panose="020F0502020204030204" pitchFamily="34" charset="0"/>
              </a:rPr>
              <a:t>; DSM) geram um arquivo JSON (</a:t>
            </a:r>
            <a:r>
              <a:rPr lang="pt-BR" sz="1300" i="1" dirty="0" err="1">
                <a:effectLst/>
                <a:latin typeface="Calibri" panose="020F0502020204030204" pitchFamily="34" charset="0"/>
                <a:ea typeface="Calibri" panose="020F0502020204030204" pitchFamily="34" charset="0"/>
              </a:rPr>
              <a:t>domain-specific</a:t>
            </a:r>
            <a:r>
              <a:rPr lang="pt-BR" sz="1300" i="1" dirty="0">
                <a:effectLst/>
                <a:latin typeface="Calibri" panose="020F0502020204030204" pitchFamily="34" charset="0"/>
                <a:ea typeface="Calibri" panose="020F0502020204030204" pitchFamily="34" charset="0"/>
              </a:rPr>
              <a:t> </a:t>
            </a:r>
            <a:r>
              <a:rPr lang="pt-BR" sz="1300" i="1" dirty="0" err="1">
                <a:effectLst/>
                <a:latin typeface="Calibri" panose="020F0502020204030204" pitchFamily="34" charset="0"/>
                <a:ea typeface="Calibri" panose="020F0502020204030204" pitchFamily="34" charset="0"/>
              </a:rPr>
              <a:t>language</a:t>
            </a:r>
            <a:r>
              <a:rPr lang="pt-BR" sz="1300" dirty="0">
                <a:effectLst/>
                <a:latin typeface="Calibri" panose="020F0502020204030204" pitchFamily="34" charset="0"/>
                <a:ea typeface="Calibri" panose="020F0502020204030204" pitchFamily="34" charset="0"/>
              </a:rPr>
              <a:t>; DSL), que precisa ser salvo, pois é o código que substitui o anterior no arquivo </a:t>
            </a:r>
            <a:r>
              <a:rPr lang="pt-BR" sz="1300" dirty="0" err="1">
                <a:effectLst/>
                <a:latin typeface="Calibri" panose="020F0502020204030204" pitchFamily="34" charset="0"/>
                <a:ea typeface="Calibri" panose="020F0502020204030204" pitchFamily="34" charset="0"/>
              </a:rPr>
              <a:t>Config</a:t>
            </a:r>
            <a:r>
              <a:rPr lang="pt-BR" sz="1300" dirty="0">
                <a:effectLst/>
                <a:latin typeface="Calibri" panose="020F0502020204030204" pitchFamily="34" charset="0"/>
                <a:ea typeface="Calibri" panose="020F0502020204030204" pitchFamily="34" charset="0"/>
              </a:rPr>
              <a:t>, localizado em </a:t>
            </a:r>
            <a:r>
              <a:rPr lang="pt-BR" sz="1300" dirty="0" err="1">
                <a:effectLst/>
                <a:latin typeface="Calibri" panose="020F0502020204030204" pitchFamily="34" charset="0"/>
                <a:ea typeface="Calibri" panose="020F0502020204030204" pitchFamily="34" charset="0"/>
              </a:rPr>
              <a:t>AR_Project_Data</a:t>
            </a:r>
            <a:r>
              <a:rPr lang="pt-BR" sz="1300" dirty="0">
                <a:effectLst/>
                <a:latin typeface="Calibri" panose="020F0502020204030204" pitchFamily="34" charset="0"/>
                <a:ea typeface="Calibri" panose="020F0502020204030204" pitchFamily="34" charset="0"/>
              </a:rPr>
              <a:t>&gt;</a:t>
            </a:r>
            <a:r>
              <a:rPr lang="pt-BR" sz="1300" dirty="0" err="1">
                <a:effectLst/>
                <a:latin typeface="Calibri" panose="020F0502020204030204" pitchFamily="34" charset="0"/>
                <a:ea typeface="Calibri" panose="020F0502020204030204" pitchFamily="34" charset="0"/>
              </a:rPr>
              <a:t>StreamingAssets</a:t>
            </a:r>
            <a:r>
              <a:rPr lang="pt-BR" sz="1300" dirty="0">
                <a:effectLst/>
                <a:latin typeface="Calibri" panose="020F0502020204030204" pitchFamily="34" charset="0"/>
                <a:ea typeface="Calibri" panose="020F0502020204030204" pitchFamily="34" charset="0"/>
              </a:rPr>
              <a:t>.</a:t>
            </a:r>
            <a:endParaRPr lang="pt-BR" sz="1300" dirty="0"/>
          </a:p>
        </p:txBody>
      </p:sp>
      <p:sp>
        <p:nvSpPr>
          <p:cNvPr id="5" name="CaixaDeTexto 4">
            <a:extLst>
              <a:ext uri="{FF2B5EF4-FFF2-40B4-BE49-F238E27FC236}">
                <a16:creationId xmlns:a16="http://schemas.microsoft.com/office/drawing/2014/main" id="{CEA701F0-3936-7FAF-8AAA-DDF9FD791954}"/>
              </a:ext>
            </a:extLst>
          </p:cNvPr>
          <p:cNvSpPr txBox="1"/>
          <p:nvPr/>
        </p:nvSpPr>
        <p:spPr>
          <a:xfrm>
            <a:off x="6318584" y="147592"/>
            <a:ext cx="418704" cy="369332"/>
          </a:xfrm>
          <a:prstGeom prst="rect">
            <a:avLst/>
          </a:prstGeom>
          <a:noFill/>
        </p:spPr>
        <p:txBody>
          <a:bodyPr wrap="none" rtlCol="0">
            <a:spAutoFit/>
          </a:bodyPr>
          <a:lstStyle/>
          <a:p>
            <a:r>
              <a:rPr lang="pt-BR" dirty="0"/>
              <a:t>48</a:t>
            </a:r>
          </a:p>
        </p:txBody>
      </p:sp>
      <p:sp>
        <p:nvSpPr>
          <p:cNvPr id="10" name="CaixaDeTexto 9">
            <a:extLst>
              <a:ext uri="{FF2B5EF4-FFF2-40B4-BE49-F238E27FC236}">
                <a16:creationId xmlns:a16="http://schemas.microsoft.com/office/drawing/2014/main" id="{DD53CF23-1FC8-803D-7741-75C1BFF2B87C}"/>
              </a:ext>
            </a:extLst>
          </p:cNvPr>
          <p:cNvSpPr txBox="1"/>
          <p:nvPr/>
        </p:nvSpPr>
        <p:spPr>
          <a:xfrm>
            <a:off x="6000750" y="2324100"/>
            <a:ext cx="184731" cy="369332"/>
          </a:xfrm>
          <a:prstGeom prst="rect">
            <a:avLst/>
          </a:prstGeom>
          <a:noFill/>
        </p:spPr>
        <p:txBody>
          <a:bodyPr wrap="none" rtlCol="0">
            <a:spAutoFit/>
          </a:bodyPr>
          <a:lstStyle/>
          <a:p>
            <a:endParaRPr lang="pt-BR" dirty="0"/>
          </a:p>
        </p:txBody>
      </p:sp>
      <p:sp>
        <p:nvSpPr>
          <p:cNvPr id="11" name="CaixaDeTexto 10">
            <a:extLst>
              <a:ext uri="{FF2B5EF4-FFF2-40B4-BE49-F238E27FC236}">
                <a16:creationId xmlns:a16="http://schemas.microsoft.com/office/drawing/2014/main" id="{85C97891-A4E1-F00A-380D-66BA0E9B0060}"/>
              </a:ext>
            </a:extLst>
          </p:cNvPr>
          <p:cNvSpPr txBox="1"/>
          <p:nvPr/>
        </p:nvSpPr>
        <p:spPr>
          <a:xfrm>
            <a:off x="544019" y="7548049"/>
            <a:ext cx="5915024" cy="353943"/>
          </a:xfrm>
          <a:prstGeom prst="rect">
            <a:avLst/>
          </a:prstGeom>
          <a:noFill/>
        </p:spPr>
        <p:txBody>
          <a:bodyPr wrap="square">
            <a:spAutoFit/>
          </a:bodyPr>
          <a:lstStyle/>
          <a:p>
            <a:pPr algn="just">
              <a:spcAft>
                <a:spcPts val="600"/>
              </a:spcAft>
            </a:pPr>
            <a:r>
              <a:rPr lang="pt-BR" sz="1700" b="0" i="0" u="none" strike="noStrike" dirty="0">
                <a:solidFill>
                  <a:srgbClr val="000000"/>
                </a:solidFill>
                <a:effectLst/>
                <a:latin typeface="YAD7UJRv9J4 0"/>
              </a:rPr>
              <a:t>A Tabela 5 resume os itens editáveis da planilha.</a:t>
            </a:r>
            <a:endParaRPr lang="en-US" sz="1700" dirty="0">
              <a:solidFill>
                <a:srgbClr val="000000"/>
              </a:solidFill>
              <a:latin typeface="YAD7UJRv9J4 0"/>
            </a:endParaRPr>
          </a:p>
        </p:txBody>
      </p:sp>
    </p:spTree>
    <p:extLst>
      <p:ext uri="{BB962C8B-B14F-4D97-AF65-F5344CB8AC3E}">
        <p14:creationId xmlns:p14="http://schemas.microsoft.com/office/powerpoint/2010/main" val="2802659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CEA701F0-3936-7FAF-8AAA-DDF9FD791954}"/>
              </a:ext>
            </a:extLst>
          </p:cNvPr>
          <p:cNvSpPr txBox="1"/>
          <p:nvPr/>
        </p:nvSpPr>
        <p:spPr>
          <a:xfrm>
            <a:off x="6318584" y="147592"/>
            <a:ext cx="418704" cy="369332"/>
          </a:xfrm>
          <a:prstGeom prst="rect">
            <a:avLst/>
          </a:prstGeom>
          <a:noFill/>
        </p:spPr>
        <p:txBody>
          <a:bodyPr wrap="none" rtlCol="0">
            <a:spAutoFit/>
          </a:bodyPr>
          <a:lstStyle/>
          <a:p>
            <a:r>
              <a:rPr lang="pt-BR" dirty="0"/>
              <a:t>49</a:t>
            </a:r>
          </a:p>
        </p:txBody>
      </p:sp>
      <p:sp>
        <p:nvSpPr>
          <p:cNvPr id="10" name="CaixaDeTexto 9">
            <a:extLst>
              <a:ext uri="{FF2B5EF4-FFF2-40B4-BE49-F238E27FC236}">
                <a16:creationId xmlns:a16="http://schemas.microsoft.com/office/drawing/2014/main" id="{DD53CF23-1FC8-803D-7741-75C1BFF2B87C}"/>
              </a:ext>
            </a:extLst>
          </p:cNvPr>
          <p:cNvSpPr txBox="1"/>
          <p:nvPr/>
        </p:nvSpPr>
        <p:spPr>
          <a:xfrm>
            <a:off x="6000750" y="2324100"/>
            <a:ext cx="184731" cy="369332"/>
          </a:xfrm>
          <a:prstGeom prst="rect">
            <a:avLst/>
          </a:prstGeom>
          <a:noFill/>
        </p:spPr>
        <p:txBody>
          <a:bodyPr wrap="none" rtlCol="0">
            <a:spAutoFit/>
          </a:bodyPr>
          <a:lstStyle/>
          <a:p>
            <a:endParaRPr lang="pt-BR" dirty="0"/>
          </a:p>
        </p:txBody>
      </p:sp>
      <p:graphicFrame>
        <p:nvGraphicFramePr>
          <p:cNvPr id="8" name="Tabela 7">
            <a:extLst>
              <a:ext uri="{FF2B5EF4-FFF2-40B4-BE49-F238E27FC236}">
                <a16:creationId xmlns:a16="http://schemas.microsoft.com/office/drawing/2014/main" id="{8BDF0269-5C18-26EA-EE09-A90C9D5E5481}"/>
              </a:ext>
            </a:extLst>
          </p:cNvPr>
          <p:cNvGraphicFramePr>
            <a:graphicFrameLocks noGrp="1"/>
          </p:cNvGraphicFramePr>
          <p:nvPr>
            <p:extLst>
              <p:ext uri="{D42A27DB-BD31-4B8C-83A1-F6EECF244321}">
                <p14:modId xmlns:p14="http://schemas.microsoft.com/office/powerpoint/2010/main" val="3345806468"/>
              </p:ext>
            </p:extLst>
          </p:nvPr>
        </p:nvGraphicFramePr>
        <p:xfrm>
          <a:off x="474662" y="786048"/>
          <a:ext cx="5915025" cy="8382755"/>
        </p:xfrm>
        <a:graphic>
          <a:graphicData uri="http://schemas.openxmlformats.org/drawingml/2006/table">
            <a:tbl>
              <a:tblPr firstRow="1" firstCol="1" bandRow="1">
                <a:tableStyleId>{2D5ABB26-0587-4C30-8999-92F81FD0307C}</a:tableStyleId>
              </a:tblPr>
              <a:tblGrid>
                <a:gridCol w="854044">
                  <a:extLst>
                    <a:ext uri="{9D8B030D-6E8A-4147-A177-3AD203B41FA5}">
                      <a16:colId xmlns:a16="http://schemas.microsoft.com/office/drawing/2014/main" val="3002671744"/>
                    </a:ext>
                  </a:extLst>
                </a:gridCol>
                <a:gridCol w="2715358">
                  <a:extLst>
                    <a:ext uri="{9D8B030D-6E8A-4147-A177-3AD203B41FA5}">
                      <a16:colId xmlns:a16="http://schemas.microsoft.com/office/drawing/2014/main" val="2878301617"/>
                    </a:ext>
                  </a:extLst>
                </a:gridCol>
                <a:gridCol w="139324">
                  <a:extLst>
                    <a:ext uri="{9D8B030D-6E8A-4147-A177-3AD203B41FA5}">
                      <a16:colId xmlns:a16="http://schemas.microsoft.com/office/drawing/2014/main" val="2285863899"/>
                    </a:ext>
                  </a:extLst>
                </a:gridCol>
                <a:gridCol w="2206299">
                  <a:extLst>
                    <a:ext uri="{9D8B030D-6E8A-4147-A177-3AD203B41FA5}">
                      <a16:colId xmlns:a16="http://schemas.microsoft.com/office/drawing/2014/main" val="1963216773"/>
                    </a:ext>
                  </a:extLst>
                </a:gridCol>
              </a:tblGrid>
              <a:tr h="363453">
                <a:tc gridSpan="4">
                  <a:txBody>
                    <a:bodyPr/>
                    <a:lstStyle/>
                    <a:p>
                      <a:pPr algn="just">
                        <a:lnSpc>
                          <a:spcPct val="107000"/>
                        </a:lnSpc>
                        <a:spcAft>
                          <a:spcPts val="800"/>
                        </a:spcAft>
                      </a:pPr>
                      <a:r>
                        <a:rPr lang="en-US" sz="1200" b="1" dirty="0" err="1">
                          <a:effectLst/>
                        </a:rPr>
                        <a:t>Tabela</a:t>
                      </a:r>
                      <a:r>
                        <a:rPr lang="en-US" sz="1200" b="1" dirty="0">
                          <a:effectLst/>
                        </a:rPr>
                        <a:t> 5.</a:t>
                      </a:r>
                      <a:r>
                        <a:rPr lang="en-US" sz="1200" dirty="0">
                          <a:effectLst/>
                        </a:rPr>
                        <a:t> </a:t>
                      </a:r>
                      <a:r>
                        <a:rPr lang="pt-BR" sz="1200" dirty="0">
                          <a:effectLst/>
                        </a:rPr>
                        <a:t>Itens do programa editáveis, organizados por abas da interface do usuário (Google Planilhas).</a:t>
                      </a:r>
                      <a:endParaRPr lang="pt-BR" sz="1200"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54784240"/>
                  </a:ext>
                </a:extLst>
              </a:tr>
              <a:tr h="189336">
                <a:tc>
                  <a:txBody>
                    <a:bodyPr/>
                    <a:lstStyle/>
                    <a:p>
                      <a:pPr>
                        <a:lnSpc>
                          <a:spcPct val="107000"/>
                        </a:lnSpc>
                        <a:spcAft>
                          <a:spcPts val="800"/>
                        </a:spcAft>
                      </a:pPr>
                      <a:r>
                        <a:rPr lang="pt-BR" sz="1050" b="1" dirty="0">
                          <a:effectLst/>
                          <a:latin typeface="Calibri" panose="020F0502020204030204" pitchFamily="34" charset="0"/>
                          <a:ea typeface="Calibri" panose="020F0502020204030204" pitchFamily="34" charset="0"/>
                        </a:rPr>
                        <a:t>Abas</a:t>
                      </a:r>
                    </a:p>
                  </a:txBody>
                  <a:tcPr marL="51268" marR="51268" marT="0" marB="0">
                    <a:lnT w="12700" cap="flat" cmpd="sng" algn="ctr">
                      <a:solidFill>
                        <a:schemeClr val="tx1"/>
                      </a:solidFill>
                      <a:prstDash val="solid"/>
                      <a:round/>
                      <a:headEnd type="none" w="med" len="med"/>
                      <a:tailEnd type="none" w="med" len="med"/>
                    </a:lnT>
                  </a:tcPr>
                </a:tc>
                <a:tc>
                  <a:txBody>
                    <a:bodyPr/>
                    <a:lstStyle/>
                    <a:p>
                      <a:pPr>
                        <a:lnSpc>
                          <a:spcPct val="107000"/>
                        </a:lnSpc>
                        <a:spcAft>
                          <a:spcPts val="800"/>
                        </a:spcAft>
                      </a:pPr>
                      <a:r>
                        <a:rPr lang="pt-BR" sz="1050" b="1" dirty="0">
                          <a:effectLst/>
                          <a:latin typeface="Calibri" panose="020F0502020204030204" pitchFamily="34" charset="0"/>
                          <a:ea typeface="Calibri" panose="020F0502020204030204" pitchFamily="34" charset="0"/>
                        </a:rPr>
                        <a:t>Itens editáveis</a:t>
                      </a:r>
                    </a:p>
                  </a:txBody>
                  <a:tcPr marL="51268" marR="51268" marT="0" marB="0">
                    <a:lnT w="12700" cap="flat" cmpd="sng" algn="ctr">
                      <a:solidFill>
                        <a:schemeClr val="tx1"/>
                      </a:solidFill>
                      <a:prstDash val="solid"/>
                      <a:round/>
                      <a:headEnd type="none" w="med" len="med"/>
                      <a:tailEnd type="none" w="med" len="med"/>
                    </a:lnT>
                  </a:tcPr>
                </a:tc>
                <a:tc>
                  <a:txBody>
                    <a:bodyPr/>
                    <a:lstStyle/>
                    <a:p>
                      <a:pPr>
                        <a:lnSpc>
                          <a:spcPct val="107000"/>
                        </a:lnSpc>
                        <a:spcAft>
                          <a:spcPts val="800"/>
                        </a:spcAft>
                      </a:pPr>
                      <a:endParaRPr lang="pt-BR" sz="1050" b="1" dirty="0">
                        <a:effectLst/>
                        <a:latin typeface="Calibri" panose="020F0502020204030204" pitchFamily="34" charset="0"/>
                        <a:ea typeface="Calibri" panose="020F0502020204030204" pitchFamily="34" charset="0"/>
                      </a:endParaRPr>
                    </a:p>
                  </a:txBody>
                  <a:tcPr marL="51268" marR="51268" marT="0" marB="0">
                    <a:lnT w="12700" cap="flat" cmpd="sng" algn="ctr">
                      <a:solidFill>
                        <a:schemeClr val="tx1"/>
                      </a:solidFill>
                      <a:prstDash val="solid"/>
                      <a:round/>
                      <a:headEnd type="none" w="med" len="med"/>
                      <a:tailEnd type="none" w="med" len="med"/>
                    </a:lnT>
                  </a:tcPr>
                </a:tc>
                <a:tc>
                  <a:txBody>
                    <a:bodyPr/>
                    <a:lstStyle/>
                    <a:p>
                      <a:pPr>
                        <a:lnSpc>
                          <a:spcPct val="107000"/>
                        </a:lnSpc>
                        <a:spcAft>
                          <a:spcPts val="800"/>
                        </a:spcAft>
                      </a:pPr>
                      <a:r>
                        <a:rPr lang="pt-BR" sz="1050" b="1" dirty="0">
                          <a:effectLst/>
                          <a:latin typeface="Calibri" panose="020F0502020204030204" pitchFamily="34" charset="0"/>
                          <a:ea typeface="Calibri" panose="020F0502020204030204" pitchFamily="34" charset="0"/>
                        </a:rPr>
                        <a:t>Importante</a:t>
                      </a:r>
                    </a:p>
                  </a:txBody>
                  <a:tcPr marL="51268" marR="51268"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92272853"/>
                  </a:ext>
                </a:extLst>
              </a:tr>
              <a:tr h="2088104">
                <a:tc>
                  <a:txBody>
                    <a:bodyPr/>
                    <a:lstStyle/>
                    <a:p>
                      <a:pPr algn="just">
                        <a:lnSpc>
                          <a:spcPct val="107000"/>
                        </a:lnSpc>
                        <a:spcAft>
                          <a:spcPts val="800"/>
                        </a:spcAft>
                      </a:pPr>
                      <a:r>
                        <a:rPr lang="pt-BR" sz="1050" b="1" dirty="0">
                          <a:effectLst/>
                        </a:rPr>
                        <a:t>Trainings</a:t>
                      </a:r>
                      <a:endParaRPr lang="pt-BR" sz="1050" b="1" dirty="0">
                        <a:effectLst/>
                        <a:latin typeface="Calibri" panose="020F0502020204030204" pitchFamily="34" charset="0"/>
                        <a:ea typeface="Calibri" panose="020F0502020204030204" pitchFamily="34" charset="0"/>
                      </a:endParaRPr>
                    </a:p>
                  </a:txBody>
                  <a:tcPr marL="51268" marR="51268" marT="0" marB="0"/>
                </a:tc>
                <a:tc>
                  <a:txBody>
                    <a:bodyPr/>
                    <a:lstStyle/>
                    <a:p>
                      <a:pPr marL="0" indent="0" algn="just">
                        <a:lnSpc>
                          <a:spcPct val="107000"/>
                        </a:lnSpc>
                        <a:spcAft>
                          <a:spcPts val="600"/>
                        </a:spcAft>
                      </a:pPr>
                      <a:r>
                        <a:rPr lang="pt-BR" sz="1050" b="1" dirty="0" err="1">
                          <a:effectLst/>
                        </a:rPr>
                        <a:t>Immediate</a:t>
                      </a:r>
                      <a:r>
                        <a:rPr lang="pt-BR" sz="1050" b="1" dirty="0">
                          <a:effectLst/>
                        </a:rPr>
                        <a:t> </a:t>
                      </a:r>
                      <a:r>
                        <a:rPr lang="pt-BR" sz="1050" b="1" dirty="0" err="1">
                          <a:effectLst/>
                        </a:rPr>
                        <a:t>prize</a:t>
                      </a:r>
                      <a:r>
                        <a:rPr lang="pt-BR" sz="1050" b="1" dirty="0">
                          <a:effectLst/>
                        </a:rPr>
                        <a:t> </a:t>
                      </a:r>
                      <a:r>
                        <a:rPr lang="pt-BR" sz="1050" b="1" dirty="0" err="1">
                          <a:effectLst/>
                        </a:rPr>
                        <a:t>value</a:t>
                      </a:r>
                      <a:r>
                        <a:rPr lang="pt-BR" sz="1050" b="1" dirty="0">
                          <a:effectLst/>
                        </a:rPr>
                        <a:t>: </a:t>
                      </a:r>
                      <a:r>
                        <a:rPr lang="pt-BR" sz="1050" b="0" dirty="0">
                          <a:effectLst/>
                        </a:rPr>
                        <a:t>É possível escolher o valor e a quantidade de vezes que uma recompensa imediata aparecerá na etapa de prática;</a:t>
                      </a:r>
                    </a:p>
                    <a:p>
                      <a:pPr marL="0" indent="0" algn="just">
                        <a:lnSpc>
                          <a:spcPct val="107000"/>
                        </a:lnSpc>
                        <a:spcAft>
                          <a:spcPts val="600"/>
                        </a:spcAft>
                      </a:pPr>
                      <a:r>
                        <a:rPr lang="en-US" sz="1050" b="1" dirty="0">
                          <a:effectLst/>
                        </a:rPr>
                        <a:t>Second prize lane:</a:t>
                      </a:r>
                      <a:r>
                        <a:rPr lang="en-US" sz="1050" dirty="0">
                          <a:effectLst/>
                        </a:rPr>
                        <a:t> </a:t>
                      </a:r>
                      <a:r>
                        <a:rPr lang="pt-BR" sz="1050" dirty="0">
                          <a:effectLst/>
                        </a:rPr>
                        <a:t>É possível determinar a pista (atraso) em que a recompensa maior aparecerá;</a:t>
                      </a:r>
                    </a:p>
                    <a:p>
                      <a:pPr marL="0" indent="0" algn="just">
                        <a:lnSpc>
                          <a:spcPct val="107000"/>
                        </a:lnSpc>
                        <a:spcAft>
                          <a:spcPts val="600"/>
                        </a:spcAft>
                      </a:pPr>
                      <a:r>
                        <a:rPr lang="en-US" sz="1050" b="1" dirty="0">
                          <a:effectLst/>
                        </a:rPr>
                        <a:t>Second prize value: </a:t>
                      </a:r>
                      <a:r>
                        <a:rPr lang="pt-BR" sz="1050" dirty="0">
                          <a:effectLst/>
                        </a:rPr>
                        <a:t>Este valor (4) corresponde à maior recompensa. Mudá-lo não é recomendado, pois uma recompensa imediata sempre será combinada com a recompensa fixa maior.</a:t>
                      </a: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1200"/>
                        </a:spcAft>
                      </a:pP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1200"/>
                        </a:spcAft>
                      </a:pPr>
                      <a:r>
                        <a:rPr lang="pt-BR" sz="1050" b="1" dirty="0">
                          <a:effectLst/>
                        </a:rPr>
                        <a:t>Em todos os casos, não é recomendável alterar os cabeçalhos e </a:t>
                      </a:r>
                      <a:r>
                        <a:rPr lang="pt-BR" sz="1050" b="1" dirty="0" err="1">
                          <a:effectLst/>
                        </a:rPr>
                        <a:t>IDs</a:t>
                      </a:r>
                      <a:r>
                        <a:rPr lang="pt-BR" sz="1050" b="1" dirty="0">
                          <a:effectLst/>
                        </a:rPr>
                        <a:t> da planilha.</a:t>
                      </a:r>
                    </a:p>
                    <a:p>
                      <a:pPr algn="just">
                        <a:lnSpc>
                          <a:spcPct val="107000"/>
                        </a:lnSpc>
                        <a:spcAft>
                          <a:spcPts val="1200"/>
                        </a:spcAft>
                      </a:pPr>
                      <a:r>
                        <a:rPr lang="pt-BR" sz="1050" dirty="0">
                          <a:effectLst/>
                        </a:rPr>
                        <a:t>Recompensas e atrasos são numerados. Para saber a correspondência entre os números e o valor da recompensa e duração dos atrasos, acesse as abas </a:t>
                      </a:r>
                      <a:r>
                        <a:rPr lang="pt-BR" sz="1050" dirty="0" err="1">
                          <a:effectLst/>
                        </a:rPr>
                        <a:t>Prizes</a:t>
                      </a:r>
                      <a:r>
                        <a:rPr lang="pt-BR" sz="1050" dirty="0">
                          <a:effectLst/>
                        </a:rPr>
                        <a:t> e Times, respectivamente.</a:t>
                      </a:r>
                      <a:endParaRPr lang="pt-BR" sz="105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834333573"/>
                  </a:ext>
                </a:extLst>
              </a:tr>
              <a:tr h="1553771">
                <a:tc>
                  <a:txBody>
                    <a:bodyPr/>
                    <a:lstStyle/>
                    <a:p>
                      <a:pPr algn="just">
                        <a:lnSpc>
                          <a:spcPct val="107000"/>
                        </a:lnSpc>
                        <a:spcAft>
                          <a:spcPts val="800"/>
                        </a:spcAft>
                      </a:pPr>
                      <a:r>
                        <a:rPr lang="pt-BR" sz="1050" b="1" dirty="0" err="1">
                          <a:effectLst/>
                        </a:rPr>
                        <a:t>Experiments</a:t>
                      </a:r>
                      <a:endParaRPr lang="pt-BR" sz="1050" b="1" dirty="0">
                        <a:effectLst/>
                        <a:latin typeface="Calibri" panose="020F0502020204030204" pitchFamily="34" charset="0"/>
                        <a:ea typeface="Calibri" panose="020F0502020204030204" pitchFamily="34" charset="0"/>
                      </a:endParaRPr>
                    </a:p>
                  </a:txBody>
                  <a:tcPr marL="51268" marR="51268" marT="0" marB="0"/>
                </a:tc>
                <a:tc>
                  <a:txBody>
                    <a:bodyPr/>
                    <a:lstStyle/>
                    <a:p>
                      <a:pPr marL="0" marR="0" lvl="0" indent="0" algn="just" defTabSz="685800" rtl="0" eaLnBrk="1" fontAlgn="auto" latinLnBrk="0" hangingPunct="1">
                        <a:lnSpc>
                          <a:spcPct val="107000"/>
                        </a:lnSpc>
                        <a:spcBef>
                          <a:spcPts val="0"/>
                        </a:spcBef>
                        <a:spcAft>
                          <a:spcPts val="0"/>
                        </a:spcAft>
                        <a:buClrTx/>
                        <a:buSzTx/>
                        <a:buFontTx/>
                        <a:buNone/>
                        <a:tabLst/>
                        <a:defRPr/>
                      </a:pPr>
                      <a:r>
                        <a:rPr lang="pt-BR" sz="1050" dirty="0">
                          <a:effectLst/>
                        </a:rPr>
                        <a:t>Os itens editáveis desta aba são os mesmos </a:t>
                      </a:r>
                      <a:r>
                        <a:rPr lang="pt-BR" sz="1050" b="0" dirty="0">
                          <a:effectLst/>
                        </a:rPr>
                        <a:t>Trainings</a:t>
                      </a:r>
                      <a:r>
                        <a:rPr lang="pt-BR" sz="1050" dirty="0">
                          <a:effectLst/>
                        </a:rPr>
                        <a:t>, mas é recomendável não alterá-los. Esta guia é usada para visualizar as correspondências feitas entre as recompensas imediatas e as atrasadas nos 36 ensaios. Embora os pareamentos sejam em ordem crescente, a cada aplicação o programa </a:t>
                      </a:r>
                      <a:r>
                        <a:rPr lang="pt-BR" sz="1050" dirty="0" err="1">
                          <a:effectLst/>
                        </a:rPr>
                        <a:t>pseudoaleatoriza</a:t>
                      </a:r>
                      <a:r>
                        <a:rPr lang="pt-BR" sz="1050" dirty="0">
                          <a:effectLst/>
                        </a:rPr>
                        <a:t> a ordem dos ensaios.</a:t>
                      </a:r>
                    </a:p>
                    <a:p>
                      <a:pPr marL="0" indent="0" algn="just">
                        <a:lnSpc>
                          <a:spcPct val="107000"/>
                        </a:lnSpc>
                      </a:pP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marL="19685" algn="just">
                        <a:lnSpc>
                          <a:spcPct val="107000"/>
                        </a:lnSpc>
                        <a:spcAft>
                          <a:spcPts val="800"/>
                        </a:spcAft>
                      </a:pP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800"/>
                        </a:spcAft>
                      </a:pPr>
                      <a:r>
                        <a:rPr lang="pt-BR" sz="1050" dirty="0">
                          <a:effectLst/>
                        </a:rPr>
                        <a:t>Para saber a correspondência entre os números e o valor da recompensa e duração dos atrasos, acesse as abas </a:t>
                      </a:r>
                      <a:r>
                        <a:rPr lang="pt-BR" sz="1050" dirty="0" err="1">
                          <a:effectLst/>
                        </a:rPr>
                        <a:t>Prizes</a:t>
                      </a:r>
                      <a:r>
                        <a:rPr lang="pt-BR" sz="1050" dirty="0">
                          <a:effectLst/>
                        </a:rPr>
                        <a:t> e Times, respectivamente.</a:t>
                      </a:r>
                      <a:endParaRPr lang="pt-BR" sz="105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2888257667"/>
                  </a:ext>
                </a:extLst>
              </a:tr>
              <a:tr h="1711929">
                <a:tc>
                  <a:txBody>
                    <a:bodyPr/>
                    <a:lstStyle/>
                    <a:p>
                      <a:pPr algn="just">
                        <a:lnSpc>
                          <a:spcPct val="107000"/>
                        </a:lnSpc>
                        <a:spcAft>
                          <a:spcPts val="800"/>
                        </a:spcAft>
                      </a:pPr>
                      <a:r>
                        <a:rPr lang="pt-BR" sz="1050" b="1" dirty="0" err="1">
                          <a:effectLst/>
                        </a:rPr>
                        <a:t>Texts</a:t>
                      </a:r>
                      <a:endParaRPr lang="pt-BR" sz="1050" b="1" dirty="0">
                        <a:effectLst/>
                        <a:latin typeface="Calibri" panose="020F0502020204030204" pitchFamily="34" charset="0"/>
                        <a:ea typeface="Calibri" panose="020F0502020204030204" pitchFamily="34" charset="0"/>
                      </a:endParaRPr>
                    </a:p>
                  </a:txBody>
                  <a:tcPr marL="51268" marR="51268" marT="0" marB="0"/>
                </a:tc>
                <a:tc>
                  <a:txBody>
                    <a:bodyPr/>
                    <a:lstStyle/>
                    <a:p>
                      <a:pPr marL="0" indent="0" algn="just">
                        <a:lnSpc>
                          <a:spcPct val="107000"/>
                        </a:lnSpc>
                        <a:spcBef>
                          <a:spcPts val="600"/>
                        </a:spcBef>
                        <a:tabLst>
                          <a:tab pos="0" algn="l"/>
                        </a:tabLst>
                      </a:pPr>
                      <a:r>
                        <a:rPr lang="pt-BR" sz="1050" dirty="0">
                          <a:effectLst/>
                        </a:rPr>
                        <a:t>Todos os campos de texto são editáveis. Para inserir um novo idioma, digite o código do idioma na célula A4 e traduza os textos dos idiomas padrão fornecidos (inglês, português brasileiro e espanhol);</a:t>
                      </a:r>
                    </a:p>
                    <a:p>
                      <a:pPr marL="0" indent="0" algn="just">
                        <a:lnSpc>
                          <a:spcPct val="107000"/>
                        </a:lnSpc>
                        <a:spcBef>
                          <a:spcPts val="600"/>
                        </a:spcBef>
                        <a:tabLst>
                          <a:tab pos="0" algn="l"/>
                        </a:tabLst>
                      </a:pPr>
                      <a:r>
                        <a:rPr lang="pt-BR" sz="1050" dirty="0">
                          <a:effectLst/>
                        </a:rPr>
                        <a:t>Também é possível alterar o tipo de recompensa. Por exemplo, nas colunas X, Y e Z (</a:t>
                      </a:r>
                      <a:r>
                        <a:rPr lang="en-US" sz="1050" dirty="0">
                          <a:effectLst/>
                        </a:rPr>
                        <a:t>Score, Points and Points Abbreviated</a:t>
                      </a:r>
                      <a:r>
                        <a:rPr lang="pt-BR" sz="1050" dirty="0">
                          <a:effectLst/>
                        </a:rPr>
                        <a:t>) é possível informar “Valor Total”, “Reais” e “$”, respectivamente.</a:t>
                      </a: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marL="19685" algn="just">
                        <a:lnSpc>
                          <a:spcPct val="107000"/>
                        </a:lnSpc>
                        <a:spcAft>
                          <a:spcPts val="1200"/>
                        </a:spcAft>
                      </a:pP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800"/>
                        </a:spcAft>
                      </a:pPr>
                      <a:r>
                        <a:rPr lang="en-US" sz="1050" dirty="0">
                          <a:effectLst/>
                        </a:rPr>
                        <a:t> </a:t>
                      </a:r>
                      <a:endParaRPr lang="pt-BR" sz="105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2921753498"/>
                  </a:ext>
                </a:extLst>
              </a:tr>
              <a:tr h="480423">
                <a:tc>
                  <a:txBody>
                    <a:bodyPr/>
                    <a:lstStyle/>
                    <a:p>
                      <a:pPr algn="just">
                        <a:lnSpc>
                          <a:spcPct val="107000"/>
                        </a:lnSpc>
                        <a:spcAft>
                          <a:spcPts val="800"/>
                        </a:spcAft>
                      </a:pPr>
                      <a:r>
                        <a:rPr lang="pt-BR" sz="1050" b="1" dirty="0" err="1">
                          <a:effectLst/>
                        </a:rPr>
                        <a:t>Prizes</a:t>
                      </a:r>
                      <a:endParaRPr lang="pt-BR" sz="1050" b="1" dirty="0">
                        <a:effectLst/>
                        <a:latin typeface="Calibri" panose="020F0502020204030204" pitchFamily="34" charset="0"/>
                        <a:ea typeface="Calibri" panose="020F0502020204030204" pitchFamily="34" charset="0"/>
                      </a:endParaRPr>
                    </a:p>
                  </a:txBody>
                  <a:tcPr marL="51268" marR="51268" marT="0" marB="0"/>
                </a:tc>
                <a:tc>
                  <a:txBody>
                    <a:bodyPr/>
                    <a:lstStyle/>
                    <a:p>
                      <a:pPr marL="0" indent="0" algn="just">
                        <a:lnSpc>
                          <a:spcPct val="107000"/>
                        </a:lnSpc>
                      </a:pPr>
                      <a:r>
                        <a:rPr lang="en-US" sz="1050" b="1" dirty="0">
                          <a:effectLst/>
                        </a:rPr>
                        <a:t>Value: </a:t>
                      </a:r>
                      <a:r>
                        <a:rPr lang="pt-BR" sz="1050" dirty="0">
                          <a:effectLst/>
                        </a:rPr>
                        <a:t>Todos os valores podem ser modificados.</a:t>
                      </a:r>
                    </a:p>
                    <a:p>
                      <a:pPr marL="0" indent="0" algn="just">
                        <a:lnSpc>
                          <a:spcPct val="107000"/>
                        </a:lnSpc>
                      </a:pP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marL="19685" algn="just">
                        <a:lnSpc>
                          <a:spcPct val="107000"/>
                        </a:lnSpc>
                        <a:spcAft>
                          <a:spcPts val="1200"/>
                        </a:spcAft>
                      </a:pP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800"/>
                        </a:spcAft>
                      </a:pPr>
                      <a:r>
                        <a:rPr lang="en-US" sz="1050" dirty="0">
                          <a:effectLst/>
                        </a:rPr>
                        <a:t> </a:t>
                      </a:r>
                      <a:endParaRPr lang="pt-BR" sz="105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358047426"/>
                  </a:ext>
                </a:extLst>
              </a:tr>
              <a:tr h="751624">
                <a:tc>
                  <a:txBody>
                    <a:bodyPr/>
                    <a:lstStyle/>
                    <a:p>
                      <a:pPr algn="just">
                        <a:lnSpc>
                          <a:spcPct val="107000"/>
                        </a:lnSpc>
                        <a:spcAft>
                          <a:spcPts val="800"/>
                        </a:spcAft>
                      </a:pPr>
                      <a:r>
                        <a:rPr lang="pt-BR" sz="1050" b="1" dirty="0">
                          <a:effectLst/>
                        </a:rPr>
                        <a:t>Times</a:t>
                      </a:r>
                      <a:endParaRPr lang="pt-BR" sz="1050" b="1" dirty="0">
                        <a:effectLst/>
                        <a:latin typeface="Calibri" panose="020F0502020204030204" pitchFamily="34" charset="0"/>
                        <a:ea typeface="Calibri" panose="020F0502020204030204" pitchFamily="34" charset="0"/>
                      </a:endParaRPr>
                    </a:p>
                  </a:txBody>
                  <a:tcPr marL="51268" marR="51268" marT="0" marB="0"/>
                </a:tc>
                <a:tc>
                  <a:txBody>
                    <a:bodyPr/>
                    <a:lstStyle/>
                    <a:p>
                      <a:pPr marL="0" indent="0" algn="just">
                        <a:lnSpc>
                          <a:spcPct val="107000"/>
                        </a:lnSpc>
                      </a:pPr>
                      <a:r>
                        <a:rPr lang="en-US" sz="1050" b="1" dirty="0">
                          <a:effectLst/>
                        </a:rPr>
                        <a:t>Tempo: </a:t>
                      </a:r>
                      <a:r>
                        <a:rPr lang="pt-BR" sz="1050" dirty="0">
                          <a:effectLst/>
                        </a:rPr>
                        <a:t>Todos os atrasos (em segundos) podem ser modificados, mas é recomendável não alterar o tempo zero, pois este corresponde à recompensa imediata.</a:t>
                      </a: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marL="19685" algn="just">
                        <a:lnSpc>
                          <a:spcPct val="107000"/>
                        </a:lnSpc>
                      </a:pPr>
                      <a:endParaRPr lang="pt-BR" sz="1050" dirty="0">
                        <a:effectLst/>
                        <a:latin typeface="Calibri" panose="020F0502020204030204" pitchFamily="34" charset="0"/>
                        <a:ea typeface="Calibri" panose="020F0502020204030204" pitchFamily="34" charset="0"/>
                      </a:endParaRPr>
                    </a:p>
                  </a:txBody>
                  <a:tcPr marL="51268" marR="51268" marT="0" marB="0"/>
                </a:tc>
                <a:tc>
                  <a:txBody>
                    <a:bodyPr/>
                    <a:lstStyle/>
                    <a:p>
                      <a:pPr algn="just">
                        <a:lnSpc>
                          <a:spcPct val="107000"/>
                        </a:lnSpc>
                        <a:spcAft>
                          <a:spcPts val="800"/>
                        </a:spcAft>
                      </a:pPr>
                      <a:r>
                        <a:rPr lang="en-US" sz="1050" dirty="0">
                          <a:effectLst/>
                        </a:rPr>
                        <a:t> </a:t>
                      </a:r>
                      <a:r>
                        <a:rPr lang="pt-BR" sz="1050" kern="1200" dirty="0">
                          <a:solidFill>
                            <a:schemeClr val="tx1"/>
                          </a:solidFill>
                          <a:effectLst/>
                          <a:latin typeface="+mn-lt"/>
                          <a:ea typeface="+mn-ea"/>
                          <a:cs typeface="+mn-cs"/>
                        </a:rPr>
                        <a:t>A sequência das pistas não deve ser modificada.</a:t>
                      </a:r>
                      <a:endParaRPr lang="pt-BR" sz="1050" dirty="0">
                        <a:effectLst/>
                        <a:latin typeface="Calibri" panose="020F0502020204030204" pitchFamily="34" charset="0"/>
                        <a:ea typeface="Calibri" panose="020F0502020204030204" pitchFamily="34" charset="0"/>
                      </a:endParaRPr>
                    </a:p>
                  </a:txBody>
                  <a:tcPr marL="51268" marR="51268" marT="0" marB="0"/>
                </a:tc>
                <a:extLst>
                  <a:ext uri="{0D108BD9-81ED-4DB2-BD59-A6C34878D82A}">
                    <a16:rowId xmlns:a16="http://schemas.microsoft.com/office/drawing/2014/main" val="2188207194"/>
                  </a:ext>
                </a:extLst>
              </a:tr>
              <a:tr h="1130634">
                <a:tc>
                  <a:txBody>
                    <a:bodyPr/>
                    <a:lstStyle/>
                    <a:p>
                      <a:pPr algn="just">
                        <a:lnSpc>
                          <a:spcPct val="107000"/>
                        </a:lnSpc>
                        <a:spcAft>
                          <a:spcPts val="800"/>
                        </a:spcAft>
                      </a:pPr>
                      <a:r>
                        <a:rPr lang="pt-BR" sz="1050" b="1" dirty="0">
                          <a:effectLst/>
                        </a:rPr>
                        <a:t>Debug</a:t>
                      </a:r>
                      <a:endParaRPr lang="pt-BR" sz="1050" b="1"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tc>
                  <a:txBody>
                    <a:bodyPr/>
                    <a:lstStyle/>
                    <a:p>
                      <a:pPr marL="0" indent="0" algn="just">
                        <a:lnSpc>
                          <a:spcPct val="107000"/>
                        </a:lnSpc>
                      </a:pPr>
                      <a:r>
                        <a:rPr lang="en-US" sz="1050" dirty="0">
                          <a:effectLst/>
                        </a:rPr>
                        <a:t>Always imaginary first: </a:t>
                      </a:r>
                      <a:r>
                        <a:rPr lang="pt-BR" sz="1050" dirty="0">
                          <a:effectLst/>
                        </a:rPr>
                        <a:t>Para a randomização completa das tarefas/jogos, mantenha a opção FALSE selecionada. Se você quiser que o Jogo Imaginário seja sempre o primeiro, digite TRUE;</a:t>
                      </a:r>
                    </a:p>
                    <a:p>
                      <a:pPr marL="0" indent="0" algn="just">
                        <a:lnSpc>
                          <a:spcPct val="107000"/>
                        </a:lnSpc>
                      </a:pPr>
                      <a:r>
                        <a:rPr lang="en-US" sz="1050" dirty="0">
                          <a:effectLst/>
                        </a:rPr>
                        <a:t>Language: </a:t>
                      </a:r>
                      <a:r>
                        <a:rPr lang="pt-BR" sz="1050" dirty="0">
                          <a:effectLst/>
                        </a:rPr>
                        <a:t>Insira o código do idioma para selecionar o idioma dos textos.</a:t>
                      </a:r>
                      <a:endParaRPr lang="pt-BR" sz="1050"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tc>
                  <a:txBody>
                    <a:bodyPr/>
                    <a:lstStyle/>
                    <a:p>
                      <a:pPr marL="19685" algn="just">
                        <a:lnSpc>
                          <a:spcPct val="107000"/>
                        </a:lnSpc>
                        <a:spcAft>
                          <a:spcPts val="800"/>
                        </a:spcAft>
                      </a:pPr>
                      <a:endParaRPr lang="pt-BR" sz="1050"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dirty="0">
                          <a:effectLst/>
                        </a:rPr>
                        <a:t> </a:t>
                      </a:r>
                      <a:endParaRPr lang="pt-BR" sz="1050" dirty="0">
                        <a:effectLst/>
                        <a:latin typeface="Calibri" panose="020F0502020204030204" pitchFamily="34" charset="0"/>
                        <a:ea typeface="Calibri" panose="020F0502020204030204" pitchFamily="34" charset="0"/>
                      </a:endParaRPr>
                    </a:p>
                  </a:txBody>
                  <a:tcPr marL="51268" marR="51268"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7921496"/>
                  </a:ext>
                </a:extLst>
              </a:tr>
            </a:tbl>
          </a:graphicData>
        </a:graphic>
      </p:graphicFrame>
    </p:spTree>
    <p:extLst>
      <p:ext uri="{BB962C8B-B14F-4D97-AF65-F5344CB8AC3E}">
        <p14:creationId xmlns:p14="http://schemas.microsoft.com/office/powerpoint/2010/main" val="3937669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7" name="CaixaDeTexto 6">
            <a:extLst>
              <a:ext uri="{FF2B5EF4-FFF2-40B4-BE49-F238E27FC236}">
                <a16:creationId xmlns:a16="http://schemas.microsoft.com/office/drawing/2014/main" id="{D54C94BF-54BE-9AA3-292F-247D85EFB565}"/>
              </a:ext>
            </a:extLst>
          </p:cNvPr>
          <p:cNvSpPr txBox="1"/>
          <p:nvPr/>
        </p:nvSpPr>
        <p:spPr>
          <a:xfrm>
            <a:off x="471487" y="962189"/>
            <a:ext cx="5915025" cy="4131900"/>
          </a:xfrm>
          <a:prstGeom prst="rect">
            <a:avLst/>
          </a:prstGeom>
          <a:noFill/>
        </p:spPr>
        <p:txBody>
          <a:bodyPr wrap="square">
            <a:spAutoFit/>
          </a:bodyPr>
          <a:lstStyle/>
          <a:p>
            <a:pPr algn="just">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Para facilitar o entendimento da planilha, as abas serão detalhadas a seguir.</a:t>
            </a:r>
          </a:p>
          <a:p>
            <a:pPr algn="just">
              <a:spcAft>
                <a:spcPts val="600"/>
              </a:spcAft>
            </a:pPr>
            <a:endParaRPr lang="en-US" sz="1650" dirty="0">
              <a:solidFill>
                <a:srgbClr val="000000"/>
              </a:solidFill>
              <a:effectLst/>
              <a:latin typeface="YAD7UJRv9J4 0"/>
            </a:endParaRPr>
          </a:p>
          <a:p>
            <a:pPr algn="just">
              <a:spcAft>
                <a:spcPts val="600"/>
              </a:spcAft>
            </a:pPr>
            <a:r>
              <a:rPr lang="en-US" sz="1650" b="1" i="0" u="none" strike="noStrike" dirty="0">
                <a:solidFill>
                  <a:srgbClr val="000000"/>
                </a:solidFill>
                <a:effectLst/>
                <a:latin typeface="YAD7UJRv9J4 0"/>
              </a:rPr>
              <a:t>6.1. Texts</a:t>
            </a:r>
            <a:endParaRPr lang="en-US" sz="1650" b="1" dirty="0">
              <a:solidFill>
                <a:srgbClr val="000000"/>
              </a:solidFill>
              <a:effectLst/>
              <a:latin typeface="YAD7UJRv9J4 0"/>
            </a:endParaRPr>
          </a:p>
          <a:p>
            <a:pPr algn="just">
              <a:spcAft>
                <a:spcPts val="600"/>
              </a:spcAft>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Esta aba contém todos os textos que aparecem durante a execução do programa (Figura 23). Atualmente, existem três idiomas padrão: inglês, português do Brasil e espanhol. Se necessário, os textos podem ser modificados. Por exemplo, nesta versão as recompensas são pontos, mas é possível alterar para a moeda do seu país. Assim, nas colunas X, Y e Z (Pontuação, Pontos e Pontos Abreviados) é possível informar “Valor Total”, “Reais” e “$”, respectivamente. Observe que na coluna A são apresentados os códigos linguísticos desses idiomas (</a:t>
            </a:r>
            <a:r>
              <a:rPr lang="pt-BR" sz="1650" b="0" i="0" u="none" strike="noStrike" dirty="0" err="1">
                <a:solidFill>
                  <a:srgbClr val="000000"/>
                </a:solidFill>
                <a:effectLst/>
                <a:latin typeface="YAD7UJRv9J4 0"/>
              </a:rPr>
              <a:t>en</a:t>
            </a:r>
            <a:r>
              <a:rPr lang="pt-BR" sz="1650" b="0" i="0" u="none" strike="noStrike" dirty="0">
                <a:solidFill>
                  <a:srgbClr val="000000"/>
                </a:solidFill>
                <a:effectLst/>
                <a:latin typeface="YAD7UJRv9J4 0"/>
              </a:rPr>
              <a:t>, </a:t>
            </a:r>
            <a:r>
              <a:rPr lang="pt-BR" sz="1650" b="0" i="0" u="none" strike="noStrike" dirty="0" err="1">
                <a:solidFill>
                  <a:srgbClr val="000000"/>
                </a:solidFill>
                <a:effectLst/>
                <a:latin typeface="YAD7UJRv9J4 0"/>
              </a:rPr>
              <a:t>pt-br</a:t>
            </a:r>
            <a:r>
              <a:rPr lang="pt-BR" sz="1650" b="0" i="0" u="none" strike="noStrike" dirty="0">
                <a:solidFill>
                  <a:srgbClr val="000000"/>
                </a:solidFill>
                <a:effectLst/>
                <a:latin typeface="YAD7UJRv9J4 0"/>
              </a:rPr>
              <a:t>, es). No caso da inclusão de um novo idioma, é necessário escrever os textos na linha 5 e inserir o código do idioma na coluna A.</a:t>
            </a:r>
            <a:endParaRPr lang="en-US" sz="1650" dirty="0">
              <a:solidFill>
                <a:srgbClr val="000000"/>
              </a:solidFill>
              <a:effectLst/>
              <a:latin typeface="YAD7UJRv9J4 0"/>
            </a:endParaRPr>
          </a:p>
        </p:txBody>
      </p:sp>
      <p:sp>
        <p:nvSpPr>
          <p:cNvPr id="5" name="CaixaDeTexto 4">
            <a:extLst>
              <a:ext uri="{FF2B5EF4-FFF2-40B4-BE49-F238E27FC236}">
                <a16:creationId xmlns:a16="http://schemas.microsoft.com/office/drawing/2014/main" id="{CEA701F0-3936-7FAF-8AAA-DDF9FD791954}"/>
              </a:ext>
            </a:extLst>
          </p:cNvPr>
          <p:cNvSpPr txBox="1"/>
          <p:nvPr/>
        </p:nvSpPr>
        <p:spPr>
          <a:xfrm>
            <a:off x="6318584" y="147592"/>
            <a:ext cx="418704" cy="369332"/>
          </a:xfrm>
          <a:prstGeom prst="rect">
            <a:avLst/>
          </a:prstGeom>
          <a:noFill/>
        </p:spPr>
        <p:txBody>
          <a:bodyPr wrap="none" rtlCol="0">
            <a:spAutoFit/>
          </a:bodyPr>
          <a:lstStyle/>
          <a:p>
            <a:r>
              <a:rPr lang="pt-BR" dirty="0"/>
              <a:t>50</a:t>
            </a:r>
          </a:p>
        </p:txBody>
      </p:sp>
      <p:sp>
        <p:nvSpPr>
          <p:cNvPr id="10" name="CaixaDeTexto 9">
            <a:extLst>
              <a:ext uri="{FF2B5EF4-FFF2-40B4-BE49-F238E27FC236}">
                <a16:creationId xmlns:a16="http://schemas.microsoft.com/office/drawing/2014/main" id="{DD53CF23-1FC8-803D-7741-75C1BFF2B87C}"/>
              </a:ext>
            </a:extLst>
          </p:cNvPr>
          <p:cNvSpPr txBox="1"/>
          <p:nvPr/>
        </p:nvSpPr>
        <p:spPr>
          <a:xfrm>
            <a:off x="6000750" y="2324100"/>
            <a:ext cx="184731" cy="369332"/>
          </a:xfrm>
          <a:prstGeom prst="rect">
            <a:avLst/>
          </a:prstGeom>
          <a:noFill/>
        </p:spPr>
        <p:txBody>
          <a:bodyPr wrap="none" rtlCol="0">
            <a:spAutoFit/>
          </a:bodyPr>
          <a:lstStyle/>
          <a:p>
            <a:endParaRPr lang="pt-BR" dirty="0"/>
          </a:p>
        </p:txBody>
      </p:sp>
      <p:pic>
        <p:nvPicPr>
          <p:cNvPr id="8" name="Imagem 7" descr="Interface gráfica do usuário, Aplicativo, Tabela&#10;&#10;Descrição gerada automaticamente">
            <a:extLst>
              <a:ext uri="{FF2B5EF4-FFF2-40B4-BE49-F238E27FC236}">
                <a16:creationId xmlns:a16="http://schemas.microsoft.com/office/drawing/2014/main" id="{C4914267-9D3A-F9FB-8635-F20C37473B99}"/>
              </a:ext>
            </a:extLst>
          </p:cNvPr>
          <p:cNvPicPr>
            <a:picLocks noChangeAspect="1"/>
          </p:cNvPicPr>
          <p:nvPr/>
        </p:nvPicPr>
        <p:blipFill rotWithShape="1">
          <a:blip r:embed="rId4">
            <a:extLst>
              <a:ext uri="{28A0092B-C50C-407E-A947-70E740481C1C}">
                <a14:useLocalDpi xmlns:a14="http://schemas.microsoft.com/office/drawing/2010/main" val="0"/>
              </a:ext>
            </a:extLst>
          </a:blip>
          <a:srcRect l="1222" t="26663" r="5889" b="39938"/>
          <a:stretch/>
        </p:blipFill>
        <p:spPr>
          <a:xfrm>
            <a:off x="600112" y="5931548"/>
            <a:ext cx="5400000" cy="1091627"/>
          </a:xfrm>
          <a:prstGeom prst="rect">
            <a:avLst/>
          </a:prstGeom>
        </p:spPr>
      </p:pic>
      <p:sp>
        <p:nvSpPr>
          <p:cNvPr id="11" name="CaixaDeTexto 10">
            <a:extLst>
              <a:ext uri="{FF2B5EF4-FFF2-40B4-BE49-F238E27FC236}">
                <a16:creationId xmlns:a16="http://schemas.microsoft.com/office/drawing/2014/main" id="{88A2C39D-A9B8-D50E-31E7-CC9EA271E72A}"/>
              </a:ext>
            </a:extLst>
          </p:cNvPr>
          <p:cNvSpPr txBox="1"/>
          <p:nvPr/>
        </p:nvSpPr>
        <p:spPr>
          <a:xfrm>
            <a:off x="2451100" y="6989882"/>
            <a:ext cx="3622466" cy="523220"/>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a:t>
            </a:r>
            <a:r>
              <a:rPr lang="en-US" sz="1400" b="1" dirty="0">
                <a:solidFill>
                  <a:srgbClr val="000000"/>
                </a:solidFill>
              </a:rPr>
              <a:t>23</a:t>
            </a:r>
            <a:r>
              <a:rPr lang="en-US" sz="1400" b="1" i="0" u="none" strike="noStrike" dirty="0">
                <a:solidFill>
                  <a:srgbClr val="000000"/>
                </a:solidFill>
                <a:effectLst/>
              </a:rPr>
              <a:t>.</a:t>
            </a:r>
            <a:r>
              <a:rPr lang="en-US" sz="1400" b="0" i="0" u="none" strike="noStrike" dirty="0">
                <a:solidFill>
                  <a:srgbClr val="000000"/>
                </a:solidFill>
                <a:effectLst/>
              </a:rPr>
              <a:t> </a:t>
            </a:r>
            <a:r>
              <a:rPr lang="pt-BR" sz="1400" b="0" i="0" u="none" strike="noStrike" dirty="0">
                <a:solidFill>
                  <a:srgbClr val="000000"/>
                </a:solidFill>
                <a:effectLst/>
              </a:rPr>
              <a:t>Parte da aba </a:t>
            </a:r>
            <a:r>
              <a:rPr lang="pt-BR" sz="1400" b="0" i="0" u="none" strike="noStrike" dirty="0" err="1">
                <a:solidFill>
                  <a:srgbClr val="000000"/>
                </a:solidFill>
                <a:effectLst/>
              </a:rPr>
              <a:t>Texts</a:t>
            </a:r>
            <a:r>
              <a:rPr lang="pt-BR" sz="1400" b="0" i="0" u="none" strike="noStrike" dirty="0">
                <a:solidFill>
                  <a:srgbClr val="000000"/>
                </a:solidFill>
                <a:effectLst/>
              </a:rPr>
              <a:t> da planilha de edição do programa.</a:t>
            </a:r>
            <a:endParaRPr lang="pt-BR" sz="1400" dirty="0"/>
          </a:p>
        </p:txBody>
      </p:sp>
      <p:sp>
        <p:nvSpPr>
          <p:cNvPr id="13" name="CaixaDeTexto 12">
            <a:extLst>
              <a:ext uri="{FF2B5EF4-FFF2-40B4-BE49-F238E27FC236}">
                <a16:creationId xmlns:a16="http://schemas.microsoft.com/office/drawing/2014/main" id="{1B18A49A-9848-677B-4DF6-F5699EB798E2}"/>
              </a:ext>
            </a:extLst>
          </p:cNvPr>
          <p:cNvSpPr txBox="1"/>
          <p:nvPr/>
        </p:nvSpPr>
        <p:spPr>
          <a:xfrm>
            <a:off x="1884062" y="7901322"/>
            <a:ext cx="3815526" cy="830997"/>
          </a:xfrm>
          <a:prstGeom prst="rect">
            <a:avLst/>
          </a:prstGeom>
          <a:noFill/>
        </p:spPr>
        <p:txBody>
          <a:bodyPr wrap="square">
            <a:spAutoFit/>
          </a:bodyPr>
          <a:lstStyle/>
          <a:p>
            <a:pPr algn="just"/>
            <a:r>
              <a:rPr lang="pt-BR" sz="1600" b="0" i="0" u="none" strike="noStrike" dirty="0">
                <a:solidFill>
                  <a:srgbClr val="000000"/>
                </a:solidFill>
                <a:effectLst/>
              </a:rPr>
              <a:t>Insira o novo idioma na célula A4. Não se esqueça de inserir um novo código linguístico (por exemplo, </a:t>
            </a:r>
            <a:r>
              <a:rPr lang="pt-BR" sz="1600" b="0" i="1" u="none" strike="noStrike" dirty="0">
                <a:solidFill>
                  <a:srgbClr val="000000"/>
                </a:solidFill>
                <a:effectLst/>
              </a:rPr>
              <a:t>it </a:t>
            </a:r>
            <a:r>
              <a:rPr lang="pt-BR" sz="1600" b="0" i="0" u="none" strike="noStrike" dirty="0">
                <a:solidFill>
                  <a:srgbClr val="000000"/>
                </a:solidFill>
                <a:effectLst/>
              </a:rPr>
              <a:t>para italiano).</a:t>
            </a:r>
            <a:endParaRPr lang="pt-BR" sz="1600" dirty="0"/>
          </a:p>
        </p:txBody>
      </p:sp>
      <p:pic>
        <p:nvPicPr>
          <p:cNvPr id="14" name="Gráfico 13" descr="Seta: Curva no sentido anti-horário com preenchimento sólido">
            <a:extLst>
              <a:ext uri="{FF2B5EF4-FFF2-40B4-BE49-F238E27FC236}">
                <a16:creationId xmlns:a16="http://schemas.microsoft.com/office/drawing/2014/main" id="{4D7EDB45-6638-2BE6-4B32-7B5EDD361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18114" flipH="1">
            <a:off x="808983" y="6785460"/>
            <a:ext cx="1433250" cy="15228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83823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9" name="CaixaDeTexto 18">
            <a:extLst>
              <a:ext uri="{FF2B5EF4-FFF2-40B4-BE49-F238E27FC236}">
                <a16:creationId xmlns:a16="http://schemas.microsoft.com/office/drawing/2014/main" id="{3AA03A05-E257-F007-4ABC-7C1F73392D7F}"/>
              </a:ext>
            </a:extLst>
          </p:cNvPr>
          <p:cNvSpPr txBox="1"/>
          <p:nvPr/>
        </p:nvSpPr>
        <p:spPr>
          <a:xfrm>
            <a:off x="471487" y="914745"/>
            <a:ext cx="5915025" cy="1923604"/>
          </a:xfrm>
          <a:prstGeom prst="rect">
            <a:avLst/>
          </a:prstGeom>
          <a:noFill/>
        </p:spPr>
        <p:txBody>
          <a:bodyPr wrap="square" rtlCol="0">
            <a:spAutoFit/>
          </a:bodyPr>
          <a:lstStyle/>
          <a:p>
            <a:pPr algn="just"/>
            <a:r>
              <a:rPr lang="pt-BR" sz="1650" b="1" dirty="0"/>
              <a:t>6.2. </a:t>
            </a:r>
            <a:r>
              <a:rPr lang="pt-BR" sz="1650" b="1" dirty="0" err="1"/>
              <a:t>Prizes</a:t>
            </a:r>
            <a:r>
              <a:rPr lang="pt-BR" sz="1650" b="1" dirty="0"/>
              <a:t> (recompensas)</a:t>
            </a:r>
          </a:p>
          <a:p>
            <a:pPr algn="just"/>
            <a:endParaRPr lang="pt-BR" sz="1650" b="1" dirty="0"/>
          </a:p>
          <a:p>
            <a:pPr algn="just"/>
            <a:r>
              <a:rPr lang="en-US" sz="1650" b="0" i="0" u="none" strike="noStrike" dirty="0">
                <a:solidFill>
                  <a:srgbClr val="000000"/>
                </a:solidFill>
                <a:effectLst/>
              </a:rPr>
              <a:t>	</a:t>
            </a:r>
            <a:r>
              <a:rPr lang="pt-BR" sz="1650" b="0" i="0" u="none" strike="noStrike" dirty="0">
                <a:solidFill>
                  <a:srgbClr val="000000"/>
                </a:solidFill>
                <a:effectLst/>
              </a:rPr>
              <a:t> Nesta aba são apresentados os </a:t>
            </a:r>
            <a:r>
              <a:rPr lang="pt-BR" sz="1650" b="0" i="0" u="none" strike="noStrike" dirty="0" err="1">
                <a:solidFill>
                  <a:srgbClr val="000000"/>
                </a:solidFill>
                <a:effectLst/>
              </a:rPr>
              <a:t>IDs</a:t>
            </a:r>
            <a:r>
              <a:rPr lang="pt-BR" sz="1650" b="0" i="0" u="none" strike="noStrike" dirty="0">
                <a:solidFill>
                  <a:srgbClr val="000000"/>
                </a:solidFill>
                <a:effectLst/>
              </a:rPr>
              <a:t> e a magnitude (Valor) das recompensas (Figura 24). Nesta versão, as recompensas são pontos que variam de 100 a 1000. Para modificar, basta digitar os novos valores das células B2 a B5. Não modifique os </a:t>
            </a:r>
            <a:r>
              <a:rPr lang="pt-BR" sz="1650" b="0" i="0" u="none" strike="noStrike" dirty="0" err="1">
                <a:solidFill>
                  <a:srgbClr val="000000"/>
                </a:solidFill>
                <a:effectLst/>
              </a:rPr>
              <a:t>IDs</a:t>
            </a:r>
            <a:r>
              <a:rPr lang="pt-BR" sz="1650" b="0" i="0" u="none" strike="noStrike" dirty="0">
                <a:solidFill>
                  <a:srgbClr val="000000"/>
                </a:solidFill>
                <a:effectLst/>
              </a:rPr>
              <a:t>, pois eles estão vinculados a outras abas.</a:t>
            </a:r>
            <a:endParaRPr lang="pt-BR" sz="1650" b="1" dirty="0"/>
          </a:p>
        </p:txBody>
      </p:sp>
      <p:sp>
        <p:nvSpPr>
          <p:cNvPr id="23" name="CaixaDeTexto 22">
            <a:extLst>
              <a:ext uri="{FF2B5EF4-FFF2-40B4-BE49-F238E27FC236}">
                <a16:creationId xmlns:a16="http://schemas.microsoft.com/office/drawing/2014/main" id="{1CC8AC66-F4E8-F286-23DA-714D19FDF684}"/>
              </a:ext>
            </a:extLst>
          </p:cNvPr>
          <p:cNvSpPr txBox="1"/>
          <p:nvPr/>
        </p:nvSpPr>
        <p:spPr>
          <a:xfrm>
            <a:off x="2240120" y="4806372"/>
            <a:ext cx="3634002" cy="523220"/>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a:t>
            </a:r>
            <a:r>
              <a:rPr lang="en-US" sz="1400" b="1" dirty="0">
                <a:solidFill>
                  <a:srgbClr val="000000"/>
                </a:solidFill>
              </a:rPr>
              <a:t>24.</a:t>
            </a:r>
            <a:r>
              <a:rPr lang="en-US" sz="1400" b="0" i="0" u="none" strike="noStrike" dirty="0">
                <a:solidFill>
                  <a:srgbClr val="000000"/>
                </a:solidFill>
                <a:effectLst/>
              </a:rPr>
              <a:t> </a:t>
            </a:r>
            <a:r>
              <a:rPr lang="pt-BR" sz="1400" b="0" i="0" u="none" strike="noStrike" dirty="0">
                <a:solidFill>
                  <a:srgbClr val="000000"/>
                </a:solidFill>
                <a:effectLst/>
              </a:rPr>
              <a:t>Aba </a:t>
            </a:r>
            <a:r>
              <a:rPr lang="pt-BR" sz="1400" b="0" i="0" u="none" strike="noStrike" dirty="0" err="1">
                <a:solidFill>
                  <a:srgbClr val="000000"/>
                </a:solidFill>
                <a:effectLst/>
              </a:rPr>
              <a:t>Prizes</a:t>
            </a:r>
            <a:r>
              <a:rPr lang="pt-BR" sz="1400" b="0" i="0" u="none" strike="noStrike" dirty="0">
                <a:solidFill>
                  <a:srgbClr val="000000"/>
                </a:solidFill>
                <a:effectLst/>
              </a:rPr>
              <a:t> da planilha de edição do programa.</a:t>
            </a:r>
            <a:endParaRPr lang="pt-BR" sz="1400" dirty="0"/>
          </a:p>
        </p:txBody>
      </p:sp>
      <p:sp>
        <p:nvSpPr>
          <p:cNvPr id="25" name="CaixaDeTexto 24">
            <a:extLst>
              <a:ext uri="{FF2B5EF4-FFF2-40B4-BE49-F238E27FC236}">
                <a16:creationId xmlns:a16="http://schemas.microsoft.com/office/drawing/2014/main" id="{D63870B4-E9D8-407F-3BDA-4F23AF1CBE0C}"/>
              </a:ext>
            </a:extLst>
          </p:cNvPr>
          <p:cNvSpPr txBox="1"/>
          <p:nvPr/>
        </p:nvSpPr>
        <p:spPr>
          <a:xfrm>
            <a:off x="585535" y="3856771"/>
            <a:ext cx="3517900" cy="307777"/>
          </a:xfrm>
          <a:prstGeom prst="rect">
            <a:avLst/>
          </a:prstGeom>
          <a:noFill/>
        </p:spPr>
        <p:txBody>
          <a:bodyPr wrap="square">
            <a:spAutoFit/>
          </a:bodyPr>
          <a:lstStyle/>
          <a:p>
            <a:r>
              <a:rPr lang="pt-BR" sz="1400" b="0" i="0" u="none" strike="noStrike" dirty="0">
                <a:solidFill>
                  <a:srgbClr val="000000"/>
                </a:solidFill>
                <a:effectLst/>
              </a:rPr>
              <a:t>Não modifique os </a:t>
            </a:r>
            <a:r>
              <a:rPr lang="pt-BR" sz="1400" b="0" i="0" u="none" strike="noStrike" dirty="0" err="1">
                <a:solidFill>
                  <a:srgbClr val="000000"/>
                </a:solidFill>
                <a:effectLst/>
              </a:rPr>
              <a:t>IDs</a:t>
            </a:r>
            <a:r>
              <a:rPr lang="pt-BR" sz="1400" b="0" i="0" u="none" strike="noStrike" dirty="0">
                <a:solidFill>
                  <a:srgbClr val="000000"/>
                </a:solidFill>
                <a:effectLst/>
              </a:rPr>
              <a:t> </a:t>
            </a:r>
            <a:endParaRPr lang="pt-BR" sz="1400" dirty="0"/>
          </a:p>
        </p:txBody>
      </p:sp>
      <p:pic>
        <p:nvPicPr>
          <p:cNvPr id="30" name="Imagem 29">
            <a:extLst>
              <a:ext uri="{FF2B5EF4-FFF2-40B4-BE49-F238E27FC236}">
                <a16:creationId xmlns:a16="http://schemas.microsoft.com/office/drawing/2014/main" id="{B35A0286-5473-DF36-6FE3-E4C734D82E0E}"/>
              </a:ext>
            </a:extLst>
          </p:cNvPr>
          <p:cNvPicPr>
            <a:picLocks noChangeAspect="1"/>
          </p:cNvPicPr>
          <p:nvPr/>
        </p:nvPicPr>
        <p:blipFill rotWithShape="1">
          <a:blip r:embed="rId4"/>
          <a:srcRect t="29825" r="70185" b="44379"/>
          <a:stretch/>
        </p:blipFill>
        <p:spPr>
          <a:xfrm>
            <a:off x="2332748" y="3096470"/>
            <a:ext cx="3541374" cy="1722654"/>
          </a:xfrm>
          <a:prstGeom prst="rect">
            <a:avLst/>
          </a:prstGeom>
        </p:spPr>
      </p:pic>
      <p:pic>
        <p:nvPicPr>
          <p:cNvPr id="26" name="Gráfico 25" descr="Seta: Curva no sentido anti-horário com preenchimento sólido">
            <a:extLst>
              <a:ext uri="{FF2B5EF4-FFF2-40B4-BE49-F238E27FC236}">
                <a16:creationId xmlns:a16="http://schemas.microsoft.com/office/drawing/2014/main" id="{DAECC090-52EE-3683-12B4-9B1EB771D6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801938">
            <a:off x="2233762" y="3634097"/>
            <a:ext cx="693724" cy="1064342"/>
          </a:xfrm>
          <a:prstGeom prst="rect">
            <a:avLst/>
          </a:prstGeom>
          <a:effectLst>
            <a:outerShdw blurRad="50800" dist="38100" dir="2700000" algn="tl" rotWithShape="0">
              <a:prstClr val="black">
                <a:alpha val="40000"/>
              </a:prstClr>
            </a:outerShdw>
          </a:effectLst>
        </p:spPr>
      </p:pic>
      <p:sp>
        <p:nvSpPr>
          <p:cNvPr id="3" name="CaixaDeTexto 2">
            <a:extLst>
              <a:ext uri="{FF2B5EF4-FFF2-40B4-BE49-F238E27FC236}">
                <a16:creationId xmlns:a16="http://schemas.microsoft.com/office/drawing/2014/main" id="{9A3D2FA7-4F38-82B2-7C32-7FE1113444B1}"/>
              </a:ext>
            </a:extLst>
          </p:cNvPr>
          <p:cNvSpPr txBox="1"/>
          <p:nvPr/>
        </p:nvSpPr>
        <p:spPr>
          <a:xfrm>
            <a:off x="6318584" y="147592"/>
            <a:ext cx="418704" cy="369332"/>
          </a:xfrm>
          <a:prstGeom prst="rect">
            <a:avLst/>
          </a:prstGeom>
          <a:noFill/>
        </p:spPr>
        <p:txBody>
          <a:bodyPr wrap="none" rtlCol="0">
            <a:spAutoFit/>
          </a:bodyPr>
          <a:lstStyle/>
          <a:p>
            <a:r>
              <a:rPr lang="pt-BR" dirty="0"/>
              <a:t>51</a:t>
            </a:r>
          </a:p>
        </p:txBody>
      </p:sp>
      <p:sp>
        <p:nvSpPr>
          <p:cNvPr id="8" name="CaixaDeTexto 7">
            <a:extLst>
              <a:ext uri="{FF2B5EF4-FFF2-40B4-BE49-F238E27FC236}">
                <a16:creationId xmlns:a16="http://schemas.microsoft.com/office/drawing/2014/main" id="{D11616C1-DC35-0549-2531-16179DE911B3}"/>
              </a:ext>
            </a:extLst>
          </p:cNvPr>
          <p:cNvSpPr txBox="1"/>
          <p:nvPr/>
        </p:nvSpPr>
        <p:spPr>
          <a:xfrm>
            <a:off x="471486" y="6102771"/>
            <a:ext cx="5915025" cy="2970044"/>
          </a:xfrm>
          <a:prstGeom prst="rect">
            <a:avLst/>
          </a:prstGeom>
          <a:noFill/>
        </p:spPr>
        <p:txBody>
          <a:bodyPr wrap="square" rtlCol="0">
            <a:spAutoFit/>
          </a:bodyPr>
          <a:lstStyle/>
          <a:p>
            <a:pPr algn="just"/>
            <a:r>
              <a:rPr lang="pt-BR" sz="1650" b="1" dirty="0"/>
              <a:t>6.3. Times (atrasos)</a:t>
            </a:r>
          </a:p>
          <a:p>
            <a:pPr algn="just"/>
            <a:endParaRPr lang="pt-BR" sz="1650" b="1" dirty="0"/>
          </a:p>
          <a:p>
            <a:pPr algn="just"/>
            <a:r>
              <a:rPr lang="en-US" sz="1650" b="0" i="0" u="none" strike="noStrike" dirty="0">
                <a:solidFill>
                  <a:srgbClr val="000000"/>
                </a:solidFill>
                <a:effectLst/>
              </a:rPr>
              <a:t>	</a:t>
            </a:r>
            <a:r>
              <a:rPr lang="pt-BR" sz="1650" b="0" i="0" u="none" strike="noStrike" dirty="0">
                <a:solidFill>
                  <a:srgbClr val="000000"/>
                </a:solidFill>
                <a:effectLst/>
              </a:rPr>
              <a:t> A aba Times apresenta os atrasos por pista, denominados na planilha por “tempo” e “pista”, respectivamente (Figura 25). Existem 5 pistas, sendo a primeira correspondente à recompensa imediata. Portanto, não é recomendável alterar o tempo desta faixa (zero s). As demais faixas podem ser modificadas, lembrando que a unidade de medida é o segundo. Por exemplo, se você digitar na célula B6 90, isso corresponderá a 1 minuto e 30 segundos. Não modifique os números das pistas, pois eles estão vinculados às outras abas.</a:t>
            </a:r>
            <a:endParaRPr lang="pt-BR" sz="1650" b="1" dirty="0"/>
          </a:p>
        </p:txBody>
      </p:sp>
    </p:spTree>
    <p:extLst>
      <p:ext uri="{BB962C8B-B14F-4D97-AF65-F5344CB8AC3E}">
        <p14:creationId xmlns:p14="http://schemas.microsoft.com/office/powerpoint/2010/main" val="806861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9" name="Imagem 8" descr="Interface gráfica do usuário, Aplicativo, Tabela, Excel&#10;&#10;Descrição gerada automaticamente">
            <a:extLst>
              <a:ext uri="{FF2B5EF4-FFF2-40B4-BE49-F238E27FC236}">
                <a16:creationId xmlns:a16="http://schemas.microsoft.com/office/drawing/2014/main" id="{762BAD7F-9A38-0DA8-B22A-E8C31738912D}"/>
              </a:ext>
            </a:extLst>
          </p:cNvPr>
          <p:cNvPicPr>
            <a:picLocks noChangeAspect="1"/>
          </p:cNvPicPr>
          <p:nvPr/>
        </p:nvPicPr>
        <p:blipFill rotWithShape="1">
          <a:blip r:embed="rId4">
            <a:extLst>
              <a:ext uri="{28A0092B-C50C-407E-A947-70E740481C1C}">
                <a14:useLocalDpi xmlns:a14="http://schemas.microsoft.com/office/drawing/2010/main" val="0"/>
              </a:ext>
            </a:extLst>
          </a:blip>
          <a:srcRect l="833" t="26202" r="64352" b="34437"/>
          <a:stretch/>
        </p:blipFill>
        <p:spPr>
          <a:xfrm>
            <a:off x="1549400" y="980567"/>
            <a:ext cx="2387600" cy="1517650"/>
          </a:xfrm>
          <a:prstGeom prst="rect">
            <a:avLst/>
          </a:prstGeom>
        </p:spPr>
      </p:pic>
      <p:sp>
        <p:nvSpPr>
          <p:cNvPr id="11" name="CaixaDeTexto 10">
            <a:extLst>
              <a:ext uri="{FF2B5EF4-FFF2-40B4-BE49-F238E27FC236}">
                <a16:creationId xmlns:a16="http://schemas.microsoft.com/office/drawing/2014/main" id="{4F19F50F-84FD-B403-06E9-B7AEC273D125}"/>
              </a:ext>
            </a:extLst>
          </p:cNvPr>
          <p:cNvSpPr txBox="1"/>
          <p:nvPr/>
        </p:nvSpPr>
        <p:spPr>
          <a:xfrm>
            <a:off x="4533900" y="1024339"/>
            <a:ext cx="1301750" cy="954107"/>
          </a:xfrm>
          <a:prstGeom prst="rect">
            <a:avLst/>
          </a:prstGeom>
          <a:noFill/>
        </p:spPr>
        <p:txBody>
          <a:bodyPr wrap="square">
            <a:spAutoFit/>
          </a:bodyPr>
          <a:lstStyle/>
          <a:p>
            <a:r>
              <a:rPr lang="pt-BR" sz="1400" b="0" i="0" u="none" strike="noStrike" dirty="0">
                <a:solidFill>
                  <a:srgbClr val="000000"/>
                </a:solidFill>
                <a:effectLst/>
              </a:rPr>
              <a:t>Não é recomendado modificar este tempo (zero s).</a:t>
            </a:r>
            <a:endParaRPr lang="pt-BR" sz="1400" dirty="0"/>
          </a:p>
        </p:txBody>
      </p:sp>
      <p:pic>
        <p:nvPicPr>
          <p:cNvPr id="12" name="Gráfico 11" descr="Seta: Curva no sentido anti-horário com preenchimento sólido">
            <a:extLst>
              <a:ext uri="{FF2B5EF4-FFF2-40B4-BE49-F238E27FC236}">
                <a16:creationId xmlns:a16="http://schemas.microsoft.com/office/drawing/2014/main" id="{22277319-0F31-11F3-4F3E-AD2DA1F78B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530956" flipH="1">
            <a:off x="3886601" y="1122390"/>
            <a:ext cx="746195" cy="745494"/>
          </a:xfrm>
          <a:prstGeom prst="rect">
            <a:avLst/>
          </a:prstGeom>
          <a:effectLst>
            <a:outerShdw blurRad="50800" dist="38100" dir="2700000" algn="tl" rotWithShape="0">
              <a:prstClr val="black">
                <a:alpha val="40000"/>
              </a:prstClr>
            </a:outerShdw>
          </a:effectLst>
        </p:spPr>
      </p:pic>
      <p:sp>
        <p:nvSpPr>
          <p:cNvPr id="14" name="CaixaDeTexto 13">
            <a:extLst>
              <a:ext uri="{FF2B5EF4-FFF2-40B4-BE49-F238E27FC236}">
                <a16:creationId xmlns:a16="http://schemas.microsoft.com/office/drawing/2014/main" id="{36BF586C-5655-E67D-3462-6A88D79A30C0}"/>
              </a:ext>
            </a:extLst>
          </p:cNvPr>
          <p:cNvSpPr txBox="1"/>
          <p:nvPr/>
        </p:nvSpPr>
        <p:spPr>
          <a:xfrm>
            <a:off x="1427162" y="2471063"/>
            <a:ext cx="2509838" cy="461665"/>
          </a:xfrm>
          <a:prstGeom prst="rect">
            <a:avLst/>
          </a:prstGeom>
          <a:noFill/>
        </p:spPr>
        <p:txBody>
          <a:bodyPr wrap="square">
            <a:spAutoFit/>
          </a:bodyPr>
          <a:lstStyle/>
          <a:p>
            <a:pPr algn="just"/>
            <a:r>
              <a:rPr lang="en-US" sz="1200" b="1" i="0" u="none" strike="noStrike" dirty="0" err="1">
                <a:solidFill>
                  <a:srgbClr val="000000"/>
                </a:solidFill>
                <a:effectLst/>
              </a:rPr>
              <a:t>Figura</a:t>
            </a:r>
            <a:r>
              <a:rPr lang="en-US" sz="1200" b="1" i="0" u="none" strike="noStrike" dirty="0">
                <a:solidFill>
                  <a:srgbClr val="000000"/>
                </a:solidFill>
                <a:effectLst/>
              </a:rPr>
              <a:t> </a:t>
            </a:r>
            <a:r>
              <a:rPr lang="en-US" sz="1200" b="1" dirty="0">
                <a:solidFill>
                  <a:srgbClr val="000000"/>
                </a:solidFill>
              </a:rPr>
              <a:t>25.</a:t>
            </a:r>
            <a:r>
              <a:rPr lang="en-US" sz="1200" b="0" i="0" u="none" strike="noStrike" dirty="0">
                <a:solidFill>
                  <a:srgbClr val="000000"/>
                </a:solidFill>
                <a:effectLst/>
              </a:rPr>
              <a:t> </a:t>
            </a:r>
            <a:r>
              <a:rPr lang="pt-BR" sz="1200" b="0" i="0" u="none" strike="noStrike" dirty="0">
                <a:solidFill>
                  <a:srgbClr val="000000"/>
                </a:solidFill>
                <a:effectLst/>
              </a:rPr>
              <a:t>Aba Times da planilha de edição do programa.</a:t>
            </a:r>
            <a:endParaRPr lang="pt-BR" sz="1200" dirty="0"/>
          </a:p>
        </p:txBody>
      </p:sp>
      <p:sp>
        <p:nvSpPr>
          <p:cNvPr id="15" name="CaixaDeTexto 14">
            <a:extLst>
              <a:ext uri="{FF2B5EF4-FFF2-40B4-BE49-F238E27FC236}">
                <a16:creationId xmlns:a16="http://schemas.microsoft.com/office/drawing/2014/main" id="{602D73AE-DA82-2D3A-D26D-103E9DD5E627}"/>
              </a:ext>
            </a:extLst>
          </p:cNvPr>
          <p:cNvSpPr txBox="1"/>
          <p:nvPr/>
        </p:nvSpPr>
        <p:spPr>
          <a:xfrm>
            <a:off x="471488" y="3500358"/>
            <a:ext cx="5915025" cy="2885405"/>
          </a:xfrm>
          <a:prstGeom prst="rect">
            <a:avLst/>
          </a:prstGeom>
          <a:noFill/>
        </p:spPr>
        <p:txBody>
          <a:bodyPr wrap="square" rtlCol="0">
            <a:spAutoFit/>
          </a:bodyPr>
          <a:lstStyle/>
          <a:p>
            <a:pPr algn="just"/>
            <a:r>
              <a:rPr lang="pt-BR" sz="1650" b="1" dirty="0"/>
              <a:t>6.4. Trainings (ensaios de treino)</a:t>
            </a:r>
          </a:p>
          <a:p>
            <a:pPr algn="just"/>
            <a:endParaRPr lang="pt-BR" sz="1650" b="1" dirty="0"/>
          </a:p>
          <a:p>
            <a:pPr algn="just"/>
            <a:r>
              <a:rPr lang="en-US" sz="1650" b="0" i="0" u="none" strike="noStrike" dirty="0">
                <a:solidFill>
                  <a:srgbClr val="000000"/>
                </a:solidFill>
                <a:effectLst/>
              </a:rPr>
              <a:t>	</a:t>
            </a:r>
            <a:r>
              <a:rPr lang="pt-BR" sz="1650" b="0" i="0" u="none" strike="noStrike" dirty="0">
                <a:solidFill>
                  <a:srgbClr val="000000"/>
                </a:solidFill>
                <a:effectLst/>
              </a:rPr>
              <a:t> Nesta aba são exibidos os </a:t>
            </a:r>
            <a:r>
              <a:rPr lang="pt-BR" sz="1650" b="0" i="0" u="none" strike="noStrike" dirty="0" err="1">
                <a:solidFill>
                  <a:srgbClr val="000000"/>
                </a:solidFill>
                <a:effectLst/>
              </a:rPr>
              <a:t>IDs</a:t>
            </a:r>
            <a:r>
              <a:rPr lang="pt-BR" sz="1650" dirty="0">
                <a:solidFill>
                  <a:srgbClr val="000000"/>
                </a:solidFill>
              </a:rPr>
              <a:t>,</a:t>
            </a:r>
            <a:r>
              <a:rPr lang="pt-BR" sz="1650" b="0" i="0" u="none" strike="noStrike" dirty="0">
                <a:solidFill>
                  <a:srgbClr val="000000"/>
                </a:solidFill>
                <a:effectLst/>
              </a:rPr>
              <a:t> códigos numéricos correspondentes às recompensas imediatas, pista em que elas aparecerão e o código numérico correspondente ao segundo prêmio (e.g., 1000 pontos). É importante lembrar que as pistas representam o tempo de espera: quanto mais alta a faixa, maior o atraso (ver Tabela 6). A sequência dos ensaios é completamente aleatória, mas você pode alterar o número de vezes que uma recompensa aparecerá e a faixa associada </a:t>
            </a:r>
            <a:r>
              <a:rPr lang="pt-BR" sz="1650" dirty="0">
                <a:solidFill>
                  <a:srgbClr val="000000"/>
                </a:solidFill>
              </a:rPr>
              <a:t>à recompensa </a:t>
            </a:r>
            <a:r>
              <a:rPr lang="pt-BR" sz="1650" b="0" i="0" u="none" strike="noStrike" dirty="0">
                <a:solidFill>
                  <a:srgbClr val="000000"/>
                </a:solidFill>
                <a:effectLst/>
              </a:rPr>
              <a:t>maior (Figura 26).</a:t>
            </a:r>
            <a:endParaRPr lang="pt-BR" sz="1650" b="1" dirty="0"/>
          </a:p>
        </p:txBody>
      </p:sp>
      <p:sp>
        <p:nvSpPr>
          <p:cNvPr id="5" name="CaixaDeTexto 4">
            <a:extLst>
              <a:ext uri="{FF2B5EF4-FFF2-40B4-BE49-F238E27FC236}">
                <a16:creationId xmlns:a16="http://schemas.microsoft.com/office/drawing/2014/main" id="{27FAEE42-EA56-BFC7-7E50-A876FDCA9A68}"/>
              </a:ext>
            </a:extLst>
          </p:cNvPr>
          <p:cNvSpPr txBox="1"/>
          <p:nvPr/>
        </p:nvSpPr>
        <p:spPr>
          <a:xfrm>
            <a:off x="6318584" y="147592"/>
            <a:ext cx="418704" cy="369332"/>
          </a:xfrm>
          <a:prstGeom prst="rect">
            <a:avLst/>
          </a:prstGeom>
          <a:noFill/>
        </p:spPr>
        <p:txBody>
          <a:bodyPr wrap="none" rtlCol="0">
            <a:spAutoFit/>
          </a:bodyPr>
          <a:lstStyle/>
          <a:p>
            <a:r>
              <a:rPr lang="pt-BR" dirty="0"/>
              <a:t>52</a:t>
            </a:r>
          </a:p>
        </p:txBody>
      </p:sp>
      <p:graphicFrame>
        <p:nvGraphicFramePr>
          <p:cNvPr id="3" name="Tabela 4">
            <a:extLst>
              <a:ext uri="{FF2B5EF4-FFF2-40B4-BE49-F238E27FC236}">
                <a16:creationId xmlns:a16="http://schemas.microsoft.com/office/drawing/2014/main" id="{4CDE58CC-B160-185D-4E7C-1EC98686BE49}"/>
              </a:ext>
            </a:extLst>
          </p:cNvPr>
          <p:cNvGraphicFramePr>
            <a:graphicFrameLocks noGrp="1"/>
          </p:cNvGraphicFramePr>
          <p:nvPr>
            <p:extLst>
              <p:ext uri="{D42A27DB-BD31-4B8C-83A1-F6EECF244321}">
                <p14:modId xmlns:p14="http://schemas.microsoft.com/office/powerpoint/2010/main" val="1591764977"/>
              </p:ext>
            </p:extLst>
          </p:nvPr>
        </p:nvGraphicFramePr>
        <p:xfrm>
          <a:off x="1790700" y="6493543"/>
          <a:ext cx="3322876" cy="2560320"/>
        </p:xfrm>
        <a:graphic>
          <a:graphicData uri="http://schemas.openxmlformats.org/drawingml/2006/table">
            <a:tbl>
              <a:tblPr firstRow="1" bandRow="1">
                <a:tableStyleId>{2D5ABB26-0587-4C30-8999-92F81FD0307C}</a:tableStyleId>
              </a:tblPr>
              <a:tblGrid>
                <a:gridCol w="1661438">
                  <a:extLst>
                    <a:ext uri="{9D8B030D-6E8A-4147-A177-3AD203B41FA5}">
                      <a16:colId xmlns:a16="http://schemas.microsoft.com/office/drawing/2014/main" val="707130658"/>
                    </a:ext>
                  </a:extLst>
                </a:gridCol>
                <a:gridCol w="1661438">
                  <a:extLst>
                    <a:ext uri="{9D8B030D-6E8A-4147-A177-3AD203B41FA5}">
                      <a16:colId xmlns:a16="http://schemas.microsoft.com/office/drawing/2014/main" val="1160529825"/>
                    </a:ext>
                  </a:extLst>
                </a:gridCol>
              </a:tblGrid>
              <a:tr h="594781">
                <a:tc gridSpan="2">
                  <a:txBody>
                    <a:bodyPr/>
                    <a:lstStyle/>
                    <a:p>
                      <a:pPr algn="just"/>
                      <a:r>
                        <a:rPr lang="pt-BR" sz="1200" b="1" dirty="0"/>
                        <a:t>Tabela 6. </a:t>
                      </a:r>
                      <a:r>
                        <a:rPr lang="pt-BR" sz="1200" b="0" u="none" strike="noStrike" dirty="0">
                          <a:solidFill>
                            <a:srgbClr val="000000"/>
                          </a:solidFill>
                          <a:effectLst/>
                        </a:rPr>
                        <a:t>Correspondência entre código numérico das pistas e os atrasos na versão atual do programa.</a:t>
                      </a:r>
                      <a:endParaRPr lang="pt-BR" sz="1200" dirty="0"/>
                    </a:p>
                  </a:txBody>
                  <a:tcPr>
                    <a:lnB w="12700" cap="flat" cmpd="sng" algn="ctr">
                      <a:solidFill>
                        <a:schemeClr val="tx1"/>
                      </a:solidFill>
                      <a:prstDash val="solid"/>
                      <a:round/>
                      <a:headEnd type="none" w="med" len="med"/>
                      <a:tailEnd type="none" w="med" len="med"/>
                    </a:lnB>
                  </a:tcPr>
                </a:tc>
                <a:tc hMerge="1">
                  <a:txBody>
                    <a:bodyPr/>
                    <a:lstStyle/>
                    <a:p>
                      <a:endParaRPr lang="pt-BR" dirty="0"/>
                    </a:p>
                  </a:txBody>
                  <a:tcPr/>
                </a:tc>
                <a:extLst>
                  <a:ext uri="{0D108BD9-81ED-4DB2-BD59-A6C34878D82A}">
                    <a16:rowId xmlns:a16="http://schemas.microsoft.com/office/drawing/2014/main" val="196621781"/>
                  </a:ext>
                </a:extLst>
              </a:tr>
              <a:tr h="246415">
                <a:tc>
                  <a:txBody>
                    <a:bodyPr/>
                    <a:lstStyle/>
                    <a:p>
                      <a:r>
                        <a:rPr lang="pt-BR" sz="1200" b="1" dirty="0"/>
                        <a:t>Pista</a:t>
                      </a:r>
                    </a:p>
                  </a:txBody>
                  <a:tcPr>
                    <a:lnT w="12700" cap="flat" cmpd="sng" algn="ctr">
                      <a:solidFill>
                        <a:schemeClr val="tx1"/>
                      </a:solidFill>
                      <a:prstDash val="solid"/>
                      <a:round/>
                      <a:headEnd type="none" w="med" len="med"/>
                      <a:tailEnd type="none" w="med" len="med"/>
                    </a:lnT>
                  </a:tcPr>
                </a:tc>
                <a:tc>
                  <a:txBody>
                    <a:bodyPr/>
                    <a:lstStyle/>
                    <a:p>
                      <a:r>
                        <a:rPr lang="pt-BR" sz="1200" b="1" dirty="0"/>
                        <a:t>Atraso em segundos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57812251"/>
                  </a:ext>
                </a:extLst>
              </a:tr>
              <a:tr h="246415">
                <a:tc>
                  <a:txBody>
                    <a:bodyPr/>
                    <a:lstStyle/>
                    <a:p>
                      <a:r>
                        <a:rPr lang="pt-BR" sz="1200" dirty="0"/>
                        <a:t>1</a:t>
                      </a:r>
                    </a:p>
                  </a:txBody>
                  <a:tcPr/>
                </a:tc>
                <a:tc>
                  <a:txBody>
                    <a:bodyPr/>
                    <a:lstStyle/>
                    <a:p>
                      <a:r>
                        <a:rPr lang="pt-BR" sz="1200" dirty="0"/>
                        <a:t>0</a:t>
                      </a:r>
                    </a:p>
                  </a:txBody>
                  <a:tcPr/>
                </a:tc>
                <a:extLst>
                  <a:ext uri="{0D108BD9-81ED-4DB2-BD59-A6C34878D82A}">
                    <a16:rowId xmlns:a16="http://schemas.microsoft.com/office/drawing/2014/main" val="2947643025"/>
                  </a:ext>
                </a:extLst>
              </a:tr>
              <a:tr h="246415">
                <a:tc>
                  <a:txBody>
                    <a:bodyPr/>
                    <a:lstStyle/>
                    <a:p>
                      <a:r>
                        <a:rPr lang="pt-BR" sz="1200" dirty="0"/>
                        <a:t>2</a:t>
                      </a:r>
                    </a:p>
                  </a:txBody>
                  <a:tcPr/>
                </a:tc>
                <a:tc>
                  <a:txBody>
                    <a:bodyPr/>
                    <a:lstStyle/>
                    <a:p>
                      <a:r>
                        <a:rPr lang="pt-BR" sz="1200" dirty="0"/>
                        <a:t>7</a:t>
                      </a:r>
                    </a:p>
                  </a:txBody>
                  <a:tcPr/>
                </a:tc>
                <a:extLst>
                  <a:ext uri="{0D108BD9-81ED-4DB2-BD59-A6C34878D82A}">
                    <a16:rowId xmlns:a16="http://schemas.microsoft.com/office/drawing/2014/main" val="3841434083"/>
                  </a:ext>
                </a:extLst>
              </a:tr>
              <a:tr h="246415">
                <a:tc>
                  <a:txBody>
                    <a:bodyPr/>
                    <a:lstStyle/>
                    <a:p>
                      <a:r>
                        <a:rPr lang="pt-BR" sz="1200" dirty="0"/>
                        <a:t>3</a:t>
                      </a:r>
                    </a:p>
                  </a:txBody>
                  <a:tcPr/>
                </a:tc>
                <a:tc>
                  <a:txBody>
                    <a:bodyPr/>
                    <a:lstStyle/>
                    <a:p>
                      <a:r>
                        <a:rPr lang="pt-BR" sz="1200" dirty="0"/>
                        <a:t>15</a:t>
                      </a:r>
                    </a:p>
                  </a:txBody>
                  <a:tcPr/>
                </a:tc>
                <a:extLst>
                  <a:ext uri="{0D108BD9-81ED-4DB2-BD59-A6C34878D82A}">
                    <a16:rowId xmlns:a16="http://schemas.microsoft.com/office/drawing/2014/main" val="2883730114"/>
                  </a:ext>
                </a:extLst>
              </a:tr>
              <a:tr h="246415">
                <a:tc>
                  <a:txBody>
                    <a:bodyPr/>
                    <a:lstStyle/>
                    <a:p>
                      <a:r>
                        <a:rPr lang="pt-BR" sz="1200" dirty="0"/>
                        <a:t>4</a:t>
                      </a:r>
                    </a:p>
                  </a:txBody>
                  <a:tcPr/>
                </a:tc>
                <a:tc>
                  <a:txBody>
                    <a:bodyPr/>
                    <a:lstStyle/>
                    <a:p>
                      <a:r>
                        <a:rPr lang="pt-BR" sz="1200" dirty="0"/>
                        <a:t>30</a:t>
                      </a:r>
                    </a:p>
                  </a:txBody>
                  <a:tcPr/>
                </a:tc>
                <a:extLst>
                  <a:ext uri="{0D108BD9-81ED-4DB2-BD59-A6C34878D82A}">
                    <a16:rowId xmlns:a16="http://schemas.microsoft.com/office/drawing/2014/main" val="2806465059"/>
                  </a:ext>
                </a:extLst>
              </a:tr>
              <a:tr h="246415">
                <a:tc>
                  <a:txBody>
                    <a:bodyPr/>
                    <a:lstStyle/>
                    <a:p>
                      <a:r>
                        <a:rPr lang="pt-BR" sz="1200" dirty="0"/>
                        <a:t>5</a:t>
                      </a:r>
                    </a:p>
                  </a:txBody>
                  <a:tcPr>
                    <a:lnB w="12700" cap="flat" cmpd="sng" algn="ctr">
                      <a:solidFill>
                        <a:schemeClr val="tx1"/>
                      </a:solidFill>
                      <a:prstDash val="solid"/>
                      <a:round/>
                      <a:headEnd type="none" w="med" len="med"/>
                      <a:tailEnd type="none" w="med" len="med"/>
                    </a:lnB>
                  </a:tcPr>
                </a:tc>
                <a:tc>
                  <a:txBody>
                    <a:bodyPr/>
                    <a:lstStyle/>
                    <a:p>
                      <a:r>
                        <a:rPr lang="pt-BR" sz="1200" dirty="0"/>
                        <a:t>60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096294"/>
                  </a:ext>
                </a:extLst>
              </a:tr>
              <a:tr h="246415">
                <a:tc>
                  <a:txBody>
                    <a:bodyPr/>
                    <a:lstStyle/>
                    <a:p>
                      <a:endParaRPr lang="pt-BR" sz="1200" dirty="0"/>
                    </a:p>
                  </a:txBody>
                  <a:tcPr>
                    <a:lnT w="12700" cap="flat" cmpd="sng" algn="ctr">
                      <a:solidFill>
                        <a:schemeClr val="tx1"/>
                      </a:solidFill>
                      <a:prstDash val="solid"/>
                      <a:round/>
                      <a:headEnd type="none" w="med" len="med"/>
                      <a:tailEnd type="none" w="med" len="med"/>
                    </a:lnT>
                  </a:tcPr>
                </a:tc>
                <a:tc>
                  <a:txBody>
                    <a:bodyPr/>
                    <a:lstStyle/>
                    <a:p>
                      <a:endParaRPr lang="pt-BR" sz="12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84820138"/>
                  </a:ext>
                </a:extLst>
              </a:tr>
            </a:tbl>
          </a:graphicData>
        </a:graphic>
      </p:graphicFrame>
    </p:spTree>
    <p:extLst>
      <p:ext uri="{BB962C8B-B14F-4D97-AF65-F5344CB8AC3E}">
        <p14:creationId xmlns:p14="http://schemas.microsoft.com/office/powerpoint/2010/main" val="2036267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10" name="Imagem 9" descr="Tela de computador com texto preto sobre fundo branco&#10;&#10;Descrição gerada automaticamente">
            <a:extLst>
              <a:ext uri="{FF2B5EF4-FFF2-40B4-BE49-F238E27FC236}">
                <a16:creationId xmlns:a16="http://schemas.microsoft.com/office/drawing/2014/main" id="{001AB23E-FCDC-B989-3C14-9E44023AC409}"/>
              </a:ext>
            </a:extLst>
          </p:cNvPr>
          <p:cNvPicPr>
            <a:picLocks noChangeAspect="1"/>
          </p:cNvPicPr>
          <p:nvPr/>
        </p:nvPicPr>
        <p:blipFill rotWithShape="1">
          <a:blip r:embed="rId4">
            <a:extLst>
              <a:ext uri="{28A0092B-C50C-407E-A947-70E740481C1C}">
                <a14:useLocalDpi xmlns:a14="http://schemas.microsoft.com/office/drawing/2010/main" val="0"/>
              </a:ext>
            </a:extLst>
          </a:blip>
          <a:srcRect l="466" t="26143" r="18299" b="18297"/>
          <a:stretch/>
        </p:blipFill>
        <p:spPr>
          <a:xfrm>
            <a:off x="1972841" y="854063"/>
            <a:ext cx="4073104" cy="1566252"/>
          </a:xfrm>
          <a:prstGeom prst="rect">
            <a:avLst/>
          </a:prstGeom>
        </p:spPr>
      </p:pic>
      <p:sp>
        <p:nvSpPr>
          <p:cNvPr id="13" name="CaixaDeTexto 12">
            <a:extLst>
              <a:ext uri="{FF2B5EF4-FFF2-40B4-BE49-F238E27FC236}">
                <a16:creationId xmlns:a16="http://schemas.microsoft.com/office/drawing/2014/main" id="{376F7F6B-42EF-D22A-5DED-3E4EA67B830F}"/>
              </a:ext>
            </a:extLst>
          </p:cNvPr>
          <p:cNvSpPr txBox="1"/>
          <p:nvPr/>
        </p:nvSpPr>
        <p:spPr>
          <a:xfrm>
            <a:off x="471487" y="1181642"/>
            <a:ext cx="1562100" cy="523220"/>
          </a:xfrm>
          <a:prstGeom prst="rect">
            <a:avLst/>
          </a:prstGeom>
          <a:noFill/>
        </p:spPr>
        <p:txBody>
          <a:bodyPr wrap="square">
            <a:spAutoFit/>
          </a:bodyPr>
          <a:lstStyle/>
          <a:p>
            <a:r>
              <a:rPr lang="pt-BR" sz="1400" b="0" i="0" u="none" strike="noStrike" dirty="0">
                <a:solidFill>
                  <a:srgbClr val="000000"/>
                </a:solidFill>
                <a:effectLst/>
              </a:rPr>
              <a:t>Não modifique os </a:t>
            </a:r>
            <a:r>
              <a:rPr lang="pt-BR" sz="1400" b="0" i="0" u="none" strike="noStrike" dirty="0" err="1">
                <a:solidFill>
                  <a:srgbClr val="000000"/>
                </a:solidFill>
                <a:effectLst/>
              </a:rPr>
              <a:t>IDs</a:t>
            </a:r>
            <a:r>
              <a:rPr lang="pt-BR" sz="1400" b="0" i="0" u="none" strike="noStrike" dirty="0">
                <a:solidFill>
                  <a:srgbClr val="000000"/>
                </a:solidFill>
                <a:effectLst/>
              </a:rPr>
              <a:t> </a:t>
            </a:r>
            <a:endParaRPr lang="pt-BR" sz="1400" dirty="0"/>
          </a:p>
        </p:txBody>
      </p:sp>
      <p:pic>
        <p:nvPicPr>
          <p:cNvPr id="14" name="Gráfico 13" descr="Seta: Curva no sentido anti-horário com preenchimento sólido">
            <a:extLst>
              <a:ext uri="{FF2B5EF4-FFF2-40B4-BE49-F238E27FC236}">
                <a16:creationId xmlns:a16="http://schemas.microsoft.com/office/drawing/2014/main" id="{060A5E62-7C7C-79AF-EC28-EDCD344813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327780">
            <a:off x="1785420" y="1199728"/>
            <a:ext cx="582702" cy="613033"/>
          </a:xfrm>
          <a:prstGeom prst="rect">
            <a:avLst/>
          </a:prstGeom>
          <a:effectLst>
            <a:outerShdw blurRad="50800" dist="38100" dir="2700000" algn="tl" rotWithShape="0">
              <a:prstClr val="black">
                <a:alpha val="40000"/>
              </a:prstClr>
            </a:outerShdw>
          </a:effectLst>
        </p:spPr>
      </p:pic>
      <p:sp>
        <p:nvSpPr>
          <p:cNvPr id="16" name="CaixaDeTexto 15">
            <a:extLst>
              <a:ext uri="{FF2B5EF4-FFF2-40B4-BE49-F238E27FC236}">
                <a16:creationId xmlns:a16="http://schemas.microsoft.com/office/drawing/2014/main" id="{FE5AF0E5-31D0-12BB-DDEC-DD0C140383F1}"/>
              </a:ext>
            </a:extLst>
          </p:cNvPr>
          <p:cNvSpPr txBox="1"/>
          <p:nvPr/>
        </p:nvSpPr>
        <p:spPr>
          <a:xfrm>
            <a:off x="1883941" y="2420315"/>
            <a:ext cx="4162004" cy="1492716"/>
          </a:xfrm>
          <a:prstGeom prst="rect">
            <a:avLst/>
          </a:prstGeom>
          <a:noFill/>
        </p:spPr>
        <p:txBody>
          <a:bodyPr wrap="square">
            <a:spAutoFit/>
          </a:bodyPr>
          <a:lstStyle/>
          <a:p>
            <a:pPr algn="just"/>
            <a:r>
              <a:rPr lang="en-US" sz="1300" b="1" i="0" u="none" strike="noStrike" dirty="0" err="1">
                <a:solidFill>
                  <a:srgbClr val="000000"/>
                </a:solidFill>
                <a:effectLst/>
              </a:rPr>
              <a:t>Figura</a:t>
            </a:r>
            <a:r>
              <a:rPr lang="en-US" sz="1300" b="1" i="0" u="none" strike="noStrike" dirty="0">
                <a:solidFill>
                  <a:srgbClr val="000000"/>
                </a:solidFill>
                <a:effectLst/>
              </a:rPr>
              <a:t> 26.</a:t>
            </a:r>
            <a:r>
              <a:rPr lang="en-US" sz="1300" b="0" i="0" u="none" strike="noStrike" dirty="0">
                <a:solidFill>
                  <a:srgbClr val="000000"/>
                </a:solidFill>
                <a:effectLst/>
              </a:rPr>
              <a:t> </a:t>
            </a:r>
            <a:r>
              <a:rPr lang="pt-BR" sz="1300" b="0" i="0" u="none" strike="noStrike" dirty="0">
                <a:solidFill>
                  <a:srgbClr val="000000"/>
                </a:solidFill>
                <a:effectLst/>
              </a:rPr>
              <a:t>Aba Trainings (ensaios de treino) da planilha de edição do programa, no qual são mostradas as combinações entre recompensas (imediatas e atrasadas) e atrasos associados à recompensa atrasada. O quadrado azul destaca uma combinação que representa a escolha entre o valor máximo associado a esperar 7 segundos versus receber 100 pontos imediatamente.</a:t>
            </a:r>
            <a:endParaRPr lang="pt-BR" sz="1300" dirty="0"/>
          </a:p>
        </p:txBody>
      </p:sp>
      <p:sp>
        <p:nvSpPr>
          <p:cNvPr id="18" name="CaixaDeTexto 17">
            <a:extLst>
              <a:ext uri="{FF2B5EF4-FFF2-40B4-BE49-F238E27FC236}">
                <a16:creationId xmlns:a16="http://schemas.microsoft.com/office/drawing/2014/main" id="{F1F97944-9C82-4E70-15D5-72F74FF6EF39}"/>
              </a:ext>
            </a:extLst>
          </p:cNvPr>
          <p:cNvSpPr txBox="1"/>
          <p:nvPr/>
        </p:nvSpPr>
        <p:spPr>
          <a:xfrm>
            <a:off x="471488" y="4208543"/>
            <a:ext cx="5915025" cy="2000548"/>
          </a:xfrm>
          <a:prstGeom prst="rect">
            <a:avLst/>
          </a:prstGeom>
          <a:noFill/>
        </p:spPr>
        <p:txBody>
          <a:bodyPr wrap="square">
            <a:spAutoFit/>
          </a:bodyPr>
          <a:lstStyle/>
          <a:p>
            <a:pPr algn="just">
              <a:spcBef>
                <a:spcPts val="600"/>
              </a:spcBef>
            </a:pPr>
            <a:r>
              <a:rPr lang="en-US" sz="1650" b="1" dirty="0">
                <a:solidFill>
                  <a:srgbClr val="000000"/>
                </a:solidFill>
                <a:latin typeface="YAD7UJRv9J4 0"/>
              </a:rPr>
              <a:t>6</a:t>
            </a:r>
            <a:r>
              <a:rPr lang="en-US" sz="1650" b="1" i="0" u="none" strike="noStrike" dirty="0">
                <a:solidFill>
                  <a:srgbClr val="000000"/>
                </a:solidFill>
                <a:effectLst/>
                <a:latin typeface="YAD7UJRv9J4 0"/>
              </a:rPr>
              <a:t>.5. Experiments (</a:t>
            </a:r>
            <a:r>
              <a:rPr lang="en-US" sz="1650" b="1" i="0" u="none" strike="noStrike" dirty="0" err="1">
                <a:solidFill>
                  <a:srgbClr val="000000"/>
                </a:solidFill>
                <a:effectLst/>
                <a:latin typeface="YAD7UJRv9J4 0"/>
              </a:rPr>
              <a:t>jogos</a:t>
            </a:r>
            <a:r>
              <a:rPr lang="en-US" sz="1650" b="1" i="0" u="none" strike="noStrike" dirty="0">
                <a:solidFill>
                  <a:srgbClr val="000000"/>
                </a:solidFill>
                <a:effectLst/>
                <a:latin typeface="YAD7UJRv9J4 0"/>
              </a:rPr>
              <a:t>/</a:t>
            </a:r>
            <a:r>
              <a:rPr lang="en-US" sz="1650" b="1" i="0" u="none" strike="noStrike" dirty="0" err="1">
                <a:solidFill>
                  <a:srgbClr val="000000"/>
                </a:solidFill>
                <a:effectLst/>
                <a:latin typeface="YAD7UJRv9J4 0"/>
              </a:rPr>
              <a:t>tarefas</a:t>
            </a:r>
            <a:r>
              <a:rPr lang="en-US" sz="1650" b="1" i="0" u="none" strike="noStrike" dirty="0">
                <a:solidFill>
                  <a:srgbClr val="000000"/>
                </a:solidFill>
                <a:effectLst/>
                <a:latin typeface="YAD7UJRv9J4 0"/>
              </a:rPr>
              <a:t>)</a:t>
            </a:r>
            <a:endParaRPr lang="en-US" sz="1650" b="1" dirty="0">
              <a:solidFill>
                <a:srgbClr val="000000"/>
              </a:solidFill>
              <a:effectLst/>
              <a:latin typeface="YAD7UJRv9J4 0"/>
            </a:endParaRPr>
          </a:p>
          <a:p>
            <a:pPr algn="just">
              <a:spcBef>
                <a:spcPts val="600"/>
              </a:spcBef>
            </a:pPr>
            <a:r>
              <a:rPr lang="en-US" sz="1650" b="0" i="0" u="none" strike="noStrike" dirty="0">
                <a:solidFill>
                  <a:srgbClr val="000000"/>
                </a:solidFill>
                <a:effectLst/>
                <a:latin typeface="YAD7UJRv9J4 0"/>
              </a:rPr>
              <a:t>	</a:t>
            </a:r>
            <a:r>
              <a:rPr lang="pt-BR" sz="1650" b="0" i="0" u="none" strike="noStrike" dirty="0">
                <a:solidFill>
                  <a:srgbClr val="000000"/>
                </a:solidFill>
                <a:effectLst/>
                <a:latin typeface="YAD7UJRv9J4 0"/>
              </a:rPr>
              <a:t> Esta aba contém os mesmos elementos da aba Treino, mas corresponde às 36 tentativas de teste. Recomendamos aos usuários que não o alterem. Embora a Figura 27 apresente os dados organizados em ordem crescente por </a:t>
            </a:r>
            <a:r>
              <a:rPr lang="pt-BR" sz="1650" b="0" i="0" u="none" strike="noStrike" dirty="0" err="1">
                <a:solidFill>
                  <a:srgbClr val="000000"/>
                </a:solidFill>
                <a:effectLst/>
                <a:latin typeface="YAD7UJRv9J4 0"/>
              </a:rPr>
              <a:t>IDs</a:t>
            </a:r>
            <a:r>
              <a:rPr lang="pt-BR" sz="1650" b="0" i="0" u="none" strike="noStrike" dirty="0">
                <a:solidFill>
                  <a:srgbClr val="000000"/>
                </a:solidFill>
                <a:effectLst/>
                <a:latin typeface="YAD7UJRv9J4 0"/>
              </a:rPr>
              <a:t>, o programa </a:t>
            </a:r>
            <a:r>
              <a:rPr lang="pt-BR" sz="1650" b="0" i="0" u="none" strike="noStrike" dirty="0" err="1">
                <a:solidFill>
                  <a:srgbClr val="000000"/>
                </a:solidFill>
                <a:effectLst/>
                <a:latin typeface="YAD7UJRv9J4 0"/>
              </a:rPr>
              <a:t>pseudo-randomiza</a:t>
            </a:r>
            <a:r>
              <a:rPr lang="pt-BR" sz="1650" b="0" i="0" u="none" strike="noStrike" dirty="0">
                <a:solidFill>
                  <a:srgbClr val="000000"/>
                </a:solidFill>
                <a:effectLst/>
                <a:latin typeface="YAD7UJRv9J4 0"/>
              </a:rPr>
              <a:t> a sequência de tentativas, obedecendo às regras descritas acima para pontuação.</a:t>
            </a:r>
            <a:endParaRPr lang="en-US" sz="1650" dirty="0">
              <a:solidFill>
                <a:srgbClr val="000000"/>
              </a:solidFill>
              <a:effectLst/>
              <a:latin typeface="YAD7UJRv9J4 0"/>
            </a:endParaRPr>
          </a:p>
        </p:txBody>
      </p:sp>
      <p:sp>
        <p:nvSpPr>
          <p:cNvPr id="19" name="Retângulo 18">
            <a:extLst>
              <a:ext uri="{FF2B5EF4-FFF2-40B4-BE49-F238E27FC236}">
                <a16:creationId xmlns:a16="http://schemas.microsoft.com/office/drawing/2014/main" id="{3CD95575-EC62-2CE4-714B-B1840E1270CF}"/>
              </a:ext>
            </a:extLst>
          </p:cNvPr>
          <p:cNvSpPr/>
          <p:nvPr/>
        </p:nvSpPr>
        <p:spPr>
          <a:xfrm>
            <a:off x="3490825" y="1181642"/>
            <a:ext cx="2555120" cy="195995"/>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aixaDeTexto 2">
            <a:extLst>
              <a:ext uri="{FF2B5EF4-FFF2-40B4-BE49-F238E27FC236}">
                <a16:creationId xmlns:a16="http://schemas.microsoft.com/office/drawing/2014/main" id="{5FD774FE-F7C0-B0A8-5F70-1910FDC5FE01}"/>
              </a:ext>
            </a:extLst>
          </p:cNvPr>
          <p:cNvSpPr txBox="1"/>
          <p:nvPr/>
        </p:nvSpPr>
        <p:spPr>
          <a:xfrm>
            <a:off x="6318584" y="147592"/>
            <a:ext cx="418704" cy="369332"/>
          </a:xfrm>
          <a:prstGeom prst="rect">
            <a:avLst/>
          </a:prstGeom>
          <a:noFill/>
        </p:spPr>
        <p:txBody>
          <a:bodyPr wrap="none" rtlCol="0">
            <a:spAutoFit/>
          </a:bodyPr>
          <a:lstStyle/>
          <a:p>
            <a:r>
              <a:rPr lang="pt-BR" dirty="0"/>
              <a:t>53</a:t>
            </a:r>
          </a:p>
        </p:txBody>
      </p:sp>
      <p:pic>
        <p:nvPicPr>
          <p:cNvPr id="7" name="Imagem 6" descr="Tela de computador com texto preto sobre fundo branco&#10;&#10;Descrição gerada automaticamente">
            <a:extLst>
              <a:ext uri="{FF2B5EF4-FFF2-40B4-BE49-F238E27FC236}">
                <a16:creationId xmlns:a16="http://schemas.microsoft.com/office/drawing/2014/main" id="{0CB9B23F-F330-6EA1-B5A1-57E07D9E7CB2}"/>
              </a:ext>
            </a:extLst>
          </p:cNvPr>
          <p:cNvPicPr>
            <a:picLocks noChangeAspect="1"/>
          </p:cNvPicPr>
          <p:nvPr/>
        </p:nvPicPr>
        <p:blipFill rotWithShape="1">
          <a:blip r:embed="rId7">
            <a:extLst>
              <a:ext uri="{28A0092B-C50C-407E-A947-70E740481C1C}">
                <a14:useLocalDpi xmlns:a14="http://schemas.microsoft.com/office/drawing/2010/main" val="0"/>
              </a:ext>
            </a:extLst>
          </a:blip>
          <a:srcRect l="973" t="26367" r="18333" b="17309"/>
          <a:stretch/>
        </p:blipFill>
        <p:spPr>
          <a:xfrm>
            <a:off x="1657350" y="6355808"/>
            <a:ext cx="4729163" cy="2171700"/>
          </a:xfrm>
          <a:prstGeom prst="rect">
            <a:avLst/>
          </a:prstGeom>
        </p:spPr>
      </p:pic>
      <p:sp>
        <p:nvSpPr>
          <p:cNvPr id="9" name="CaixaDeTexto 8">
            <a:extLst>
              <a:ext uri="{FF2B5EF4-FFF2-40B4-BE49-F238E27FC236}">
                <a16:creationId xmlns:a16="http://schemas.microsoft.com/office/drawing/2014/main" id="{21BAB4FB-4D1E-B3AA-C861-09710BB88733}"/>
              </a:ext>
            </a:extLst>
          </p:cNvPr>
          <p:cNvSpPr txBox="1"/>
          <p:nvPr/>
        </p:nvSpPr>
        <p:spPr>
          <a:xfrm>
            <a:off x="670286" y="6697571"/>
            <a:ext cx="1031153" cy="738664"/>
          </a:xfrm>
          <a:prstGeom prst="rect">
            <a:avLst/>
          </a:prstGeom>
          <a:noFill/>
        </p:spPr>
        <p:txBody>
          <a:bodyPr wrap="square">
            <a:spAutoFit/>
          </a:bodyPr>
          <a:lstStyle/>
          <a:p>
            <a:r>
              <a:rPr lang="pt-BR" sz="1400" b="0" i="0" u="none" strike="noStrike" dirty="0">
                <a:solidFill>
                  <a:srgbClr val="000000"/>
                </a:solidFill>
                <a:effectLst/>
              </a:rPr>
              <a:t>Não modifique os </a:t>
            </a:r>
            <a:r>
              <a:rPr lang="pt-BR" sz="1400" b="0" i="0" u="none" strike="noStrike" dirty="0" err="1">
                <a:solidFill>
                  <a:srgbClr val="000000"/>
                </a:solidFill>
                <a:effectLst/>
              </a:rPr>
              <a:t>IDs</a:t>
            </a:r>
            <a:r>
              <a:rPr lang="pt-BR" sz="1400" b="0" i="0" u="none" strike="noStrike" dirty="0">
                <a:solidFill>
                  <a:srgbClr val="000000"/>
                </a:solidFill>
                <a:effectLst/>
              </a:rPr>
              <a:t> </a:t>
            </a:r>
            <a:endParaRPr lang="pt-BR" sz="1400" dirty="0"/>
          </a:p>
        </p:txBody>
      </p:sp>
      <p:pic>
        <p:nvPicPr>
          <p:cNvPr id="12" name="Gráfico 11" descr="Seta: Curva no sentido anti-horário com preenchimento sólido">
            <a:extLst>
              <a:ext uri="{FF2B5EF4-FFF2-40B4-BE49-F238E27FC236}">
                <a16:creationId xmlns:a16="http://schemas.microsoft.com/office/drawing/2014/main" id="{125A656B-CEA8-0456-9151-27B0F3E851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327780">
            <a:off x="1581377" y="6834441"/>
            <a:ext cx="582702" cy="683441"/>
          </a:xfrm>
          <a:prstGeom prst="rect">
            <a:avLst/>
          </a:prstGeom>
          <a:effectLst>
            <a:outerShdw blurRad="50800" dist="38100" dir="2700000" algn="tl" rotWithShape="0">
              <a:prstClr val="black">
                <a:alpha val="40000"/>
              </a:prstClr>
            </a:outerShdw>
          </a:effectLst>
        </p:spPr>
      </p:pic>
      <p:sp>
        <p:nvSpPr>
          <p:cNvPr id="15" name="CaixaDeTexto 14">
            <a:extLst>
              <a:ext uri="{FF2B5EF4-FFF2-40B4-BE49-F238E27FC236}">
                <a16:creationId xmlns:a16="http://schemas.microsoft.com/office/drawing/2014/main" id="{0702423C-AAFC-1190-B1BD-1B79F24FD914}"/>
              </a:ext>
            </a:extLst>
          </p:cNvPr>
          <p:cNvSpPr txBox="1"/>
          <p:nvPr/>
        </p:nvSpPr>
        <p:spPr>
          <a:xfrm>
            <a:off x="1657349" y="8518702"/>
            <a:ext cx="4729163" cy="492443"/>
          </a:xfrm>
          <a:prstGeom prst="rect">
            <a:avLst/>
          </a:prstGeom>
          <a:noFill/>
        </p:spPr>
        <p:txBody>
          <a:bodyPr wrap="square">
            <a:spAutoFit/>
          </a:bodyPr>
          <a:lstStyle/>
          <a:p>
            <a:pPr algn="just"/>
            <a:r>
              <a:rPr lang="en-US" sz="1300" b="1" i="0" u="none" strike="noStrike" dirty="0" err="1">
                <a:solidFill>
                  <a:srgbClr val="000000"/>
                </a:solidFill>
                <a:effectLst/>
              </a:rPr>
              <a:t>Figura</a:t>
            </a:r>
            <a:r>
              <a:rPr lang="en-US" sz="1300" b="1" i="0" u="none" strike="noStrike" dirty="0">
                <a:solidFill>
                  <a:srgbClr val="000000"/>
                </a:solidFill>
                <a:effectLst/>
              </a:rPr>
              <a:t> 27.</a:t>
            </a:r>
            <a:r>
              <a:rPr lang="en-US" sz="1300" b="0" i="0" u="none" strike="noStrike" dirty="0">
                <a:solidFill>
                  <a:srgbClr val="000000"/>
                </a:solidFill>
                <a:effectLst/>
              </a:rPr>
              <a:t> </a:t>
            </a:r>
            <a:r>
              <a:rPr lang="pt-BR" sz="1300" b="0" i="0" u="none" strike="noStrike" dirty="0">
                <a:solidFill>
                  <a:srgbClr val="000000"/>
                </a:solidFill>
                <a:effectLst/>
              </a:rPr>
              <a:t>Aba </a:t>
            </a:r>
            <a:r>
              <a:rPr lang="pt-BR" sz="1300" b="0" i="0" u="none" strike="noStrike" dirty="0" err="1">
                <a:solidFill>
                  <a:srgbClr val="000000"/>
                </a:solidFill>
                <a:effectLst/>
              </a:rPr>
              <a:t>Experiments</a:t>
            </a:r>
            <a:r>
              <a:rPr lang="pt-BR" sz="1300" b="0" i="0" u="none" strike="noStrike" dirty="0">
                <a:solidFill>
                  <a:srgbClr val="000000"/>
                </a:solidFill>
                <a:effectLst/>
              </a:rPr>
              <a:t> onde são mostradas os 36 ensaios de teste. Não é recomendável alterar nenhum valor.</a:t>
            </a:r>
            <a:endParaRPr lang="pt-BR" sz="1300" dirty="0"/>
          </a:p>
        </p:txBody>
      </p:sp>
    </p:spTree>
    <p:extLst>
      <p:ext uri="{BB962C8B-B14F-4D97-AF65-F5344CB8AC3E}">
        <p14:creationId xmlns:p14="http://schemas.microsoft.com/office/powerpoint/2010/main" val="1986375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11" name="CaixaDeTexto 10">
            <a:extLst>
              <a:ext uri="{FF2B5EF4-FFF2-40B4-BE49-F238E27FC236}">
                <a16:creationId xmlns:a16="http://schemas.microsoft.com/office/drawing/2014/main" id="{88400115-13B8-147B-E63D-4DB899160C6E}"/>
              </a:ext>
            </a:extLst>
          </p:cNvPr>
          <p:cNvSpPr txBox="1"/>
          <p:nvPr/>
        </p:nvSpPr>
        <p:spPr>
          <a:xfrm>
            <a:off x="471487" y="886256"/>
            <a:ext cx="5915025" cy="2631490"/>
          </a:xfrm>
          <a:prstGeom prst="rect">
            <a:avLst/>
          </a:prstGeom>
          <a:noFill/>
        </p:spPr>
        <p:txBody>
          <a:bodyPr wrap="square">
            <a:spAutoFit/>
          </a:bodyPr>
          <a:lstStyle/>
          <a:p>
            <a:pPr algn="just"/>
            <a:r>
              <a:rPr lang="en-US" sz="1650" b="1" dirty="0">
                <a:solidFill>
                  <a:srgbClr val="000000"/>
                </a:solidFill>
                <a:latin typeface="YAD7UJRv9J4 0"/>
              </a:rPr>
              <a:t>6</a:t>
            </a:r>
            <a:r>
              <a:rPr lang="en-US" sz="1650" b="1" i="0" u="none" strike="noStrike" dirty="0">
                <a:solidFill>
                  <a:srgbClr val="000000"/>
                </a:solidFill>
                <a:effectLst/>
                <a:latin typeface="YAD7UJRv9J4 0"/>
              </a:rPr>
              <a:t>.6. Debug</a:t>
            </a:r>
          </a:p>
          <a:p>
            <a:pPr algn="just"/>
            <a:endParaRPr lang="en-US" sz="1650" b="1" dirty="0">
              <a:solidFill>
                <a:srgbClr val="000000"/>
              </a:solidFill>
              <a:effectLst/>
              <a:latin typeface="YAD7UJRv9J4 0"/>
            </a:endParaRPr>
          </a:p>
          <a:p>
            <a:pPr algn="just"/>
            <a:r>
              <a:rPr lang="en-US" sz="1650" b="0" i="0" u="none" strike="noStrike" dirty="0">
                <a:solidFill>
                  <a:srgbClr val="000000"/>
                </a:solidFill>
                <a:effectLst/>
                <a:latin typeface="YAD7UJRv9J4 0"/>
              </a:rPr>
              <a:t>	</a:t>
            </a:r>
            <a:r>
              <a:rPr lang="pt-BR" sz="1650" b="0" i="0" u="none" strike="noStrike" dirty="0">
                <a:solidFill>
                  <a:srgbClr val="000000"/>
                </a:solidFill>
                <a:effectLst/>
              </a:rPr>
              <a:t> Esta aba é essencial para alterar ou adicionar um novo idioma. Para fazer isso, basta escrever o código do idioma na célula B2. Certifique-se de que o código e os textos estejam na aba </a:t>
            </a:r>
            <a:r>
              <a:rPr lang="pt-BR" sz="1650" b="0" i="0" u="none" strike="noStrike" dirty="0" err="1">
                <a:solidFill>
                  <a:srgbClr val="000000"/>
                </a:solidFill>
                <a:effectLst/>
              </a:rPr>
              <a:t>Texts</a:t>
            </a:r>
            <a:r>
              <a:rPr lang="pt-BR" sz="1650" b="0" i="0" u="none" strike="noStrike" dirty="0">
                <a:solidFill>
                  <a:srgbClr val="000000"/>
                </a:solidFill>
                <a:effectLst/>
              </a:rPr>
              <a:t>. A coluna A apresenta uma opção para quem deseja que o Jogo Imaginário (tarefa hipotética) seja sempre apresentado primeiro. Para isso, basta digitar “TRUE" na célula A2; caso contrário as tarefas serão apresentadas de forma totalmente aleatória (Figura 28).</a:t>
            </a:r>
            <a:endParaRPr lang="en-US" sz="1650" dirty="0">
              <a:solidFill>
                <a:srgbClr val="000000"/>
              </a:solidFill>
              <a:effectLst/>
              <a:latin typeface="YAD7UJRv9J4 0"/>
            </a:endParaRPr>
          </a:p>
        </p:txBody>
      </p:sp>
      <p:pic>
        <p:nvPicPr>
          <p:cNvPr id="13" name="Imagem 12" descr="Interface gráfica do usuário, Aplicativo, Tabela, Excel&#10;&#10;Descrição gerada automaticamente">
            <a:extLst>
              <a:ext uri="{FF2B5EF4-FFF2-40B4-BE49-F238E27FC236}">
                <a16:creationId xmlns:a16="http://schemas.microsoft.com/office/drawing/2014/main" id="{914BB63C-9F4D-E3D1-2944-8CFD2616BCA0}"/>
              </a:ext>
            </a:extLst>
          </p:cNvPr>
          <p:cNvPicPr>
            <a:picLocks noChangeAspect="1"/>
          </p:cNvPicPr>
          <p:nvPr/>
        </p:nvPicPr>
        <p:blipFill rotWithShape="1">
          <a:blip r:embed="rId4">
            <a:extLst>
              <a:ext uri="{28A0092B-C50C-407E-A947-70E740481C1C}">
                <a14:useLocalDpi xmlns:a14="http://schemas.microsoft.com/office/drawing/2010/main" val="0"/>
              </a:ext>
            </a:extLst>
          </a:blip>
          <a:srcRect l="1250" t="26672" r="56666" b="55599"/>
          <a:stretch/>
        </p:blipFill>
        <p:spPr>
          <a:xfrm>
            <a:off x="1357394" y="3921973"/>
            <a:ext cx="3813240" cy="903191"/>
          </a:xfrm>
          <a:prstGeom prst="rect">
            <a:avLst/>
          </a:prstGeom>
        </p:spPr>
      </p:pic>
      <p:sp>
        <p:nvSpPr>
          <p:cNvPr id="15" name="CaixaDeTexto 14">
            <a:extLst>
              <a:ext uri="{FF2B5EF4-FFF2-40B4-BE49-F238E27FC236}">
                <a16:creationId xmlns:a16="http://schemas.microsoft.com/office/drawing/2014/main" id="{1FE62568-DA57-6324-7AEC-5DF47D568F84}"/>
              </a:ext>
            </a:extLst>
          </p:cNvPr>
          <p:cNvSpPr txBox="1"/>
          <p:nvPr/>
        </p:nvSpPr>
        <p:spPr>
          <a:xfrm>
            <a:off x="1288478" y="4860980"/>
            <a:ext cx="3429000" cy="307777"/>
          </a:xfrm>
          <a:prstGeom prst="rect">
            <a:avLst/>
          </a:prstGeom>
          <a:noFill/>
        </p:spPr>
        <p:txBody>
          <a:bodyPr wrap="square">
            <a:spAutoFit/>
          </a:bodyPr>
          <a:lstStyle/>
          <a:p>
            <a:r>
              <a:rPr lang="pt-BR" sz="1400" b="1" i="0" u="none" strike="noStrike" dirty="0">
                <a:solidFill>
                  <a:srgbClr val="000000"/>
                </a:solidFill>
                <a:effectLst/>
              </a:rPr>
              <a:t>Figura 28. </a:t>
            </a:r>
            <a:r>
              <a:rPr lang="pt-BR" sz="1400" dirty="0">
                <a:solidFill>
                  <a:srgbClr val="000000"/>
                </a:solidFill>
              </a:rPr>
              <a:t>Aba </a:t>
            </a:r>
            <a:r>
              <a:rPr lang="pt-BR" sz="1400" b="0" i="0" u="none" strike="noStrike" dirty="0">
                <a:solidFill>
                  <a:srgbClr val="000000"/>
                </a:solidFill>
                <a:effectLst/>
              </a:rPr>
              <a:t>Debug.</a:t>
            </a:r>
            <a:endParaRPr lang="pt-BR" sz="1400" dirty="0"/>
          </a:p>
        </p:txBody>
      </p:sp>
      <p:sp>
        <p:nvSpPr>
          <p:cNvPr id="3" name="CaixaDeTexto 2">
            <a:extLst>
              <a:ext uri="{FF2B5EF4-FFF2-40B4-BE49-F238E27FC236}">
                <a16:creationId xmlns:a16="http://schemas.microsoft.com/office/drawing/2014/main" id="{F3B58752-2CBB-976A-5BE7-FA79A841184D}"/>
              </a:ext>
            </a:extLst>
          </p:cNvPr>
          <p:cNvSpPr txBox="1"/>
          <p:nvPr/>
        </p:nvSpPr>
        <p:spPr>
          <a:xfrm>
            <a:off x="6318584" y="147592"/>
            <a:ext cx="418704" cy="369332"/>
          </a:xfrm>
          <a:prstGeom prst="rect">
            <a:avLst/>
          </a:prstGeom>
          <a:noFill/>
        </p:spPr>
        <p:txBody>
          <a:bodyPr wrap="none" rtlCol="0">
            <a:spAutoFit/>
          </a:bodyPr>
          <a:lstStyle/>
          <a:p>
            <a:r>
              <a:rPr lang="pt-BR" dirty="0"/>
              <a:t>54</a:t>
            </a:r>
          </a:p>
        </p:txBody>
      </p:sp>
      <p:sp>
        <p:nvSpPr>
          <p:cNvPr id="9" name="CaixaDeTexto 8">
            <a:extLst>
              <a:ext uri="{FF2B5EF4-FFF2-40B4-BE49-F238E27FC236}">
                <a16:creationId xmlns:a16="http://schemas.microsoft.com/office/drawing/2014/main" id="{804C36DE-FFF7-6CBE-4187-B12575927EA1}"/>
              </a:ext>
            </a:extLst>
          </p:cNvPr>
          <p:cNvSpPr txBox="1"/>
          <p:nvPr/>
        </p:nvSpPr>
        <p:spPr>
          <a:xfrm>
            <a:off x="471487" y="5591240"/>
            <a:ext cx="5915025" cy="3493264"/>
          </a:xfrm>
          <a:prstGeom prst="rect">
            <a:avLst/>
          </a:prstGeom>
          <a:noFill/>
        </p:spPr>
        <p:txBody>
          <a:bodyPr wrap="square">
            <a:spAutoFit/>
          </a:bodyPr>
          <a:lstStyle/>
          <a:p>
            <a:pPr algn="just"/>
            <a:r>
              <a:rPr lang="en-US" sz="1650" b="1" dirty="0">
                <a:solidFill>
                  <a:srgbClr val="000000"/>
                </a:solidFill>
                <a:latin typeface="YAD7UJRv9J4 0"/>
              </a:rPr>
              <a:t>6</a:t>
            </a:r>
            <a:r>
              <a:rPr lang="en-US" sz="1650" b="1" i="0" u="none" strike="noStrike" dirty="0">
                <a:solidFill>
                  <a:srgbClr val="000000"/>
                </a:solidFill>
                <a:effectLst/>
                <a:latin typeface="YAD7UJRv9J4 0"/>
              </a:rPr>
              <a:t>.7. </a:t>
            </a:r>
            <a:r>
              <a:rPr lang="en-US" sz="1650" b="1" i="0" u="none" strike="noStrike" dirty="0" err="1">
                <a:solidFill>
                  <a:srgbClr val="000000"/>
                </a:solidFill>
                <a:effectLst/>
                <a:latin typeface="YAD7UJRv9J4 0"/>
              </a:rPr>
              <a:t>Exportação</a:t>
            </a:r>
            <a:r>
              <a:rPr lang="en-US" sz="1650" b="1" i="0" u="none" strike="noStrike" dirty="0">
                <a:solidFill>
                  <a:srgbClr val="000000"/>
                </a:solidFill>
                <a:effectLst/>
                <a:latin typeface="YAD7UJRv9J4 0"/>
              </a:rPr>
              <a:t> do JSON</a:t>
            </a:r>
          </a:p>
          <a:p>
            <a:pPr algn="just"/>
            <a:endParaRPr lang="en-US" sz="1650" b="1" dirty="0">
              <a:solidFill>
                <a:srgbClr val="000000"/>
              </a:solidFill>
              <a:effectLst/>
              <a:latin typeface="YAD7UJRv9J4 0"/>
            </a:endParaRPr>
          </a:p>
          <a:p>
            <a:pPr algn="just"/>
            <a:r>
              <a:rPr lang="en-US" sz="1650" b="0" i="0" u="none" strike="noStrike" dirty="0">
                <a:solidFill>
                  <a:srgbClr val="000000"/>
                </a:solidFill>
                <a:effectLst/>
                <a:latin typeface="YAD7UJRv9J4 0"/>
              </a:rPr>
              <a:t>	</a:t>
            </a:r>
            <a:r>
              <a:rPr lang="pt-BR" sz="1650" b="0" i="0" u="none" strike="noStrike" dirty="0">
                <a:solidFill>
                  <a:srgbClr val="000000"/>
                </a:solidFill>
                <a:effectLst/>
              </a:rPr>
              <a:t> As alterações feitas na planilha do Google são salvas automaticamente. Para exportar e executar as alterações, é necessário clicar em “</a:t>
            </a:r>
            <a:r>
              <a:rPr lang="pt-BR" sz="1650" b="0" i="0" u="none" strike="noStrike" dirty="0" err="1">
                <a:solidFill>
                  <a:srgbClr val="000000"/>
                </a:solidFill>
                <a:effectLst/>
              </a:rPr>
              <a:t>Export</a:t>
            </a:r>
            <a:r>
              <a:rPr lang="pt-BR" sz="1650" b="0" i="0" u="none" strike="noStrike" dirty="0">
                <a:solidFill>
                  <a:srgbClr val="000000"/>
                </a:solidFill>
                <a:effectLst/>
              </a:rPr>
              <a:t> JSON” e depois em “</a:t>
            </a:r>
            <a:r>
              <a:rPr lang="pt-BR" sz="1650" b="0" i="0" u="none" strike="noStrike" dirty="0" err="1">
                <a:solidFill>
                  <a:srgbClr val="000000"/>
                </a:solidFill>
                <a:effectLst/>
              </a:rPr>
              <a:t>Export</a:t>
            </a:r>
            <a:r>
              <a:rPr lang="pt-BR" sz="1650" b="0" i="0" u="none" strike="noStrike" dirty="0">
                <a:solidFill>
                  <a:srgbClr val="000000"/>
                </a:solidFill>
                <a:effectLst/>
              </a:rPr>
              <a:t> JSON for Unity Project” (Figura 29A), localizado na barra de tarefas. Uma caixa de diálogo será aberta com o script (Figura 29B). Selecione tudo, copie (por exemplo, pressione CTRL+C no teclado) e abra a pasta </a:t>
            </a:r>
            <a:r>
              <a:rPr lang="pt-BR" sz="1650" b="0" i="0" u="none" strike="noStrike" dirty="0" err="1">
                <a:solidFill>
                  <a:srgbClr val="000000"/>
                </a:solidFill>
                <a:effectLst/>
              </a:rPr>
              <a:t>StreamingAssets</a:t>
            </a:r>
            <a:r>
              <a:rPr lang="pt-BR" sz="1650" b="0" i="0" u="none" strike="noStrike" dirty="0">
                <a:solidFill>
                  <a:srgbClr val="000000"/>
                </a:solidFill>
                <a:effectLst/>
              </a:rPr>
              <a:t> do programa. Abra o arquivo </a:t>
            </a:r>
            <a:r>
              <a:rPr lang="pt-BR" sz="1650" b="0" i="0" u="none" strike="noStrike" dirty="0" err="1">
                <a:solidFill>
                  <a:srgbClr val="000000"/>
                </a:solidFill>
                <a:effectLst/>
              </a:rPr>
              <a:t>Config</a:t>
            </a:r>
            <a:r>
              <a:rPr lang="pt-BR" sz="1650" b="0" i="0" u="none" strike="noStrike" dirty="0">
                <a:solidFill>
                  <a:srgbClr val="000000"/>
                </a:solidFill>
                <a:effectLst/>
              </a:rPr>
              <a:t>, selecione todo o texto e clique em colar (CTRL+V) (Figura 29C). Isso fará com que o script antigo seja substituído pelo novo. Em seguida, salve e feche o arquivo </a:t>
            </a:r>
            <a:r>
              <a:rPr lang="pt-BR" sz="1650" b="0" i="0" u="none" strike="noStrike" dirty="0" err="1">
                <a:solidFill>
                  <a:srgbClr val="000000"/>
                </a:solidFill>
                <a:effectLst/>
              </a:rPr>
              <a:t>Config</a:t>
            </a:r>
            <a:r>
              <a:rPr lang="pt-BR" sz="1650" b="0" i="0" u="none" strike="noStrike" dirty="0">
                <a:solidFill>
                  <a:srgbClr val="000000"/>
                </a:solidFill>
                <a:effectLst/>
              </a:rPr>
              <a:t>. Contate o </a:t>
            </a:r>
            <a:r>
              <a:rPr lang="en-US" sz="1650" b="0" i="0" u="none" strike="noStrike" dirty="0" err="1">
                <a:solidFill>
                  <a:srgbClr val="000000"/>
                </a:solidFill>
                <a:effectLst/>
                <a:hlinkClick r:id="rId5"/>
              </a:rPr>
              <a:t>autores</a:t>
            </a:r>
            <a:r>
              <a:rPr lang="en-US" sz="1650" b="0" i="0" u="none" strike="noStrike" dirty="0">
                <a:solidFill>
                  <a:srgbClr val="000000"/>
                </a:solidFill>
                <a:effectLst/>
              </a:rPr>
              <a:t> </a:t>
            </a:r>
            <a:r>
              <a:rPr lang="en-US" sz="1650" dirty="0">
                <a:solidFill>
                  <a:srgbClr val="000000"/>
                </a:solidFill>
              </a:rPr>
              <a:t>se </a:t>
            </a:r>
            <a:r>
              <a:rPr lang="en-US" sz="1650" dirty="0" err="1">
                <a:solidFill>
                  <a:srgbClr val="000000"/>
                </a:solidFill>
              </a:rPr>
              <a:t>precisar</a:t>
            </a:r>
            <a:r>
              <a:rPr lang="en-US" sz="1650" dirty="0">
                <a:solidFill>
                  <a:srgbClr val="000000"/>
                </a:solidFill>
              </a:rPr>
              <a:t> de </a:t>
            </a:r>
            <a:r>
              <a:rPr lang="en-US" sz="1650" dirty="0" err="1">
                <a:solidFill>
                  <a:srgbClr val="000000"/>
                </a:solidFill>
              </a:rPr>
              <a:t>ajuda</a:t>
            </a:r>
            <a:r>
              <a:rPr lang="en-US" sz="1650" dirty="0">
                <a:solidFill>
                  <a:srgbClr val="000000"/>
                </a:solidFill>
              </a:rPr>
              <a:t>.</a:t>
            </a:r>
            <a:endParaRPr lang="en-US" sz="1650" dirty="0">
              <a:solidFill>
                <a:srgbClr val="000000"/>
              </a:solidFill>
              <a:effectLst/>
              <a:latin typeface="YAD7UJRv9J4 0"/>
            </a:endParaRPr>
          </a:p>
        </p:txBody>
      </p:sp>
    </p:spTree>
    <p:extLst>
      <p:ext uri="{BB962C8B-B14F-4D97-AF65-F5344CB8AC3E}">
        <p14:creationId xmlns:p14="http://schemas.microsoft.com/office/powerpoint/2010/main" val="785587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9700142"/>
          </a:xfrm>
          <a:prstGeom prst="rect">
            <a:avLst/>
          </a:prstGeom>
        </p:spPr>
      </p:pic>
      <p:pic>
        <p:nvPicPr>
          <p:cNvPr id="5" name="Imagem 4" descr="Interface gráfica do usuário, Aplicativo, Tabela, Excel&#10;&#10;Descrição gerada automaticamente">
            <a:extLst>
              <a:ext uri="{FF2B5EF4-FFF2-40B4-BE49-F238E27FC236}">
                <a16:creationId xmlns:a16="http://schemas.microsoft.com/office/drawing/2014/main" id="{426EEC7F-6C8F-C4E3-2DE6-9F09D6FEFAB5}"/>
              </a:ext>
            </a:extLst>
          </p:cNvPr>
          <p:cNvPicPr>
            <a:picLocks noChangeAspect="1"/>
          </p:cNvPicPr>
          <p:nvPr/>
        </p:nvPicPr>
        <p:blipFill rotWithShape="1">
          <a:blip r:embed="rId4">
            <a:extLst>
              <a:ext uri="{28A0092B-C50C-407E-A947-70E740481C1C}">
                <a14:useLocalDpi xmlns:a14="http://schemas.microsoft.com/office/drawing/2010/main" val="0"/>
              </a:ext>
            </a:extLst>
          </a:blip>
          <a:srcRect l="1250" t="14005" r="32347" b="56810"/>
          <a:stretch/>
        </p:blipFill>
        <p:spPr>
          <a:xfrm>
            <a:off x="721487" y="1180698"/>
            <a:ext cx="5592895" cy="1382017"/>
          </a:xfrm>
          <a:prstGeom prst="rect">
            <a:avLst/>
          </a:prstGeom>
        </p:spPr>
      </p:pic>
      <p:sp>
        <p:nvSpPr>
          <p:cNvPr id="7" name="CaixaDeTexto 6">
            <a:extLst>
              <a:ext uri="{FF2B5EF4-FFF2-40B4-BE49-F238E27FC236}">
                <a16:creationId xmlns:a16="http://schemas.microsoft.com/office/drawing/2014/main" id="{9FF82BDA-18E1-361E-7A1E-B0634471962F}"/>
              </a:ext>
            </a:extLst>
          </p:cNvPr>
          <p:cNvSpPr txBox="1"/>
          <p:nvPr/>
        </p:nvSpPr>
        <p:spPr>
          <a:xfrm>
            <a:off x="3692129" y="691646"/>
            <a:ext cx="1047750" cy="307777"/>
          </a:xfrm>
          <a:prstGeom prst="rect">
            <a:avLst/>
          </a:prstGeom>
          <a:noFill/>
        </p:spPr>
        <p:txBody>
          <a:bodyPr wrap="square">
            <a:spAutoFit/>
          </a:bodyPr>
          <a:lstStyle/>
          <a:p>
            <a:r>
              <a:rPr lang="pt-BR" sz="1400" dirty="0"/>
              <a:t>Clique aqui</a:t>
            </a:r>
          </a:p>
        </p:txBody>
      </p:sp>
      <p:pic>
        <p:nvPicPr>
          <p:cNvPr id="8" name="Gráfico 7" descr="Seta: Curva no sentido anti-horário com preenchimento sólido">
            <a:extLst>
              <a:ext uri="{FF2B5EF4-FFF2-40B4-BE49-F238E27FC236}">
                <a16:creationId xmlns:a16="http://schemas.microsoft.com/office/drawing/2014/main" id="{18D34DA8-E641-32F4-ABBF-55DFE9974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966218" flipH="1">
            <a:off x="4468089" y="725175"/>
            <a:ext cx="543579" cy="613033"/>
          </a:xfrm>
          <a:prstGeom prst="rect">
            <a:avLst/>
          </a:prstGeom>
          <a:effectLst>
            <a:outerShdw blurRad="50800" dist="38100" dir="2700000" algn="tl" rotWithShape="0">
              <a:prstClr val="black">
                <a:alpha val="40000"/>
              </a:prstClr>
            </a:outerShdw>
          </a:effectLst>
        </p:spPr>
      </p:pic>
      <p:sp>
        <p:nvSpPr>
          <p:cNvPr id="9" name="Retângulo 8">
            <a:extLst>
              <a:ext uri="{FF2B5EF4-FFF2-40B4-BE49-F238E27FC236}">
                <a16:creationId xmlns:a16="http://schemas.microsoft.com/office/drawing/2014/main" id="{0286740F-1B19-A7BA-CD78-EF64C7E3E934}"/>
              </a:ext>
            </a:extLst>
          </p:cNvPr>
          <p:cNvSpPr/>
          <p:nvPr/>
        </p:nvSpPr>
        <p:spPr>
          <a:xfrm>
            <a:off x="4520292" y="4644770"/>
            <a:ext cx="1476375" cy="1998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1" name="Imagem 10" descr="Interface gráfica do usuário, Aplicativo&#10;&#10;Descrição gerada automaticamente">
            <a:extLst>
              <a:ext uri="{FF2B5EF4-FFF2-40B4-BE49-F238E27FC236}">
                <a16:creationId xmlns:a16="http://schemas.microsoft.com/office/drawing/2014/main" id="{7727F93B-73FC-29D8-1DE2-A55147A68763}"/>
              </a:ext>
            </a:extLst>
          </p:cNvPr>
          <p:cNvPicPr>
            <a:picLocks noChangeAspect="1"/>
          </p:cNvPicPr>
          <p:nvPr/>
        </p:nvPicPr>
        <p:blipFill rotWithShape="1">
          <a:blip r:embed="rId7">
            <a:extLst>
              <a:ext uri="{28A0092B-C50C-407E-A947-70E740481C1C}">
                <a14:useLocalDpi xmlns:a14="http://schemas.microsoft.com/office/drawing/2010/main" val="0"/>
              </a:ext>
            </a:extLst>
          </a:blip>
          <a:srcRect l="33611" t="26366" r="33750" b="22581"/>
          <a:stretch/>
        </p:blipFill>
        <p:spPr>
          <a:xfrm>
            <a:off x="684417" y="3419367"/>
            <a:ext cx="2547046" cy="2239954"/>
          </a:xfrm>
          <a:prstGeom prst="rect">
            <a:avLst/>
          </a:prstGeom>
        </p:spPr>
      </p:pic>
      <p:pic>
        <p:nvPicPr>
          <p:cNvPr id="13" name="Imagem 12" descr="Interface gráfica do usuário, Aplicativo&#10;&#10;Descrição gerada automaticamente">
            <a:extLst>
              <a:ext uri="{FF2B5EF4-FFF2-40B4-BE49-F238E27FC236}">
                <a16:creationId xmlns:a16="http://schemas.microsoft.com/office/drawing/2014/main" id="{0019654F-B05D-B2CE-8E23-D07D7BB93294}"/>
              </a:ext>
            </a:extLst>
          </p:cNvPr>
          <p:cNvPicPr>
            <a:picLocks noChangeAspect="1"/>
          </p:cNvPicPr>
          <p:nvPr/>
        </p:nvPicPr>
        <p:blipFill rotWithShape="1">
          <a:blip r:embed="rId8">
            <a:extLst>
              <a:ext uri="{28A0092B-C50C-407E-A947-70E740481C1C}">
                <a14:useLocalDpi xmlns:a14="http://schemas.microsoft.com/office/drawing/2010/main" val="0"/>
              </a:ext>
            </a:extLst>
          </a:blip>
          <a:srcRect l="25000" t="18381" r="32963" b="24450"/>
          <a:stretch/>
        </p:blipFill>
        <p:spPr>
          <a:xfrm>
            <a:off x="3641930" y="3419367"/>
            <a:ext cx="2672452" cy="2239954"/>
          </a:xfrm>
          <a:prstGeom prst="rect">
            <a:avLst/>
          </a:prstGeom>
        </p:spPr>
      </p:pic>
      <p:sp>
        <p:nvSpPr>
          <p:cNvPr id="17" name="Fluxograma: Conector 16">
            <a:extLst>
              <a:ext uri="{FF2B5EF4-FFF2-40B4-BE49-F238E27FC236}">
                <a16:creationId xmlns:a16="http://schemas.microsoft.com/office/drawing/2014/main" id="{EA7D9205-EEBD-B7FB-7808-28C224C2AB6D}"/>
              </a:ext>
            </a:extLst>
          </p:cNvPr>
          <p:cNvSpPr/>
          <p:nvPr/>
        </p:nvSpPr>
        <p:spPr>
          <a:xfrm>
            <a:off x="436898" y="3118644"/>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20" name="Seta: Pentágono 19">
            <a:extLst>
              <a:ext uri="{FF2B5EF4-FFF2-40B4-BE49-F238E27FC236}">
                <a16:creationId xmlns:a16="http://schemas.microsoft.com/office/drawing/2014/main" id="{690793A9-7FE3-0202-58D3-BE7E20DD8CA7}"/>
              </a:ext>
            </a:extLst>
          </p:cNvPr>
          <p:cNvSpPr/>
          <p:nvPr/>
        </p:nvSpPr>
        <p:spPr>
          <a:xfrm>
            <a:off x="3517934" y="3421618"/>
            <a:ext cx="1181101" cy="184692"/>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Fluxograma: Conector 17">
            <a:extLst>
              <a:ext uri="{FF2B5EF4-FFF2-40B4-BE49-F238E27FC236}">
                <a16:creationId xmlns:a16="http://schemas.microsoft.com/office/drawing/2014/main" id="{DC751EB3-AF0D-876B-386B-3015CD8907B8}"/>
              </a:ext>
            </a:extLst>
          </p:cNvPr>
          <p:cNvSpPr/>
          <p:nvPr/>
        </p:nvSpPr>
        <p:spPr>
          <a:xfrm>
            <a:off x="3391670" y="3118643"/>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a:t>
            </a:r>
            <a:endParaRPr lang="pt-BR" dirty="0">
              <a:solidFill>
                <a:schemeClr val="bg1"/>
              </a:solidFill>
              <a:latin typeface="Aharoni" panose="02010803020104030203" pitchFamily="2" charset="-79"/>
              <a:cs typeface="Aharoni" panose="02010803020104030203" pitchFamily="2" charset="-79"/>
            </a:endParaRPr>
          </a:p>
        </p:txBody>
      </p:sp>
      <p:sp>
        <p:nvSpPr>
          <p:cNvPr id="19" name="Fluxograma: Conector 18">
            <a:extLst>
              <a:ext uri="{FF2B5EF4-FFF2-40B4-BE49-F238E27FC236}">
                <a16:creationId xmlns:a16="http://schemas.microsoft.com/office/drawing/2014/main" id="{E0AE50B2-D4EB-2D7E-81E8-26FCBEE826BA}"/>
              </a:ext>
            </a:extLst>
          </p:cNvPr>
          <p:cNvSpPr/>
          <p:nvPr/>
        </p:nvSpPr>
        <p:spPr>
          <a:xfrm>
            <a:off x="615691" y="962865"/>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22" name="CaixaDeTexto 21">
            <a:extLst>
              <a:ext uri="{FF2B5EF4-FFF2-40B4-BE49-F238E27FC236}">
                <a16:creationId xmlns:a16="http://schemas.microsoft.com/office/drawing/2014/main" id="{E41D17C6-1BA4-6C6A-89DC-7631218F92C5}"/>
              </a:ext>
            </a:extLst>
          </p:cNvPr>
          <p:cNvSpPr txBox="1"/>
          <p:nvPr/>
        </p:nvSpPr>
        <p:spPr>
          <a:xfrm>
            <a:off x="584406" y="5659321"/>
            <a:ext cx="5940424" cy="523220"/>
          </a:xfrm>
          <a:prstGeom prst="rect">
            <a:avLst/>
          </a:prstGeom>
          <a:noFill/>
        </p:spPr>
        <p:txBody>
          <a:bodyPr wrap="square">
            <a:spAutoFit/>
          </a:bodyPr>
          <a:lstStyle/>
          <a:p>
            <a:pPr algn="just"/>
            <a:r>
              <a:rPr lang="en-US" sz="1400" b="1" i="0" u="none" strike="noStrike" dirty="0" err="1">
                <a:solidFill>
                  <a:srgbClr val="000000"/>
                </a:solidFill>
                <a:effectLst/>
              </a:rPr>
              <a:t>Figura</a:t>
            </a:r>
            <a:r>
              <a:rPr lang="en-US" sz="1400" b="1" i="0" u="none" strike="noStrike" dirty="0">
                <a:solidFill>
                  <a:srgbClr val="000000"/>
                </a:solidFill>
                <a:effectLst/>
              </a:rPr>
              <a:t> 29.</a:t>
            </a:r>
            <a:r>
              <a:rPr lang="en-US" sz="1400" b="0" i="0" u="none" strike="noStrike" dirty="0">
                <a:solidFill>
                  <a:srgbClr val="000000"/>
                </a:solidFill>
                <a:effectLst/>
              </a:rPr>
              <a:t> </a:t>
            </a:r>
            <a:r>
              <a:rPr lang="pt-BR" sz="1400" b="0" i="0" u="none" strike="noStrike" dirty="0">
                <a:solidFill>
                  <a:srgbClr val="000000"/>
                </a:solidFill>
                <a:effectLst/>
              </a:rPr>
              <a:t>Procedimento para exportar o JSON para a pasta </a:t>
            </a:r>
            <a:r>
              <a:rPr lang="pt-BR" sz="1400" b="0" i="0" u="none" strike="noStrike" dirty="0" err="1">
                <a:solidFill>
                  <a:srgbClr val="000000"/>
                </a:solidFill>
                <a:effectLst/>
              </a:rPr>
              <a:t>StreamingAssets</a:t>
            </a:r>
            <a:r>
              <a:rPr lang="pt-BR" sz="1400" b="0" i="0" u="none" strike="noStrike" dirty="0">
                <a:solidFill>
                  <a:srgbClr val="000000"/>
                </a:solidFill>
                <a:effectLst/>
              </a:rPr>
              <a:t> do programa.</a:t>
            </a:r>
            <a:endParaRPr lang="pt-BR" sz="1400" dirty="0"/>
          </a:p>
        </p:txBody>
      </p:sp>
      <p:sp>
        <p:nvSpPr>
          <p:cNvPr id="10" name="CaixaDeTexto 9">
            <a:extLst>
              <a:ext uri="{FF2B5EF4-FFF2-40B4-BE49-F238E27FC236}">
                <a16:creationId xmlns:a16="http://schemas.microsoft.com/office/drawing/2014/main" id="{7EAAA856-A8EB-B5BD-E21C-1AEDC994AABD}"/>
              </a:ext>
            </a:extLst>
          </p:cNvPr>
          <p:cNvSpPr txBox="1"/>
          <p:nvPr/>
        </p:nvSpPr>
        <p:spPr>
          <a:xfrm>
            <a:off x="6318584" y="147592"/>
            <a:ext cx="418704" cy="369332"/>
          </a:xfrm>
          <a:prstGeom prst="rect">
            <a:avLst/>
          </a:prstGeom>
          <a:noFill/>
        </p:spPr>
        <p:txBody>
          <a:bodyPr wrap="none" rtlCol="0">
            <a:spAutoFit/>
          </a:bodyPr>
          <a:lstStyle/>
          <a:p>
            <a:r>
              <a:rPr lang="pt-BR" dirty="0"/>
              <a:t>55</a:t>
            </a:r>
          </a:p>
        </p:txBody>
      </p:sp>
    </p:spTree>
    <p:extLst>
      <p:ext uri="{BB962C8B-B14F-4D97-AF65-F5344CB8AC3E}">
        <p14:creationId xmlns:p14="http://schemas.microsoft.com/office/powerpoint/2010/main" val="1588314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dirty="0"/>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3" name="CaixaDeTexto 2">
            <a:extLst>
              <a:ext uri="{FF2B5EF4-FFF2-40B4-BE49-F238E27FC236}">
                <a16:creationId xmlns:a16="http://schemas.microsoft.com/office/drawing/2014/main" id="{09EA6F81-5FCC-F854-FCE3-F7368B0EE80B}"/>
              </a:ext>
            </a:extLst>
          </p:cNvPr>
          <p:cNvSpPr txBox="1"/>
          <p:nvPr/>
        </p:nvSpPr>
        <p:spPr>
          <a:xfrm>
            <a:off x="471487" y="714375"/>
            <a:ext cx="2369559" cy="523220"/>
          </a:xfrm>
          <a:prstGeom prst="rect">
            <a:avLst/>
          </a:prstGeom>
          <a:noFill/>
        </p:spPr>
        <p:txBody>
          <a:bodyPr wrap="none" rtlCol="0">
            <a:spAutoFit/>
          </a:bodyPr>
          <a:lstStyle/>
          <a:p>
            <a:r>
              <a:rPr lang="pt-BR" sz="2800" dirty="0">
                <a:latin typeface="Berlin Sans FB Demi" panose="020E0802020502020306" pitchFamily="34" charset="0"/>
              </a:rPr>
              <a:t>7. Referências</a:t>
            </a:r>
          </a:p>
        </p:txBody>
      </p:sp>
      <p:sp>
        <p:nvSpPr>
          <p:cNvPr id="5" name="CaixaDeTexto 4">
            <a:extLst>
              <a:ext uri="{FF2B5EF4-FFF2-40B4-BE49-F238E27FC236}">
                <a16:creationId xmlns:a16="http://schemas.microsoft.com/office/drawing/2014/main" id="{62010956-6E93-55FB-F289-DA308DB46537}"/>
              </a:ext>
            </a:extLst>
          </p:cNvPr>
          <p:cNvSpPr txBox="1"/>
          <p:nvPr/>
        </p:nvSpPr>
        <p:spPr>
          <a:xfrm>
            <a:off x="471486" y="1620351"/>
            <a:ext cx="5915025" cy="7679025"/>
          </a:xfrm>
          <a:prstGeom prst="rect">
            <a:avLst/>
          </a:prstGeom>
          <a:noFill/>
        </p:spPr>
        <p:txBody>
          <a:bodyPr wrap="square" rtlCol="0">
            <a:spAutoFit/>
          </a:bodyPr>
          <a:lstStyle/>
          <a:p>
            <a:pPr marL="304800" indent="-304800" algn="just">
              <a:spcAft>
                <a:spcPts val="600"/>
              </a:spcAft>
            </a:pPr>
            <a:r>
              <a:rPr lang="en-US" sz="1400" dirty="0">
                <a:effectLst/>
                <a:ea typeface="Calibri" panose="020F0502020204030204" pitchFamily="34" charset="0"/>
                <a:cs typeface="Times New Roman" panose="02020603050405020304" pitchFamily="18" charset="0"/>
              </a:rPr>
              <a:t>Alt, M. (2020). </a:t>
            </a:r>
            <a:r>
              <a:rPr lang="pt-BR" sz="1400" i="1" dirty="0">
                <a:effectLst/>
                <a:ea typeface="Calibri" panose="020F0502020204030204" pitchFamily="34" charset="0"/>
                <a:cs typeface="Times New Roman" panose="02020603050405020304" pitchFamily="18" charset="0"/>
              </a:rPr>
              <a:t>Pure </a:t>
            </a:r>
            <a:r>
              <a:rPr lang="pt-BR" sz="1400" i="1" dirty="0" err="1">
                <a:effectLst/>
                <a:ea typeface="Calibri" panose="020F0502020204030204" pitchFamily="34" charset="0"/>
                <a:cs typeface="Times New Roman" panose="02020603050405020304" pitchFamily="18" charset="0"/>
              </a:rPr>
              <a:t>Invention</a:t>
            </a:r>
            <a:r>
              <a:rPr lang="pt-BR" sz="1400" i="1" dirty="0">
                <a:effectLst/>
                <a:ea typeface="Calibri" panose="020F0502020204030204" pitchFamily="34" charset="0"/>
                <a:cs typeface="Times New Roman" panose="02020603050405020304" pitchFamily="18" charset="0"/>
              </a:rPr>
              <a:t>: </a:t>
            </a:r>
            <a:r>
              <a:rPr lang="pt-BR" sz="1400" i="1" dirty="0" err="1">
                <a:effectLst/>
                <a:ea typeface="Calibri" panose="020F0502020204030204" pitchFamily="34" charset="0"/>
                <a:cs typeface="Times New Roman" panose="02020603050405020304" pitchFamily="18" charset="0"/>
              </a:rPr>
              <a:t>How</a:t>
            </a:r>
            <a:r>
              <a:rPr lang="pt-BR" sz="1400" i="1" dirty="0">
                <a:effectLst/>
                <a:ea typeface="Calibri" panose="020F0502020204030204" pitchFamily="34" charset="0"/>
                <a:cs typeface="Times New Roman" panose="02020603050405020304" pitchFamily="18" charset="0"/>
              </a:rPr>
              <a:t> </a:t>
            </a:r>
            <a:r>
              <a:rPr lang="pt-BR" sz="1400" i="1" dirty="0" err="1">
                <a:effectLst/>
                <a:ea typeface="Calibri" panose="020F0502020204030204" pitchFamily="34" charset="0"/>
                <a:cs typeface="Times New Roman" panose="02020603050405020304" pitchFamily="18" charset="0"/>
              </a:rPr>
              <a:t>Japan's</a:t>
            </a:r>
            <a:r>
              <a:rPr lang="pt-BR" sz="1400" i="1" dirty="0">
                <a:effectLst/>
                <a:ea typeface="Calibri" panose="020F0502020204030204" pitchFamily="34" charset="0"/>
                <a:cs typeface="Times New Roman" panose="02020603050405020304" pitchFamily="18" charset="0"/>
              </a:rPr>
              <a:t> Pop Culture </a:t>
            </a:r>
            <a:r>
              <a:rPr lang="pt-BR" sz="1400" i="1" dirty="0" err="1">
                <a:effectLst/>
                <a:ea typeface="Calibri" panose="020F0502020204030204" pitchFamily="34" charset="0"/>
                <a:cs typeface="Times New Roman" panose="02020603050405020304" pitchFamily="18" charset="0"/>
              </a:rPr>
              <a:t>Conquered</a:t>
            </a:r>
            <a:r>
              <a:rPr lang="pt-BR" sz="1400" i="1" dirty="0">
                <a:effectLst/>
                <a:ea typeface="Calibri" panose="020F0502020204030204" pitchFamily="34" charset="0"/>
                <a:cs typeface="Times New Roman" panose="02020603050405020304" pitchFamily="18" charset="0"/>
              </a:rPr>
              <a:t> the World</a:t>
            </a:r>
            <a:r>
              <a:rPr lang="pt-BR" sz="1400" dirty="0">
                <a:effectLst/>
                <a:ea typeface="Calibri" panose="020F0502020204030204" pitchFamily="34" charset="0"/>
                <a:cs typeface="Times New Roman" panose="02020603050405020304" pitchFamily="18" charset="0"/>
              </a:rPr>
              <a:t>. Crown </a:t>
            </a:r>
            <a:r>
              <a:rPr lang="pt-BR" sz="1400" dirty="0" err="1">
                <a:effectLst/>
                <a:ea typeface="Calibri" panose="020F0502020204030204" pitchFamily="34" charset="0"/>
                <a:cs typeface="Times New Roman" panose="02020603050405020304" pitchFamily="18" charset="0"/>
              </a:rPr>
              <a:t>Publishing</a:t>
            </a:r>
            <a:r>
              <a:rPr lang="pt-BR" sz="1400" dirty="0">
                <a:effectLst/>
                <a:ea typeface="Calibri" panose="020F0502020204030204" pitchFamily="34" charset="0"/>
                <a:cs typeface="Times New Roman" panose="02020603050405020304" pitchFamily="18" charset="0"/>
              </a:rPr>
              <a:t> </a:t>
            </a:r>
            <a:r>
              <a:rPr lang="pt-BR" sz="1400" dirty="0" err="1">
                <a:effectLst/>
                <a:ea typeface="Calibri" panose="020F0502020204030204" pitchFamily="34" charset="0"/>
                <a:cs typeface="Times New Roman" panose="02020603050405020304" pitchFamily="18" charset="0"/>
              </a:rPr>
              <a:t>Group</a:t>
            </a:r>
            <a:r>
              <a:rPr lang="pt-BR" sz="1400" dirty="0">
                <a:effectLst/>
                <a:ea typeface="Calibri" panose="020F0502020204030204" pitchFamily="34" charset="0"/>
                <a:cs typeface="Times New Roman" panose="02020603050405020304" pitchFamily="18" charset="0"/>
              </a:rPr>
              <a:t> (NY).</a:t>
            </a:r>
          </a:p>
          <a:p>
            <a:pPr marL="304800" indent="-304800" algn="just">
              <a:spcAft>
                <a:spcPts val="600"/>
              </a:spcAft>
            </a:pPr>
            <a:r>
              <a:rPr lang="en-US" sz="1400" dirty="0">
                <a:effectLst/>
                <a:ea typeface="Times New Roman" panose="02020603050405020304" pitchFamily="18" charset="0"/>
                <a:cs typeface="Arial" panose="020B0604020202020204" pitchFamily="34" charset="0"/>
              </a:rPr>
              <a:t>Beck, R. C., &amp; Triplett, M. F. (2009). Test-Retest Reliability of a Group-Administered Paper-Pencil Measure of Delay Discounting. </a:t>
            </a:r>
            <a:r>
              <a:rPr lang="en-US" sz="1400" i="1" dirty="0">
                <a:effectLst/>
                <a:ea typeface="Times New Roman" panose="02020603050405020304" pitchFamily="18" charset="0"/>
                <a:cs typeface="Arial" panose="020B0604020202020204" pitchFamily="34" charset="0"/>
              </a:rPr>
              <a:t>Experimental and Clinical Psychopharmacology</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17</a:t>
            </a:r>
            <a:r>
              <a:rPr lang="en-US" sz="1400" dirty="0">
                <a:effectLst/>
                <a:ea typeface="Times New Roman" panose="02020603050405020304" pitchFamily="18" charset="0"/>
                <a:cs typeface="Arial" panose="020B0604020202020204" pitchFamily="34" charset="0"/>
              </a:rPr>
              <a:t>(5), 345–355. </a:t>
            </a:r>
            <a:r>
              <a:rPr lang="en-US" sz="1400" u="sng" dirty="0">
                <a:solidFill>
                  <a:srgbClr val="0563C1"/>
                </a:solidFill>
                <a:effectLst/>
                <a:ea typeface="Times New Roman" panose="02020603050405020304" pitchFamily="18" charset="0"/>
                <a:cs typeface="Arial" panose="020B0604020202020204" pitchFamily="34" charset="0"/>
                <a:hlinkClick r:id="rId4"/>
              </a:rPr>
              <a:t>https://doi.org/10.1037/a0017078</a:t>
            </a:r>
            <a:endParaRPr lang="en-US" sz="1400" dirty="0">
              <a:effectLst/>
              <a:ea typeface="Calibri" panose="020F0502020204030204" pitchFamily="34" charset="0"/>
            </a:endParaRPr>
          </a:p>
          <a:p>
            <a:pPr marL="228600" indent="-228600" algn="just">
              <a:spcAft>
                <a:spcPts val="600"/>
              </a:spcAft>
            </a:pPr>
            <a:r>
              <a:rPr lang="pt-BR" sz="1400" b="0" i="0" dirty="0" err="1">
                <a:effectLst/>
              </a:rPr>
              <a:t>Cerrato</a:t>
            </a:r>
            <a:r>
              <a:rPr lang="pt-BR" sz="1400" b="0" i="0" dirty="0">
                <a:effectLst/>
              </a:rPr>
              <a:t>, A., &amp; </a:t>
            </a:r>
            <a:r>
              <a:rPr lang="pt-BR" sz="1400" b="0" i="0" dirty="0" err="1">
                <a:effectLst/>
              </a:rPr>
              <a:t>Ponticorvo</a:t>
            </a:r>
            <a:r>
              <a:rPr lang="pt-BR" sz="1400" b="0" i="0" dirty="0">
                <a:effectLst/>
              </a:rPr>
              <a:t>, M. (2017, </a:t>
            </a:r>
            <a:r>
              <a:rPr lang="pt-BR" sz="1400" b="0" i="0" dirty="0" err="1">
                <a:effectLst/>
              </a:rPr>
              <a:t>June</a:t>
            </a:r>
            <a:r>
              <a:rPr lang="pt-BR" sz="1400" b="0" i="0" dirty="0">
                <a:effectLst/>
              </a:rPr>
              <a:t>). </a:t>
            </a:r>
            <a:r>
              <a:rPr lang="pt-BR" sz="1400" b="0" i="0" dirty="0" err="1">
                <a:effectLst/>
              </a:rPr>
              <a:t>Enhancing</a:t>
            </a:r>
            <a:r>
              <a:rPr lang="pt-BR" sz="1400" b="0" i="0" dirty="0">
                <a:effectLst/>
              </a:rPr>
              <a:t> </a:t>
            </a:r>
            <a:r>
              <a:rPr lang="pt-BR" sz="1400" b="0" i="0" dirty="0" err="1">
                <a:effectLst/>
              </a:rPr>
              <a:t>neuropsychological</a:t>
            </a:r>
            <a:r>
              <a:rPr lang="pt-BR" sz="1400" b="0" i="0" dirty="0">
                <a:effectLst/>
              </a:rPr>
              <a:t> </a:t>
            </a:r>
            <a:r>
              <a:rPr lang="pt-BR" sz="1400" b="0" i="0" dirty="0" err="1">
                <a:effectLst/>
              </a:rPr>
              <a:t>testing</a:t>
            </a:r>
            <a:r>
              <a:rPr lang="pt-BR" sz="1400" b="0" i="0" dirty="0">
                <a:effectLst/>
              </a:rPr>
              <a:t> </a:t>
            </a:r>
            <a:r>
              <a:rPr lang="pt-BR" sz="1400" b="0" i="0" dirty="0" err="1">
                <a:effectLst/>
              </a:rPr>
              <a:t>with</a:t>
            </a:r>
            <a:r>
              <a:rPr lang="pt-BR" sz="1400" b="0" i="0" dirty="0">
                <a:effectLst/>
              </a:rPr>
              <a:t> </a:t>
            </a:r>
            <a:r>
              <a:rPr lang="pt-BR" sz="1400" b="0" i="0" dirty="0" err="1">
                <a:effectLst/>
              </a:rPr>
              <a:t>gamification</a:t>
            </a:r>
            <a:r>
              <a:rPr lang="pt-BR" sz="1400" b="0" i="0" dirty="0">
                <a:effectLst/>
              </a:rPr>
              <a:t> and </a:t>
            </a:r>
            <a:r>
              <a:rPr lang="pt-BR" sz="1400" b="0" i="0" dirty="0" err="1">
                <a:effectLst/>
              </a:rPr>
              <a:t>tangible</a:t>
            </a:r>
            <a:r>
              <a:rPr lang="pt-BR" sz="1400" b="0" i="0" dirty="0">
                <a:effectLst/>
              </a:rPr>
              <a:t> interfaces: the </a:t>
            </a:r>
            <a:r>
              <a:rPr lang="pt-BR" sz="1400" b="0" i="0" dirty="0" err="1">
                <a:effectLst/>
              </a:rPr>
              <a:t>baking</a:t>
            </a:r>
            <a:r>
              <a:rPr lang="pt-BR" sz="1400" b="0" i="0" dirty="0">
                <a:effectLst/>
              </a:rPr>
              <a:t> </a:t>
            </a:r>
            <a:r>
              <a:rPr lang="pt-BR" sz="1400" b="0" i="0" dirty="0" err="1">
                <a:effectLst/>
              </a:rPr>
              <a:t>tray</a:t>
            </a:r>
            <a:r>
              <a:rPr lang="pt-BR" sz="1400" b="0" i="0" dirty="0">
                <a:effectLst/>
              </a:rPr>
              <a:t> task. In </a:t>
            </a:r>
            <a:r>
              <a:rPr lang="pt-BR" sz="1400" b="0" i="1" dirty="0" err="1">
                <a:effectLst/>
              </a:rPr>
              <a:t>International</a:t>
            </a:r>
            <a:r>
              <a:rPr lang="pt-BR" sz="1400" b="0" i="1" dirty="0">
                <a:effectLst/>
              </a:rPr>
              <a:t> </a:t>
            </a:r>
            <a:r>
              <a:rPr lang="pt-BR" sz="1400" b="0" i="1" dirty="0" err="1">
                <a:effectLst/>
              </a:rPr>
              <a:t>work-conference</a:t>
            </a:r>
            <a:r>
              <a:rPr lang="pt-BR" sz="1400" b="0" i="1" dirty="0">
                <a:effectLst/>
              </a:rPr>
              <a:t> </a:t>
            </a:r>
            <a:r>
              <a:rPr lang="pt-BR" sz="1400" b="0" i="1" dirty="0" err="1">
                <a:effectLst/>
              </a:rPr>
              <a:t>on</a:t>
            </a:r>
            <a:r>
              <a:rPr lang="pt-BR" sz="1400" b="0" i="1" dirty="0">
                <a:effectLst/>
              </a:rPr>
              <a:t> the </a:t>
            </a:r>
            <a:r>
              <a:rPr lang="pt-BR" sz="1400" b="0" i="1" dirty="0" err="1">
                <a:effectLst/>
              </a:rPr>
              <a:t>interplay</a:t>
            </a:r>
            <a:r>
              <a:rPr lang="pt-BR" sz="1400" b="0" i="1" dirty="0">
                <a:effectLst/>
              </a:rPr>
              <a:t> </a:t>
            </a:r>
            <a:r>
              <a:rPr lang="pt-BR" sz="1400" b="0" i="1" dirty="0" err="1">
                <a:effectLst/>
              </a:rPr>
              <a:t>between</a:t>
            </a:r>
            <a:r>
              <a:rPr lang="pt-BR" sz="1400" b="0" i="1" dirty="0">
                <a:effectLst/>
              </a:rPr>
              <a:t> natural and artificial </a:t>
            </a:r>
            <a:r>
              <a:rPr lang="pt-BR" sz="1400" b="0" i="1" dirty="0" err="1">
                <a:effectLst/>
              </a:rPr>
              <a:t>computation</a:t>
            </a:r>
            <a:r>
              <a:rPr lang="pt-BR" sz="1400" b="0" i="0" dirty="0">
                <a:effectLst/>
              </a:rPr>
              <a:t> (pp. 147-156). Springer, </a:t>
            </a:r>
            <a:r>
              <a:rPr lang="pt-BR" sz="1400" b="0" i="0" dirty="0" err="1">
                <a:effectLst/>
              </a:rPr>
              <a:t>Cham</a:t>
            </a:r>
            <a:r>
              <a:rPr lang="pt-BR" sz="1400" b="0" i="0" dirty="0">
                <a:effectLst/>
              </a:rPr>
              <a:t>. </a:t>
            </a:r>
          </a:p>
          <a:p>
            <a:pPr marL="228600" indent="-228600" algn="just">
              <a:spcAft>
                <a:spcPts val="600"/>
              </a:spcAft>
            </a:pPr>
            <a:r>
              <a:rPr lang="en-US" sz="1400" dirty="0">
                <a:effectLst/>
                <a:ea typeface="Times New Roman" panose="02020603050405020304" pitchFamily="18" charset="0"/>
                <a:cs typeface="Arial" panose="020B0604020202020204" pitchFamily="34" charset="0"/>
              </a:rPr>
              <a:t>Critchfield, T. S., &amp; </a:t>
            </a:r>
            <a:r>
              <a:rPr lang="en-US" sz="1400" dirty="0" err="1">
                <a:effectLst/>
                <a:ea typeface="Times New Roman" panose="02020603050405020304" pitchFamily="18" charset="0"/>
                <a:cs typeface="Arial" panose="020B0604020202020204" pitchFamily="34" charset="0"/>
              </a:rPr>
              <a:t>Kollins</a:t>
            </a:r>
            <a:r>
              <a:rPr lang="en-US" sz="1400" dirty="0">
                <a:effectLst/>
                <a:ea typeface="Times New Roman" panose="02020603050405020304" pitchFamily="18" charset="0"/>
                <a:cs typeface="Arial" panose="020B0604020202020204" pitchFamily="34" charset="0"/>
              </a:rPr>
              <a:t>, S. H. (2001). Temporal discounting: basic research and the analysis of socially important behavior. </a:t>
            </a:r>
            <a:r>
              <a:rPr lang="en-US" sz="1400" i="1" dirty="0">
                <a:effectLst/>
                <a:ea typeface="Times New Roman" panose="02020603050405020304" pitchFamily="18" charset="0"/>
                <a:cs typeface="Arial" panose="020B0604020202020204" pitchFamily="34" charset="0"/>
              </a:rPr>
              <a:t>Journal of Applied Behavior Analysis</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34</a:t>
            </a:r>
            <a:r>
              <a:rPr lang="en-US" sz="1400" dirty="0">
                <a:effectLst/>
                <a:ea typeface="Times New Roman" panose="02020603050405020304" pitchFamily="18" charset="0"/>
                <a:cs typeface="Arial" panose="020B0604020202020204" pitchFamily="34" charset="0"/>
              </a:rPr>
              <a:t>(1), 101–22. </a:t>
            </a:r>
            <a:r>
              <a:rPr lang="en-US" sz="1400" u="sng" dirty="0">
                <a:solidFill>
                  <a:srgbClr val="0563C1"/>
                </a:solidFill>
                <a:effectLst/>
                <a:ea typeface="Times New Roman" panose="02020603050405020304" pitchFamily="18" charset="0"/>
                <a:cs typeface="Arial" panose="020B0604020202020204" pitchFamily="34" charset="0"/>
                <a:hlinkClick r:id="rId5"/>
              </a:rPr>
              <a:t>http://doi.org/10.1901/jaba.2001.34-101</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Demurie</a:t>
            </a:r>
            <a:r>
              <a:rPr lang="en-US" sz="1400" dirty="0">
                <a:effectLst/>
                <a:latin typeface="Calibri" panose="020F0502020204030204" pitchFamily="34" charset="0"/>
                <a:ea typeface="Calibri" panose="020F0502020204030204" pitchFamily="34" charset="0"/>
                <a:cs typeface="Calibri" panose="020F0502020204030204" pitchFamily="34" charset="0"/>
              </a:rPr>
              <a:t>, E., </a:t>
            </a:r>
            <a:r>
              <a:rPr lang="en-US" sz="1400" dirty="0" err="1">
                <a:effectLst/>
                <a:latin typeface="Calibri" panose="020F0502020204030204" pitchFamily="34" charset="0"/>
                <a:ea typeface="Calibri" panose="020F0502020204030204" pitchFamily="34" charset="0"/>
                <a:cs typeface="Calibri" panose="020F0502020204030204" pitchFamily="34" charset="0"/>
              </a:rPr>
              <a:t>Roeyers</a:t>
            </a:r>
            <a:r>
              <a:rPr lang="en-US" sz="1400" dirty="0">
                <a:effectLst/>
                <a:latin typeface="Calibri" panose="020F0502020204030204" pitchFamily="34" charset="0"/>
                <a:ea typeface="Calibri" panose="020F0502020204030204" pitchFamily="34" charset="0"/>
                <a:cs typeface="Calibri" panose="020F0502020204030204" pitchFamily="34" charset="0"/>
              </a:rPr>
              <a:t>, H., </a:t>
            </a:r>
            <a:r>
              <a:rPr lang="en-US" sz="1400" dirty="0" err="1">
                <a:effectLst/>
                <a:latin typeface="Calibri" panose="020F0502020204030204" pitchFamily="34" charset="0"/>
                <a:ea typeface="Calibri" panose="020F0502020204030204" pitchFamily="34" charset="0"/>
                <a:cs typeface="Calibri" panose="020F0502020204030204" pitchFamily="34" charset="0"/>
              </a:rPr>
              <a:t>Baeyens</a:t>
            </a:r>
            <a:r>
              <a:rPr lang="en-US" sz="1400" dirty="0">
                <a:effectLst/>
                <a:latin typeface="Calibri" panose="020F0502020204030204" pitchFamily="34" charset="0"/>
                <a:ea typeface="Calibri" panose="020F0502020204030204" pitchFamily="34" charset="0"/>
                <a:cs typeface="Calibri" panose="020F0502020204030204" pitchFamily="34" charset="0"/>
              </a:rPr>
              <a:t>, D., &amp; Sonuga-Barke, E. (2013). Domain-general and domain-specific aspects of temporal discounting in children with ADHD and autism spectrum disorders (ASD): A proof of concept study. </a:t>
            </a:r>
            <a:r>
              <a:rPr lang="en-US" sz="1400" i="1" dirty="0">
                <a:effectLst/>
                <a:latin typeface="Calibri" panose="020F0502020204030204" pitchFamily="34" charset="0"/>
                <a:ea typeface="Calibri" panose="020F0502020204030204" pitchFamily="34" charset="0"/>
                <a:cs typeface="Calibri" panose="020F0502020204030204" pitchFamily="34" charset="0"/>
              </a:rPr>
              <a:t>Research in Developmental Disabilities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34</a:t>
            </a:r>
            <a:r>
              <a:rPr lang="en-US" sz="1400" dirty="0">
                <a:effectLst/>
                <a:latin typeface="Calibri" panose="020F0502020204030204" pitchFamily="34" charset="0"/>
                <a:ea typeface="Calibri" panose="020F0502020204030204" pitchFamily="34" charset="0"/>
                <a:cs typeface="Calibri" panose="020F0502020204030204" pitchFamily="34" charset="0"/>
              </a:rPr>
              <a:t>(6), 1870–1880.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https://doi.org/10.1016/j.ridd.2013.03.011</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GB" sz="1400" dirty="0" err="1">
                <a:effectLst/>
                <a:latin typeface="Calibri" panose="020F0502020204030204" pitchFamily="34" charset="0"/>
                <a:ea typeface="Times New Roman" panose="02020603050405020304" pitchFamily="18" charset="0"/>
                <a:cs typeface="Calibri" panose="020F0502020204030204" pitchFamily="34" charset="0"/>
              </a:rPr>
              <a:t>Deterding</a:t>
            </a:r>
            <a:r>
              <a:rPr lang="en-GB" sz="1400" dirty="0">
                <a:effectLst/>
                <a:latin typeface="Calibri" panose="020F0502020204030204" pitchFamily="34" charset="0"/>
                <a:ea typeface="Times New Roman" panose="02020603050405020304" pitchFamily="18" charset="0"/>
                <a:cs typeface="Calibri" panose="020F0502020204030204" pitchFamily="34" charset="0"/>
              </a:rPr>
              <a:t>, S., Khaled, R.,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Nacke</a:t>
            </a:r>
            <a:r>
              <a:rPr lang="en-GB" sz="1400" dirty="0">
                <a:effectLst/>
                <a:latin typeface="Calibri" panose="020F0502020204030204" pitchFamily="34" charset="0"/>
                <a:ea typeface="Times New Roman" panose="02020603050405020304" pitchFamily="18" charset="0"/>
                <a:cs typeface="Calibri" panose="020F0502020204030204" pitchFamily="34" charset="0"/>
              </a:rPr>
              <a:t>, L. E., &amp; Dixon, D. (2011, May). Gamification: Toward a definition. In CHI 2011 gamification workshop proceedings (Vol. 12). Vancouver BC, Canada</a:t>
            </a:r>
          </a:p>
          <a:p>
            <a:pPr marL="228600" indent="-228600" algn="just">
              <a:spcAft>
                <a:spcPts val="600"/>
              </a:spcAft>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Edwards, E. J., Edwards, M. S., &amp; </a:t>
            </a:r>
            <a:r>
              <a:rPr lang="en-US"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Lyvers</a:t>
            </a: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 (2015). Cognitive trait anxiety, </a:t>
            </a:r>
            <a:r>
              <a:rPr lang="en-US" sz="1400" dirty="0">
                <a:effectLst/>
                <a:ea typeface="Calibri" panose="020F0502020204030204" pitchFamily="34" charset="0"/>
                <a:cs typeface="Calibri" panose="020F0502020204030204" pitchFamily="34" charset="0"/>
              </a:rPr>
              <a:t>situational stress, and mental effort predict shifting efficiency: Implications for attentional control theory. </a:t>
            </a:r>
            <a:r>
              <a:rPr lang="en-US" sz="1400" i="1" dirty="0">
                <a:effectLst/>
                <a:ea typeface="Calibri" panose="020F0502020204030204" pitchFamily="34" charset="0"/>
                <a:cs typeface="Calibri" panose="020F0502020204030204" pitchFamily="34" charset="0"/>
              </a:rPr>
              <a:t>Emotion</a:t>
            </a:r>
            <a:r>
              <a:rPr lang="en-US" sz="1400" dirty="0">
                <a:effectLst/>
                <a:ea typeface="Calibri" panose="020F0502020204030204" pitchFamily="34" charset="0"/>
                <a:cs typeface="Calibri" panose="020F0502020204030204" pitchFamily="34" charset="0"/>
              </a:rPr>
              <a:t>, </a:t>
            </a:r>
            <a:r>
              <a:rPr lang="en-US" sz="1400" i="1" dirty="0">
                <a:effectLst/>
                <a:ea typeface="Calibri" panose="020F0502020204030204" pitchFamily="34" charset="0"/>
                <a:cs typeface="Calibri" panose="020F0502020204030204" pitchFamily="34" charset="0"/>
              </a:rPr>
              <a:t>15</a:t>
            </a:r>
            <a:r>
              <a:rPr lang="en-US" sz="1400" dirty="0">
                <a:effectLst/>
                <a:ea typeface="Calibri" panose="020F0502020204030204" pitchFamily="34" charset="0"/>
                <a:cs typeface="Calibri" panose="020F0502020204030204" pitchFamily="34" charset="0"/>
              </a:rPr>
              <a:t>(3), 350. </a:t>
            </a:r>
          </a:p>
          <a:p>
            <a:pPr marL="228600" indent="-228600" algn="just">
              <a:spcAft>
                <a:spcPts val="600"/>
              </a:spcAft>
            </a:pPr>
            <a:r>
              <a:rPr lang="en-US" sz="1400" dirty="0">
                <a:effectLst/>
                <a:ea typeface="Times New Roman" panose="02020603050405020304" pitchFamily="18" charset="0"/>
                <a:cs typeface="Arial" panose="020B0604020202020204" pitchFamily="34" charset="0"/>
              </a:rPr>
              <a:t>Ernst, M. (2014). The triadic model perspective for the study of adolescent motivated behavior. </a:t>
            </a:r>
            <a:r>
              <a:rPr lang="en-US" sz="1400" i="1" dirty="0">
                <a:effectLst/>
                <a:ea typeface="Times New Roman" panose="02020603050405020304" pitchFamily="18" charset="0"/>
                <a:cs typeface="Arial" panose="020B0604020202020204" pitchFamily="34" charset="0"/>
              </a:rPr>
              <a:t>Brain and Cognition</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89</a:t>
            </a:r>
            <a:r>
              <a:rPr lang="en-US" sz="1400" dirty="0">
                <a:effectLst/>
                <a:ea typeface="Times New Roman" panose="02020603050405020304" pitchFamily="18" charset="0"/>
                <a:cs typeface="Arial" panose="020B0604020202020204" pitchFamily="34" charset="0"/>
              </a:rPr>
              <a:t>, 104–111. </a:t>
            </a:r>
            <a:r>
              <a:rPr lang="en-US" sz="1400" u="sng" dirty="0">
                <a:solidFill>
                  <a:srgbClr val="0563C1"/>
                </a:solidFill>
                <a:effectLst/>
                <a:ea typeface="Times New Roman" panose="02020603050405020304" pitchFamily="18" charset="0"/>
                <a:cs typeface="Arial" panose="020B0604020202020204" pitchFamily="34" charset="0"/>
                <a:hlinkClick r:id="rId7"/>
              </a:rPr>
              <a:t>https://doi.org/10.1016/j.bandc.2014.01.006</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a:effectLst/>
                <a:ea typeface="Calibri" panose="020F0502020204030204" pitchFamily="34" charset="0"/>
                <a:cs typeface="Times New Roman" panose="02020603050405020304" pitchFamily="18" charset="0"/>
              </a:rPr>
              <a:t>Garrido, M. I., Teng, C. L. J., Taylor, J. A., Rowe, E. G., &amp; </a:t>
            </a:r>
            <a:r>
              <a:rPr lang="en-US" sz="1400" dirty="0" err="1">
                <a:effectLst/>
                <a:ea typeface="Calibri" panose="020F0502020204030204" pitchFamily="34" charset="0"/>
                <a:cs typeface="Times New Roman" panose="02020603050405020304" pitchFamily="18" charset="0"/>
              </a:rPr>
              <a:t>Mattingley</a:t>
            </a:r>
            <a:r>
              <a:rPr lang="en-US" sz="1400" dirty="0">
                <a:effectLst/>
                <a:ea typeface="Calibri" panose="020F0502020204030204" pitchFamily="34" charset="0"/>
                <a:cs typeface="Times New Roman" panose="02020603050405020304" pitchFamily="18" charset="0"/>
              </a:rPr>
              <a:t>, J. B. (2016). Surprise responses in the human brain demonstrate statistical learning under high concurrent cognitive demand. </a:t>
            </a:r>
            <a:r>
              <a:rPr lang="pt-BR" sz="1400" i="1" dirty="0" err="1">
                <a:effectLst/>
                <a:ea typeface="Calibri" panose="020F0502020204030204" pitchFamily="34" charset="0"/>
                <a:cs typeface="Times New Roman" panose="02020603050405020304" pitchFamily="18" charset="0"/>
              </a:rPr>
              <a:t>npj</a:t>
            </a:r>
            <a:r>
              <a:rPr lang="pt-BR" sz="1400" i="1" dirty="0">
                <a:effectLst/>
                <a:ea typeface="Calibri" panose="020F0502020204030204" pitchFamily="34" charset="0"/>
                <a:cs typeface="Times New Roman" panose="02020603050405020304" pitchFamily="18" charset="0"/>
              </a:rPr>
              <a:t> Science of Learning</a:t>
            </a:r>
            <a:r>
              <a:rPr lang="pt-BR" sz="1400" dirty="0">
                <a:effectLst/>
                <a:ea typeface="Calibri" panose="020F0502020204030204" pitchFamily="34" charset="0"/>
                <a:cs typeface="Times New Roman" panose="02020603050405020304" pitchFamily="18" charset="0"/>
              </a:rPr>
              <a:t>, </a:t>
            </a:r>
            <a:r>
              <a:rPr lang="pt-BR" sz="1400" i="1" dirty="0">
                <a:effectLst/>
                <a:ea typeface="Calibri" panose="020F0502020204030204" pitchFamily="34" charset="0"/>
                <a:cs typeface="Times New Roman" panose="02020603050405020304" pitchFamily="18" charset="0"/>
              </a:rPr>
              <a:t>1</a:t>
            </a:r>
            <a:r>
              <a:rPr lang="pt-BR" sz="1400" dirty="0">
                <a:effectLst/>
                <a:ea typeface="Calibri" panose="020F0502020204030204" pitchFamily="34" charset="0"/>
                <a:cs typeface="Times New Roman" panose="02020603050405020304" pitchFamily="18" charset="0"/>
              </a:rPr>
              <a:t>(1), 1-7. </a:t>
            </a:r>
            <a:r>
              <a:rPr lang="pt-BR" sz="1400" b="0" i="0" dirty="0">
                <a:effectLst/>
                <a:hlinkClick r:id="rId8"/>
              </a:rPr>
              <a:t>https://doi.org/10.1038/npjscilearn.2016.6</a:t>
            </a:r>
            <a:endParaRPr lang="pt-BR" sz="1400" b="0" i="0" dirty="0">
              <a:effectLst/>
            </a:endParaRPr>
          </a:p>
          <a:p>
            <a:pPr marL="228600" indent="-228600" algn="just">
              <a:spcAft>
                <a:spcPts val="600"/>
              </a:spcAft>
            </a:pPr>
            <a:endParaRPr lang="pt-BR" sz="1400" dirty="0"/>
          </a:p>
        </p:txBody>
      </p:sp>
      <p:sp>
        <p:nvSpPr>
          <p:cNvPr id="7" name="CaixaDeTexto 6">
            <a:extLst>
              <a:ext uri="{FF2B5EF4-FFF2-40B4-BE49-F238E27FC236}">
                <a16:creationId xmlns:a16="http://schemas.microsoft.com/office/drawing/2014/main" id="{40C68DD0-CA51-E770-8276-B486B086B5A0}"/>
              </a:ext>
            </a:extLst>
          </p:cNvPr>
          <p:cNvSpPr txBox="1"/>
          <p:nvPr/>
        </p:nvSpPr>
        <p:spPr>
          <a:xfrm>
            <a:off x="6318584" y="147592"/>
            <a:ext cx="418704" cy="369332"/>
          </a:xfrm>
          <a:prstGeom prst="rect">
            <a:avLst/>
          </a:prstGeom>
          <a:noFill/>
        </p:spPr>
        <p:txBody>
          <a:bodyPr wrap="none" rtlCol="0">
            <a:spAutoFit/>
          </a:bodyPr>
          <a:lstStyle/>
          <a:p>
            <a:r>
              <a:rPr lang="pt-BR" dirty="0"/>
              <a:t>56</a:t>
            </a:r>
          </a:p>
        </p:txBody>
      </p:sp>
    </p:spTree>
    <p:extLst>
      <p:ext uri="{BB962C8B-B14F-4D97-AF65-F5344CB8AC3E}">
        <p14:creationId xmlns:p14="http://schemas.microsoft.com/office/powerpoint/2010/main" val="1397297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60012"/>
            <a:ext cx="5915025" cy="8694688"/>
          </a:xfrm>
          <a:prstGeom prst="rect">
            <a:avLst/>
          </a:prstGeom>
          <a:noFill/>
        </p:spPr>
        <p:txBody>
          <a:bodyPr wrap="square" rtlCol="0">
            <a:spAutoFit/>
          </a:bodyPr>
          <a:lstStyle/>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Glimcher</a:t>
            </a:r>
            <a:r>
              <a:rPr lang="en-US" sz="1400" dirty="0">
                <a:effectLst/>
                <a:latin typeface="Calibri" panose="020F0502020204030204" pitchFamily="34" charset="0"/>
                <a:ea typeface="Calibri" panose="020F0502020204030204" pitchFamily="34" charset="0"/>
                <a:cs typeface="Calibri" panose="020F0502020204030204" pitchFamily="34" charset="0"/>
              </a:rPr>
              <a:t>, P. W., Fehr, E., Camerer, C. F., &amp; </a:t>
            </a:r>
            <a:r>
              <a:rPr lang="en-US" sz="1400" dirty="0" err="1">
                <a:effectLst/>
                <a:latin typeface="Calibri" panose="020F0502020204030204" pitchFamily="34" charset="0"/>
                <a:ea typeface="Calibri" panose="020F0502020204030204" pitchFamily="34" charset="0"/>
                <a:cs typeface="Calibri" panose="020F0502020204030204" pitchFamily="34" charset="0"/>
              </a:rPr>
              <a:t>Poldrack</a:t>
            </a:r>
            <a:r>
              <a:rPr lang="en-US" sz="1400" dirty="0">
                <a:effectLst/>
                <a:latin typeface="Calibri" panose="020F0502020204030204" pitchFamily="34" charset="0"/>
                <a:ea typeface="Calibri" panose="020F0502020204030204" pitchFamily="34" charset="0"/>
                <a:cs typeface="Calibri" panose="020F0502020204030204" pitchFamily="34" charset="0"/>
              </a:rPr>
              <a:t>, R. (2009). Neuroeconomics. In </a:t>
            </a:r>
            <a:r>
              <a:rPr lang="en-US" sz="1400" i="1" dirty="0" err="1">
                <a:effectLst/>
                <a:latin typeface="Calibri" panose="020F0502020204030204" pitchFamily="34" charset="0"/>
                <a:ea typeface="Calibri" panose="020F0502020204030204" pitchFamily="34" charset="0"/>
                <a:cs typeface="Calibri" panose="020F0502020204030204" pitchFamily="34" charset="0"/>
              </a:rPr>
              <a:t>Annu</a:t>
            </a:r>
            <a:r>
              <a:rPr lang="en-US" sz="1400" i="1" dirty="0">
                <a:effectLst/>
                <a:latin typeface="Calibri" panose="020F0502020204030204" pitchFamily="34" charset="0"/>
                <a:ea typeface="Calibri" panose="020F0502020204030204" pitchFamily="34" charset="0"/>
                <a:cs typeface="Calibri" panose="020F0502020204030204" pitchFamily="34" charset="0"/>
              </a:rPr>
              <a:t>. Rev. Psychol.</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http://www.sciencedirect.com/science/book/9780123741769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Green, L., Myerson, J., Lichtman, D., Rosen, S., &amp; Fry, A. (1996). Temporal discounting in choice between delayed rewards: The role of age and income. </a:t>
            </a:r>
            <a:r>
              <a:rPr lang="en-US" sz="1400" i="1" dirty="0">
                <a:effectLst/>
                <a:latin typeface="Calibri" panose="020F0502020204030204" pitchFamily="34" charset="0"/>
                <a:ea typeface="Calibri" panose="020F0502020204030204" pitchFamily="34" charset="0"/>
                <a:cs typeface="Calibri" panose="020F0502020204030204" pitchFamily="34" charset="0"/>
              </a:rPr>
              <a:t>Psychology and Aging</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a:t>
            </a:r>
            <a:r>
              <a:rPr lang="en-US" sz="1400" dirty="0">
                <a:effectLst/>
                <a:latin typeface="Calibri" panose="020F0502020204030204" pitchFamily="34" charset="0"/>
                <a:ea typeface="Calibri" panose="020F0502020204030204" pitchFamily="34" charset="0"/>
                <a:cs typeface="Calibri" panose="020F0502020204030204" pitchFamily="34" charset="0"/>
              </a:rPr>
              <a:t>(1), 79–84.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5"/>
              </a:rPr>
              <a:t>https://doi.org/10.1037/0882-7974.11.1.79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Hamilton, K. R., Mitchell, M. R., Wing, V. C., </a:t>
            </a:r>
            <a:r>
              <a:rPr lang="en-US" sz="1400" dirty="0" err="1">
                <a:effectLst/>
                <a:latin typeface="Calibri" panose="020F0502020204030204" pitchFamily="34" charset="0"/>
                <a:ea typeface="Calibri" panose="020F0502020204030204" pitchFamily="34" charset="0"/>
                <a:cs typeface="Calibri" panose="020F0502020204030204" pitchFamily="34" charset="0"/>
              </a:rPr>
              <a:t>Balodis</a:t>
            </a:r>
            <a:r>
              <a:rPr lang="en-US" sz="1400" dirty="0">
                <a:effectLst/>
                <a:latin typeface="Calibri" panose="020F0502020204030204" pitchFamily="34" charset="0"/>
                <a:ea typeface="Calibri" panose="020F0502020204030204" pitchFamily="34" charset="0"/>
                <a:cs typeface="Calibri" panose="020F0502020204030204" pitchFamily="34" charset="0"/>
              </a:rPr>
              <a:t>, I. M., Bickel, W. K., Fillmore, M., &amp; Lane, S. D. (2015). Choice Impulsivity: Definitions, Measurement Issues, and Clinical Implications. </a:t>
            </a:r>
            <a:r>
              <a:rPr lang="en-US" sz="1400" i="1" dirty="0">
                <a:effectLst/>
                <a:latin typeface="Calibri" panose="020F0502020204030204" pitchFamily="34" charset="0"/>
                <a:ea typeface="Calibri" panose="020F0502020204030204" pitchFamily="34" charset="0"/>
                <a:cs typeface="Calibri" panose="020F0502020204030204" pitchFamily="34" charset="0"/>
              </a:rPr>
              <a:t>Personal </a:t>
            </a:r>
            <a:r>
              <a:rPr lang="en-US" sz="1400" i="1" dirty="0" err="1">
                <a:effectLst/>
                <a:latin typeface="Calibri" panose="020F0502020204030204" pitchFamily="34" charset="0"/>
                <a:ea typeface="Calibri" panose="020F0502020204030204" pitchFamily="34" charset="0"/>
                <a:cs typeface="Calibri" panose="020F0502020204030204" pitchFamily="34" charset="0"/>
              </a:rPr>
              <a:t>Disord</a:t>
            </a:r>
            <a:r>
              <a:rPr lang="en-US" sz="1400" i="1" dirty="0">
                <a:effectLst/>
                <a:latin typeface="Calibri" panose="020F0502020204030204" pitchFamily="34" charset="0"/>
                <a:ea typeface="Calibri" panose="020F0502020204030204" pitchFamily="34" charset="0"/>
                <a:cs typeface="Calibri" panose="020F0502020204030204" pitchFamily="34" charset="0"/>
              </a:rPr>
              <a: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a:t>
            </a:r>
            <a:r>
              <a:rPr lang="en-US" sz="1400" dirty="0">
                <a:effectLst/>
                <a:latin typeface="Calibri" panose="020F0502020204030204" pitchFamily="34" charset="0"/>
                <a:ea typeface="Calibri" panose="020F0502020204030204" pitchFamily="34" charset="0"/>
                <a:cs typeface="Calibri" panose="020F0502020204030204" pitchFamily="34" charset="0"/>
              </a:rPr>
              <a:t>(2), 182–198.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https://doi.org/10.1016/j.physbeh.2017.03.040</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Jackson, J. N. S., &amp; Mackillop, J. (2016). Attention-Deficit/Hyperactivity Disorder and Monetary Delay Discounting: A Meta-Analysis of Case-Control Studies. </a:t>
            </a:r>
            <a:r>
              <a:rPr lang="en-US" sz="1400" i="1" dirty="0">
                <a:effectLst/>
                <a:latin typeface="Calibri" panose="020F0502020204030204" pitchFamily="34" charset="0"/>
                <a:ea typeface="Calibri" panose="020F0502020204030204" pitchFamily="34" charset="0"/>
                <a:cs typeface="Calibri" panose="020F0502020204030204" pitchFamily="34" charset="0"/>
              </a:rPr>
              <a:t>Biological Psychiatry: Cognitive Neuroscience and Neuroimaging</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a:t>
            </a:r>
            <a:r>
              <a:rPr lang="en-US" sz="1400" dirty="0">
                <a:effectLst/>
                <a:latin typeface="Calibri" panose="020F0502020204030204" pitchFamily="34" charset="0"/>
                <a:ea typeface="Calibri" panose="020F0502020204030204" pitchFamily="34" charset="0"/>
                <a:cs typeface="Calibri" panose="020F0502020204030204" pitchFamily="34" charset="0"/>
              </a:rPr>
              <a:t>(4), 316–325.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7"/>
              </a:rPr>
              <a:t>https://doi.org/10.1016/j.bpsc.2016.01.007</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Johnson, M. W., &amp; Bickel, W. K. (2002). Within-subject comparison of real and hypothetical money rewards in delay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the Experimental Analysis of Behavior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77</a:t>
            </a:r>
            <a:r>
              <a:rPr lang="en-US" sz="1400" dirty="0">
                <a:effectLst/>
                <a:latin typeface="Calibri" panose="020F0502020204030204" pitchFamily="34" charset="0"/>
                <a:ea typeface="Calibri" panose="020F0502020204030204" pitchFamily="34" charset="0"/>
                <a:cs typeface="Calibri" panose="020F0502020204030204" pitchFamily="34" charset="0"/>
              </a:rPr>
              <a:t>(2), 129–146.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8"/>
              </a:rPr>
              <a:t>https://doi.org/10.1901/jeab.2002.77-129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pt-BR"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Kahneman, D. (2012). </a:t>
            </a:r>
            <a:r>
              <a:rPr lang="pt-BR"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Rápido e devagar: duas formas de pensar</a:t>
            </a:r>
            <a:r>
              <a:rPr lang="pt-BR"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Objetiva</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GB" sz="1400" dirty="0">
                <a:effectLst/>
                <a:latin typeface="Calibri" panose="020F0502020204030204" pitchFamily="34" charset="0"/>
                <a:ea typeface="Times New Roman" panose="02020603050405020304" pitchFamily="18" charset="0"/>
                <a:cs typeface="Calibri" panose="020F0502020204030204" pitchFamily="34" charset="0"/>
              </a:rPr>
              <a:t>Kelly, S., &amp;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Tolvanen</a:t>
            </a:r>
            <a:r>
              <a:rPr lang="en-GB" sz="1400" dirty="0">
                <a:effectLst/>
                <a:latin typeface="Calibri" panose="020F0502020204030204" pitchFamily="34" charset="0"/>
                <a:ea typeface="Times New Roman" panose="02020603050405020304" pitchFamily="18" charset="0"/>
                <a:cs typeface="Calibri" panose="020F0502020204030204" pitchFamily="34" charset="0"/>
              </a:rPr>
              <a:t>, J.P., (2008).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Domain-Specific </a:t>
            </a:r>
            <a:r>
              <a:rPr lang="en-GB" sz="1400" i="1" dirty="0" err="1">
                <a:effectLst/>
                <a:latin typeface="Calibri" panose="020F0502020204030204" pitchFamily="34" charset="0"/>
                <a:ea typeface="Times New Roman" panose="02020603050405020304" pitchFamily="18" charset="0"/>
                <a:cs typeface="Calibri" panose="020F0502020204030204" pitchFamily="34" charset="0"/>
              </a:rPr>
              <a:t>Modeling</a:t>
            </a:r>
            <a:r>
              <a:rPr lang="en-GB" sz="1400" i="1" dirty="0">
                <a:effectLst/>
                <a:latin typeface="Calibri" panose="020F0502020204030204" pitchFamily="34" charset="0"/>
                <a:ea typeface="Times New Roman" panose="02020603050405020304" pitchFamily="18" charset="0"/>
                <a:cs typeface="Calibri" panose="020F0502020204030204" pitchFamily="34" charset="0"/>
              </a:rPr>
              <a:t> Enabling Full Code Generation.</a:t>
            </a:r>
            <a:r>
              <a:rPr lang="en-GB" sz="1400" dirty="0">
                <a:effectLst/>
                <a:latin typeface="Calibri" panose="020F0502020204030204" pitchFamily="34" charset="0"/>
                <a:ea typeface="Times New Roman" panose="02020603050405020304" pitchFamily="18" charset="0"/>
                <a:cs typeface="Calibri" panose="020F0502020204030204" pitchFamily="34" charset="0"/>
              </a:rPr>
              <a:t> </a:t>
            </a:r>
            <a:r>
              <a:rPr lang="en-US" sz="1400" dirty="0">
                <a:effectLst/>
                <a:latin typeface="Calibri" panose="020F0502020204030204" pitchFamily="34" charset="0"/>
                <a:ea typeface="Times New Roman" panose="02020603050405020304" pitchFamily="18" charset="0"/>
                <a:cs typeface="Calibri" panose="020F0502020204030204" pitchFamily="34" charset="0"/>
              </a:rPr>
              <a:t>John Wiley &amp; Sons</a:t>
            </a: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Killeen, P. R. (2009). An additive-utility model of delay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Psychological Review</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116</a:t>
            </a:r>
            <a:r>
              <a:rPr lang="en-US" sz="1400" dirty="0">
                <a:effectLst/>
                <a:latin typeface="Calibri" panose="020F0502020204030204" pitchFamily="34" charset="0"/>
                <a:ea typeface="Calibri" panose="020F0502020204030204" pitchFamily="34" charset="0"/>
                <a:cs typeface="Calibri" panose="020F0502020204030204" pitchFamily="34" charset="0"/>
              </a:rPr>
              <a:t>(3), 602–619.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9"/>
              </a:rPr>
              <a:t>https://doi.org/10.1037/a0016414</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Lagorio</a:t>
            </a:r>
            <a:r>
              <a:rPr lang="en-US" sz="1400" dirty="0">
                <a:effectLst/>
                <a:latin typeface="Calibri" panose="020F0502020204030204" pitchFamily="34" charset="0"/>
                <a:ea typeface="Calibri" panose="020F0502020204030204" pitchFamily="34" charset="0"/>
                <a:cs typeface="Calibri" panose="020F0502020204030204" pitchFamily="34" charset="0"/>
              </a:rPr>
              <a:t>, C. H., &amp; Madden, G. J. (2005). Delay discounting of real and hypothetical rewards III: Steady-state assessments, forced-choice trials, and all real rewards.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Behavioural</a:t>
            </a:r>
            <a:r>
              <a:rPr lang="en-US" sz="1400" i="1" dirty="0">
                <a:effectLst/>
                <a:latin typeface="Calibri" panose="020F0502020204030204" pitchFamily="34" charset="0"/>
                <a:ea typeface="Calibri" panose="020F0502020204030204" pitchFamily="34" charset="0"/>
                <a:cs typeface="Calibri" panose="020F0502020204030204" pitchFamily="34" charset="0"/>
              </a:rPr>
              <a:t> Processes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69</a:t>
            </a:r>
            <a:r>
              <a:rPr lang="en-US" sz="1400" dirty="0">
                <a:effectLst/>
                <a:latin typeface="Calibri" panose="020F0502020204030204" pitchFamily="34" charset="0"/>
                <a:ea typeface="Calibri" panose="020F0502020204030204" pitchFamily="34" charset="0"/>
                <a:cs typeface="Calibri" panose="020F0502020204030204" pitchFamily="34" charset="0"/>
              </a:rPr>
              <a:t>(2), 173–187.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0"/>
              </a:rPr>
              <a:t>https://doi.org/10.1016/j.beproc.2005.02.003</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Lane, S. D., </a:t>
            </a:r>
            <a:r>
              <a:rPr lang="en-US" sz="1400" dirty="0" err="1">
                <a:effectLst/>
                <a:latin typeface="Calibri" panose="020F0502020204030204" pitchFamily="34" charset="0"/>
                <a:ea typeface="Calibri" panose="020F0502020204030204" pitchFamily="34" charset="0"/>
                <a:cs typeface="Calibri" panose="020F0502020204030204" pitchFamily="34" charset="0"/>
              </a:rPr>
              <a:t>Cherek</a:t>
            </a:r>
            <a:r>
              <a:rPr lang="en-US" sz="1400" dirty="0">
                <a:effectLst/>
                <a:latin typeface="Calibri" panose="020F0502020204030204" pitchFamily="34" charset="0"/>
                <a:ea typeface="Calibri" panose="020F0502020204030204" pitchFamily="34" charset="0"/>
                <a:cs typeface="Calibri" panose="020F0502020204030204" pitchFamily="34" charset="0"/>
              </a:rPr>
              <a:t>, D. R., </a:t>
            </a:r>
            <a:r>
              <a:rPr lang="en-US" sz="1400" dirty="0" err="1">
                <a:effectLst/>
                <a:latin typeface="Calibri" panose="020F0502020204030204" pitchFamily="34" charset="0"/>
                <a:ea typeface="Calibri" panose="020F0502020204030204" pitchFamily="34" charset="0"/>
                <a:cs typeface="Calibri" panose="020F0502020204030204" pitchFamily="34" charset="0"/>
              </a:rPr>
              <a:t>Pietras</a:t>
            </a:r>
            <a:r>
              <a:rPr lang="en-US" sz="1400" dirty="0">
                <a:effectLst/>
                <a:latin typeface="Calibri" panose="020F0502020204030204" pitchFamily="34" charset="0"/>
                <a:ea typeface="Calibri" panose="020F0502020204030204" pitchFamily="34" charset="0"/>
                <a:cs typeface="Calibri" panose="020F0502020204030204" pitchFamily="34" charset="0"/>
              </a:rPr>
              <a:t>, C. J., &amp; </a:t>
            </a:r>
            <a:r>
              <a:rPr lang="en-US" sz="1400" dirty="0" err="1">
                <a:effectLst/>
                <a:latin typeface="Calibri" panose="020F0502020204030204" pitchFamily="34" charset="0"/>
                <a:ea typeface="Calibri" panose="020F0502020204030204" pitchFamily="34" charset="0"/>
                <a:cs typeface="Calibri" panose="020F0502020204030204" pitchFamily="34" charset="0"/>
              </a:rPr>
              <a:t>Tcheremissine</a:t>
            </a:r>
            <a:r>
              <a:rPr lang="en-US" sz="1400" dirty="0">
                <a:effectLst/>
                <a:latin typeface="Calibri" panose="020F0502020204030204" pitchFamily="34" charset="0"/>
                <a:ea typeface="Calibri" panose="020F0502020204030204" pitchFamily="34" charset="0"/>
                <a:cs typeface="Calibri" panose="020F0502020204030204" pitchFamily="34" charset="0"/>
              </a:rPr>
              <a:t>, O. V. (2003). Measurement of delay discounting using trial-by-trial consequences.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Behavioural</a:t>
            </a:r>
            <a:r>
              <a:rPr lang="en-US" sz="1400" i="1" dirty="0">
                <a:effectLst/>
                <a:latin typeface="Calibri" panose="020F0502020204030204" pitchFamily="34" charset="0"/>
                <a:ea typeface="Calibri" panose="020F0502020204030204" pitchFamily="34" charset="0"/>
                <a:cs typeface="Calibri" panose="020F0502020204030204" pitchFamily="34" charset="0"/>
              </a:rPr>
              <a:t> Processes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64</a:t>
            </a:r>
            <a:r>
              <a:rPr lang="en-US" sz="1400" dirty="0">
                <a:effectLst/>
                <a:latin typeface="Calibri" panose="020F0502020204030204" pitchFamily="34" charset="0"/>
                <a:ea typeface="Calibri" panose="020F0502020204030204" pitchFamily="34" charset="0"/>
                <a:cs typeface="Calibri" panose="020F0502020204030204" pitchFamily="34" charset="0"/>
              </a:rPr>
              <a:t>(3), 287–303.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1"/>
              </a:rPr>
              <a:t>https://doi.org/10.1016/S0376-6357(03)00143-8</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b="0" i="0" dirty="0">
                <a:effectLst/>
              </a:rPr>
              <a:t>Lumsden, J., Edwards, E., Lawrence, N. S., Coyle, D., &amp; </a:t>
            </a:r>
            <a:r>
              <a:rPr lang="en-US" sz="1400" b="0" i="0" dirty="0" err="1">
                <a:effectLst/>
              </a:rPr>
              <a:t>Munafò</a:t>
            </a:r>
            <a:r>
              <a:rPr lang="en-US" sz="1400" b="0" i="0" dirty="0">
                <a:effectLst/>
              </a:rPr>
              <a:t>, M. (2016). Gamification of cognitive assessment and cognitive training: A systematic review of applications, approaches and efficacy. Front. </a:t>
            </a:r>
            <a:r>
              <a:rPr lang="en-US" sz="1400" b="0" i="1" dirty="0">
                <a:effectLst/>
              </a:rPr>
              <a:t>Public Health</a:t>
            </a:r>
            <a:r>
              <a:rPr lang="en-US" sz="1400" b="0" i="0" dirty="0">
                <a:effectLst/>
              </a:rPr>
              <a:t>, </a:t>
            </a:r>
            <a:r>
              <a:rPr lang="en-US" sz="1400" b="0" i="1" dirty="0">
                <a:effectLst/>
              </a:rPr>
              <a:t>4</a:t>
            </a:r>
            <a:r>
              <a:rPr lang="en-US" sz="1400" b="0" i="0" dirty="0">
                <a:effectLst/>
              </a:rPr>
              <a:t>.</a:t>
            </a:r>
          </a:p>
          <a:p>
            <a:pPr algn="just">
              <a:spcAft>
                <a:spcPts val="600"/>
              </a:spcAft>
            </a:pPr>
            <a:endParaRPr lang="pt-BR" sz="1400" dirty="0"/>
          </a:p>
        </p:txBody>
      </p:sp>
      <p:sp>
        <p:nvSpPr>
          <p:cNvPr id="7" name="CaixaDeTexto 6">
            <a:extLst>
              <a:ext uri="{FF2B5EF4-FFF2-40B4-BE49-F238E27FC236}">
                <a16:creationId xmlns:a16="http://schemas.microsoft.com/office/drawing/2014/main" id="{71BF2B01-6F07-A379-AEA6-E281AAF9FC19}"/>
              </a:ext>
            </a:extLst>
          </p:cNvPr>
          <p:cNvSpPr txBox="1"/>
          <p:nvPr/>
        </p:nvSpPr>
        <p:spPr>
          <a:xfrm>
            <a:off x="6318584" y="147592"/>
            <a:ext cx="418704" cy="369332"/>
          </a:xfrm>
          <a:prstGeom prst="rect">
            <a:avLst/>
          </a:prstGeom>
          <a:noFill/>
        </p:spPr>
        <p:txBody>
          <a:bodyPr wrap="none" rtlCol="0">
            <a:spAutoFit/>
          </a:bodyPr>
          <a:lstStyle/>
          <a:p>
            <a:r>
              <a:rPr lang="pt-BR" dirty="0"/>
              <a:t>57</a:t>
            </a:r>
          </a:p>
        </p:txBody>
      </p:sp>
    </p:spTree>
    <p:extLst>
      <p:ext uri="{BB962C8B-B14F-4D97-AF65-F5344CB8AC3E}">
        <p14:creationId xmlns:p14="http://schemas.microsoft.com/office/powerpoint/2010/main" val="1872999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7" name="CaixaDeTexto 6">
            <a:extLst>
              <a:ext uri="{FF2B5EF4-FFF2-40B4-BE49-F238E27FC236}">
                <a16:creationId xmlns:a16="http://schemas.microsoft.com/office/drawing/2014/main" id="{B431A002-72EB-C428-5CF5-6320A0D00B51}"/>
              </a:ext>
            </a:extLst>
          </p:cNvPr>
          <p:cNvSpPr txBox="1"/>
          <p:nvPr/>
        </p:nvSpPr>
        <p:spPr>
          <a:xfrm>
            <a:off x="945646" y="730161"/>
            <a:ext cx="5019472" cy="523220"/>
          </a:xfrm>
          <a:prstGeom prst="rect">
            <a:avLst/>
          </a:prstGeom>
          <a:noFill/>
        </p:spPr>
        <p:txBody>
          <a:bodyPr wrap="square" rtlCol="0">
            <a:spAutoFit/>
          </a:bodyPr>
          <a:lstStyle/>
          <a:p>
            <a:r>
              <a:rPr lang="pt-BR" sz="2800" dirty="0">
                <a:latin typeface="Berlin Sans FB Demi" panose="020E0802020502020306" pitchFamily="34" charset="0"/>
                <a:cs typeface="Aharoni" panose="02010803020104030203" pitchFamily="2" charset="-79"/>
              </a:rPr>
              <a:t>2. Fundamentação teórica</a:t>
            </a:r>
          </a:p>
        </p:txBody>
      </p:sp>
      <p:sp>
        <p:nvSpPr>
          <p:cNvPr id="8" name="CaixaDeTexto 7">
            <a:extLst>
              <a:ext uri="{FF2B5EF4-FFF2-40B4-BE49-F238E27FC236}">
                <a16:creationId xmlns:a16="http://schemas.microsoft.com/office/drawing/2014/main" id="{B0624040-3F22-ACF7-ED7E-196D35C27A73}"/>
              </a:ext>
            </a:extLst>
          </p:cNvPr>
          <p:cNvSpPr txBox="1"/>
          <p:nvPr/>
        </p:nvSpPr>
        <p:spPr>
          <a:xfrm>
            <a:off x="471487" y="1374140"/>
            <a:ext cx="5975033" cy="5001369"/>
          </a:xfrm>
          <a:prstGeom prst="rect">
            <a:avLst/>
          </a:prstGeom>
          <a:noFill/>
        </p:spPr>
        <p:txBody>
          <a:bodyPr wrap="square" rtlCol="0">
            <a:spAutoFit/>
          </a:bodyPr>
          <a:lstStyle/>
          <a:p>
            <a:pPr algn="just">
              <a:spcBef>
                <a:spcPts val="600"/>
              </a:spcBef>
              <a:spcAft>
                <a:spcPts val="600"/>
              </a:spcAft>
            </a:pPr>
            <a:r>
              <a:rPr lang="en-US" sz="1600" b="0" i="0" u="none" strike="noStrike" dirty="0">
                <a:solidFill>
                  <a:srgbClr val="000000"/>
                </a:solidFill>
                <a:effectLst/>
              </a:rPr>
              <a:t>	</a:t>
            </a:r>
            <a:r>
              <a:rPr lang="en-US" sz="1600" dirty="0"/>
              <a:t> </a:t>
            </a:r>
            <a:r>
              <a:rPr lang="pt-BR" sz="1600" dirty="0"/>
              <a:t>A tendência de preferir recompensas imediatas em detrimento de outras entregues após algum atraso é descrita como impulsividade de escolha (Hamilton et al., 2015, Stevens et al., 2015). Entre os paradigmas que avaliam esse tipo de impulsividade, cita-se o </a:t>
            </a:r>
            <a:r>
              <a:rPr lang="pt-BR" sz="1600" i="1" dirty="0" err="1"/>
              <a:t>delay</a:t>
            </a:r>
            <a:r>
              <a:rPr lang="pt-BR" sz="1600" i="1" dirty="0"/>
              <a:t> </a:t>
            </a:r>
            <a:r>
              <a:rPr lang="pt-BR" sz="1600" i="1" dirty="0" err="1"/>
              <a:t>discounting</a:t>
            </a:r>
            <a:r>
              <a:rPr lang="pt-BR" sz="1600" i="1" dirty="0"/>
              <a:t> </a:t>
            </a:r>
            <a:r>
              <a:rPr lang="pt-BR" sz="1600" dirty="0"/>
              <a:t>(DD, ou </a:t>
            </a:r>
            <a:r>
              <a:rPr lang="pt-BR" sz="1600" i="1" dirty="0"/>
              <a:t>temporal </a:t>
            </a:r>
            <a:r>
              <a:rPr lang="pt-BR" sz="1600" i="1" dirty="0" err="1"/>
              <a:t>discounting</a:t>
            </a:r>
            <a:r>
              <a:rPr lang="pt-BR" sz="1600" dirty="0"/>
              <a:t>) - uma tarefa de escolha intertemporal (Stevens, 2010) que descreve o quanto uma recompensa tem seu valor subjetivo diminuído conforme o tempo de sua entrega aumenta (</a:t>
            </a:r>
            <a:r>
              <a:rPr lang="pt-BR" sz="1600" dirty="0" err="1"/>
              <a:t>Killeen</a:t>
            </a:r>
            <a:r>
              <a:rPr lang="pt-BR" sz="1600" dirty="0"/>
              <a:t>, 2009). As dificuldades na capacidade de adiar recompensas são muito comuns em condições clínicas, como o transtorno de déficit de atenção/hiperatividade (TDAH), transtorno do espectro autista, transtorno de conduta, transtorno desafiador opositivo (Jackson &amp; </a:t>
            </a:r>
            <a:r>
              <a:rPr lang="pt-BR" sz="1600" dirty="0" err="1"/>
              <a:t>MacKillop</a:t>
            </a:r>
            <a:r>
              <a:rPr lang="pt-BR" sz="1600" dirty="0"/>
              <a:t>, 2016), jogos de azar, abuso de drogas, obesidade, dentre outros (</a:t>
            </a:r>
            <a:r>
              <a:rPr lang="pt-BR" sz="1600" dirty="0" err="1"/>
              <a:t>Odum</a:t>
            </a:r>
            <a:r>
              <a:rPr lang="pt-BR" sz="1600" dirty="0"/>
              <a:t> et al., 2020).</a:t>
            </a:r>
          </a:p>
          <a:p>
            <a:pPr algn="just">
              <a:spcBef>
                <a:spcPts val="600"/>
              </a:spcBef>
              <a:spcAft>
                <a:spcPts val="600"/>
              </a:spcAft>
            </a:pPr>
            <a:r>
              <a:rPr lang="pt-BR" sz="1600" dirty="0"/>
              <a:t>	Tarefas de DD geralmente envolvem a apresentação de uma sequência de situações de escolha binária em que o sujeito é estimulado a escolher uma recompensa menor imediatamente ou aguardar algum atraso para receber uma maior, conforme ilustrado na Figura 1.</a:t>
            </a:r>
            <a:endParaRPr lang="en-US" sz="1600" dirty="0">
              <a:effectLst/>
              <a:latin typeface="Calibri" panose="020F0502020204030204" pitchFamily="34" charset="0"/>
              <a:ea typeface="Calibri" panose="020F0502020204030204" pitchFamily="34" charset="0"/>
            </a:endParaRPr>
          </a:p>
          <a:p>
            <a:pPr algn="just"/>
            <a:r>
              <a:rPr lang="en-US" sz="1600" dirty="0">
                <a:latin typeface="Calibri" panose="020F0502020204030204" pitchFamily="34" charset="0"/>
                <a:ea typeface="Calibri" panose="020F0502020204030204" pitchFamily="34" charset="0"/>
              </a:rPr>
              <a:t>	</a:t>
            </a:r>
            <a:endParaRPr lang="pt-BR" sz="1600" dirty="0">
              <a:latin typeface="Berlin Sans FB Demi" panose="020E0802020502020306" pitchFamily="34" charset="0"/>
            </a:endParaRPr>
          </a:p>
        </p:txBody>
      </p:sp>
      <p:grpSp>
        <p:nvGrpSpPr>
          <p:cNvPr id="3" name="Agrupar 2">
            <a:extLst>
              <a:ext uri="{FF2B5EF4-FFF2-40B4-BE49-F238E27FC236}">
                <a16:creationId xmlns:a16="http://schemas.microsoft.com/office/drawing/2014/main" id="{8F7C38B4-DB2D-2E74-C24F-7AA71C8A9B9D}"/>
              </a:ext>
            </a:extLst>
          </p:cNvPr>
          <p:cNvGrpSpPr/>
          <p:nvPr/>
        </p:nvGrpSpPr>
        <p:grpSpPr>
          <a:xfrm>
            <a:off x="977988" y="6653727"/>
            <a:ext cx="5528608" cy="1476633"/>
            <a:chOff x="656299" y="6665353"/>
            <a:chExt cx="5528608" cy="1476633"/>
          </a:xfrm>
        </p:grpSpPr>
        <p:sp>
          <p:nvSpPr>
            <p:cNvPr id="5" name="CaixaDeTexto 4">
              <a:extLst>
                <a:ext uri="{FF2B5EF4-FFF2-40B4-BE49-F238E27FC236}">
                  <a16:creationId xmlns:a16="http://schemas.microsoft.com/office/drawing/2014/main" id="{B115318A-9599-E487-C13C-6D8A0EF1FFBF}"/>
                </a:ext>
              </a:extLst>
            </p:cNvPr>
            <p:cNvSpPr txBox="1"/>
            <p:nvPr/>
          </p:nvSpPr>
          <p:spPr>
            <a:xfrm>
              <a:off x="1740710" y="7265387"/>
              <a:ext cx="1392983" cy="369332"/>
            </a:xfrm>
            <a:prstGeom prst="rect">
              <a:avLst/>
            </a:prstGeom>
            <a:noFill/>
          </p:spPr>
          <p:txBody>
            <a:bodyPr wrap="square" rtlCol="0">
              <a:spAutoFit/>
            </a:bodyPr>
            <a:lstStyle/>
            <a:p>
              <a:r>
                <a:rPr lang="pt-BR" dirty="0"/>
                <a:t>Agora     </a:t>
              </a:r>
              <a:r>
                <a:rPr lang="pt-BR" dirty="0">
                  <a:solidFill>
                    <a:srgbClr val="C00000"/>
                  </a:solidFill>
                  <a:latin typeface="Aharoni" panose="02010803020104030203" pitchFamily="2" charset="-79"/>
                  <a:cs typeface="Aharoni" panose="02010803020104030203" pitchFamily="2" charset="-79"/>
                </a:rPr>
                <a:t>Vs.</a:t>
              </a:r>
            </a:p>
          </p:txBody>
        </p:sp>
        <p:sp>
          <p:nvSpPr>
            <p:cNvPr id="9" name="CaixaDeTexto 8">
              <a:extLst>
                <a:ext uri="{FF2B5EF4-FFF2-40B4-BE49-F238E27FC236}">
                  <a16:creationId xmlns:a16="http://schemas.microsoft.com/office/drawing/2014/main" id="{BBE3F5AD-E291-AF68-F92D-77A632362606}"/>
                </a:ext>
              </a:extLst>
            </p:cNvPr>
            <p:cNvSpPr txBox="1"/>
            <p:nvPr/>
          </p:nvSpPr>
          <p:spPr>
            <a:xfrm>
              <a:off x="4232004" y="6665353"/>
              <a:ext cx="1952903" cy="369332"/>
            </a:xfrm>
            <a:prstGeom prst="rect">
              <a:avLst/>
            </a:prstGeom>
            <a:noFill/>
          </p:spPr>
          <p:txBody>
            <a:bodyPr wrap="square" rtlCol="0">
              <a:spAutoFit/>
            </a:bodyPr>
            <a:lstStyle/>
            <a:p>
              <a:r>
                <a:rPr lang="pt-BR" dirty="0"/>
                <a:t>Amanhã</a:t>
              </a:r>
            </a:p>
          </p:txBody>
        </p:sp>
        <p:sp>
          <p:nvSpPr>
            <p:cNvPr id="10" name="CaixaDeTexto 9">
              <a:extLst>
                <a:ext uri="{FF2B5EF4-FFF2-40B4-BE49-F238E27FC236}">
                  <a16:creationId xmlns:a16="http://schemas.microsoft.com/office/drawing/2014/main" id="{B1280702-77C4-199C-7EA0-F24CD02B9401}"/>
                </a:ext>
              </a:extLst>
            </p:cNvPr>
            <p:cNvSpPr txBox="1"/>
            <p:nvPr/>
          </p:nvSpPr>
          <p:spPr>
            <a:xfrm>
              <a:off x="4232003" y="7046629"/>
              <a:ext cx="1952903" cy="369332"/>
            </a:xfrm>
            <a:prstGeom prst="rect">
              <a:avLst/>
            </a:prstGeom>
            <a:noFill/>
          </p:spPr>
          <p:txBody>
            <a:bodyPr wrap="square" rtlCol="0">
              <a:spAutoFit/>
            </a:bodyPr>
            <a:lstStyle/>
            <a:p>
              <a:r>
                <a:rPr lang="pt-BR" dirty="0"/>
                <a:t>Dois dias</a:t>
              </a:r>
            </a:p>
          </p:txBody>
        </p:sp>
        <p:sp>
          <p:nvSpPr>
            <p:cNvPr id="11" name="CaixaDeTexto 10">
              <a:extLst>
                <a:ext uri="{FF2B5EF4-FFF2-40B4-BE49-F238E27FC236}">
                  <a16:creationId xmlns:a16="http://schemas.microsoft.com/office/drawing/2014/main" id="{FB93457D-61D1-2458-6980-89BA4315C2E1}"/>
                </a:ext>
              </a:extLst>
            </p:cNvPr>
            <p:cNvSpPr txBox="1"/>
            <p:nvPr/>
          </p:nvSpPr>
          <p:spPr>
            <a:xfrm>
              <a:off x="4232003" y="7432450"/>
              <a:ext cx="1952903" cy="369332"/>
            </a:xfrm>
            <a:prstGeom prst="rect">
              <a:avLst/>
            </a:prstGeom>
            <a:noFill/>
          </p:spPr>
          <p:txBody>
            <a:bodyPr wrap="square" rtlCol="0">
              <a:spAutoFit/>
            </a:bodyPr>
            <a:lstStyle/>
            <a:p>
              <a:r>
                <a:rPr lang="pt-BR" dirty="0"/>
                <a:t>Uma semana</a:t>
              </a:r>
            </a:p>
          </p:txBody>
        </p:sp>
        <p:sp>
          <p:nvSpPr>
            <p:cNvPr id="12" name="CaixaDeTexto 11">
              <a:extLst>
                <a:ext uri="{FF2B5EF4-FFF2-40B4-BE49-F238E27FC236}">
                  <a16:creationId xmlns:a16="http://schemas.microsoft.com/office/drawing/2014/main" id="{EFE4C8AF-2232-8F45-C131-F6AF6FC8D654}"/>
                </a:ext>
              </a:extLst>
            </p:cNvPr>
            <p:cNvSpPr txBox="1"/>
            <p:nvPr/>
          </p:nvSpPr>
          <p:spPr>
            <a:xfrm>
              <a:off x="4232003" y="7772654"/>
              <a:ext cx="1952903" cy="369332"/>
            </a:xfrm>
            <a:prstGeom prst="rect">
              <a:avLst/>
            </a:prstGeom>
            <a:noFill/>
          </p:spPr>
          <p:txBody>
            <a:bodyPr wrap="square" rtlCol="0">
              <a:spAutoFit/>
            </a:bodyPr>
            <a:lstStyle/>
            <a:p>
              <a:r>
                <a:rPr lang="pt-BR" dirty="0"/>
                <a:t>Duas semanas</a:t>
              </a:r>
            </a:p>
          </p:txBody>
        </p:sp>
        <p:cxnSp>
          <p:nvCxnSpPr>
            <p:cNvPr id="13" name="Conector de Seta Reta 12">
              <a:extLst>
                <a:ext uri="{FF2B5EF4-FFF2-40B4-BE49-F238E27FC236}">
                  <a16:creationId xmlns:a16="http://schemas.microsoft.com/office/drawing/2014/main" id="{1FB7CCB9-5901-B8CC-94AA-6C599E9FD882}"/>
                </a:ext>
              </a:extLst>
            </p:cNvPr>
            <p:cNvCxnSpPr>
              <a:cxnSpLocks/>
              <a:endCxn id="9" idx="1"/>
            </p:cNvCxnSpPr>
            <p:nvPr/>
          </p:nvCxnSpPr>
          <p:spPr>
            <a:xfrm flipV="1">
              <a:off x="3882133" y="6850019"/>
              <a:ext cx="349871" cy="606405"/>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C7D5E556-0181-EDED-F7CA-6186C609F153}"/>
                </a:ext>
              </a:extLst>
            </p:cNvPr>
            <p:cNvCxnSpPr>
              <a:cxnSpLocks/>
              <a:endCxn id="10" idx="1"/>
            </p:cNvCxnSpPr>
            <p:nvPr/>
          </p:nvCxnSpPr>
          <p:spPr>
            <a:xfrm flipV="1">
              <a:off x="3882133" y="7231295"/>
              <a:ext cx="349870" cy="225129"/>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2ECD0315-E251-83F0-838F-1408BA396F68}"/>
                </a:ext>
              </a:extLst>
            </p:cNvPr>
            <p:cNvCxnSpPr>
              <a:cxnSpLocks/>
              <a:endCxn id="11" idx="1"/>
            </p:cNvCxnSpPr>
            <p:nvPr/>
          </p:nvCxnSpPr>
          <p:spPr>
            <a:xfrm>
              <a:off x="3882133" y="7456424"/>
              <a:ext cx="349870" cy="160692"/>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B7F20FD3-95A9-49FA-013D-A3FA7CECC3AC}"/>
                </a:ext>
              </a:extLst>
            </p:cNvPr>
            <p:cNvCxnSpPr>
              <a:cxnSpLocks/>
              <a:endCxn id="12" idx="1"/>
            </p:cNvCxnSpPr>
            <p:nvPr/>
          </p:nvCxnSpPr>
          <p:spPr>
            <a:xfrm>
              <a:off x="3882133" y="7456424"/>
              <a:ext cx="349870" cy="500896"/>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grpSp>
          <p:nvGrpSpPr>
            <p:cNvPr id="17" name="Agrupar 16">
              <a:extLst>
                <a:ext uri="{FF2B5EF4-FFF2-40B4-BE49-F238E27FC236}">
                  <a16:creationId xmlns:a16="http://schemas.microsoft.com/office/drawing/2014/main" id="{B8B3739C-550E-03D8-AC9D-D36AFA40A007}"/>
                </a:ext>
              </a:extLst>
            </p:cNvPr>
            <p:cNvGrpSpPr/>
            <p:nvPr/>
          </p:nvGrpSpPr>
          <p:grpSpPr>
            <a:xfrm>
              <a:off x="656299" y="6888950"/>
              <a:ext cx="784545" cy="1134945"/>
              <a:chOff x="1089135" y="6823286"/>
              <a:chExt cx="784545" cy="1134945"/>
            </a:xfrm>
          </p:grpSpPr>
          <p:pic>
            <p:nvPicPr>
              <p:cNvPr id="26" name="Gráfico 25" descr="Dólar com preenchimento sólido">
                <a:extLst>
                  <a:ext uri="{FF2B5EF4-FFF2-40B4-BE49-F238E27FC236}">
                    <a16:creationId xmlns:a16="http://schemas.microsoft.com/office/drawing/2014/main" id="{E52C611E-72CB-7031-00D1-FDEE42039D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419" y="6823286"/>
                <a:ext cx="385674" cy="291436"/>
              </a:xfrm>
              <a:prstGeom prst="rect">
                <a:avLst/>
              </a:prstGeom>
            </p:spPr>
          </p:pic>
          <p:pic>
            <p:nvPicPr>
              <p:cNvPr id="27" name="Gráfico 26" descr="Dólar com preenchimento sólido">
                <a:extLst>
                  <a:ext uri="{FF2B5EF4-FFF2-40B4-BE49-F238E27FC236}">
                    <a16:creationId xmlns:a16="http://schemas.microsoft.com/office/drawing/2014/main" id="{A838D802-CAB5-8C5C-F420-92AA8D0CF4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135" y="7660373"/>
                <a:ext cx="385674" cy="291436"/>
              </a:xfrm>
              <a:prstGeom prst="rect">
                <a:avLst/>
              </a:prstGeom>
            </p:spPr>
          </p:pic>
          <p:pic>
            <p:nvPicPr>
              <p:cNvPr id="28" name="Gráfico 27" descr="Dólar com preenchimento sólido">
                <a:extLst>
                  <a:ext uri="{FF2B5EF4-FFF2-40B4-BE49-F238E27FC236}">
                    <a16:creationId xmlns:a16="http://schemas.microsoft.com/office/drawing/2014/main" id="{48088A2B-0B40-DBD6-C24B-3853D64521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419" y="7238722"/>
                <a:ext cx="385674" cy="291436"/>
              </a:xfrm>
              <a:prstGeom prst="rect">
                <a:avLst/>
              </a:prstGeom>
            </p:spPr>
          </p:pic>
          <p:pic>
            <p:nvPicPr>
              <p:cNvPr id="29" name="Gráfico 28" descr="Dólar com preenchimento sólido">
                <a:extLst>
                  <a:ext uri="{FF2B5EF4-FFF2-40B4-BE49-F238E27FC236}">
                    <a16:creationId xmlns:a16="http://schemas.microsoft.com/office/drawing/2014/main" id="{53A8DB8E-85DF-23E1-D743-F554A969C4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1972" y="7245404"/>
                <a:ext cx="385674" cy="291436"/>
              </a:xfrm>
              <a:prstGeom prst="rect">
                <a:avLst/>
              </a:prstGeom>
            </p:spPr>
          </p:pic>
          <p:pic>
            <p:nvPicPr>
              <p:cNvPr id="30" name="Gráfico 29" descr="Dólar com preenchimento sólido">
                <a:extLst>
                  <a:ext uri="{FF2B5EF4-FFF2-40B4-BE49-F238E27FC236}">
                    <a16:creationId xmlns:a16="http://schemas.microsoft.com/office/drawing/2014/main" id="{84DBE6E8-0E2A-87F3-81C3-428CC6A25B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1972" y="7666795"/>
                <a:ext cx="385674" cy="291436"/>
              </a:xfrm>
              <a:prstGeom prst="rect">
                <a:avLst/>
              </a:prstGeom>
            </p:spPr>
          </p:pic>
          <p:pic>
            <p:nvPicPr>
              <p:cNvPr id="31" name="Gráfico 30" descr="Dólar com preenchimento sólido">
                <a:extLst>
                  <a:ext uri="{FF2B5EF4-FFF2-40B4-BE49-F238E27FC236}">
                    <a16:creationId xmlns:a16="http://schemas.microsoft.com/office/drawing/2014/main" id="{18539CF8-7677-CAB6-C7BC-258183B999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8006" y="7666795"/>
                <a:ext cx="385674" cy="291436"/>
              </a:xfrm>
              <a:prstGeom prst="rect">
                <a:avLst/>
              </a:prstGeom>
            </p:spPr>
          </p:pic>
        </p:grpSp>
        <p:grpSp>
          <p:nvGrpSpPr>
            <p:cNvPr id="18" name="Agrupar 17">
              <a:extLst>
                <a:ext uri="{FF2B5EF4-FFF2-40B4-BE49-F238E27FC236}">
                  <a16:creationId xmlns:a16="http://schemas.microsoft.com/office/drawing/2014/main" id="{41AF794A-2709-16C4-2E5E-4C9AE0D9704D}"/>
                </a:ext>
              </a:extLst>
            </p:cNvPr>
            <p:cNvGrpSpPr/>
            <p:nvPr/>
          </p:nvGrpSpPr>
          <p:grpSpPr>
            <a:xfrm>
              <a:off x="2837292" y="7287497"/>
              <a:ext cx="978507" cy="297858"/>
              <a:chOff x="2837292" y="7287497"/>
              <a:chExt cx="978507" cy="297858"/>
            </a:xfrm>
          </p:grpSpPr>
          <p:pic>
            <p:nvPicPr>
              <p:cNvPr id="22" name="Gráfico 21" descr="Dólar com preenchimento sólido">
                <a:extLst>
                  <a:ext uri="{FF2B5EF4-FFF2-40B4-BE49-F238E27FC236}">
                    <a16:creationId xmlns:a16="http://schemas.microsoft.com/office/drawing/2014/main" id="{7E92F809-BEBF-BD21-62A8-0FEBAAB147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37292" y="7287497"/>
                <a:ext cx="385674" cy="291436"/>
              </a:xfrm>
              <a:prstGeom prst="rect">
                <a:avLst/>
              </a:prstGeom>
            </p:spPr>
          </p:pic>
          <p:pic>
            <p:nvPicPr>
              <p:cNvPr id="23" name="Gráfico 22" descr="Dólar com preenchimento sólido">
                <a:extLst>
                  <a:ext uri="{FF2B5EF4-FFF2-40B4-BE49-F238E27FC236}">
                    <a16:creationId xmlns:a16="http://schemas.microsoft.com/office/drawing/2014/main" id="{E6B6FEFF-2E95-2DCA-DE63-42D13CEEA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129" y="7293919"/>
                <a:ext cx="385674" cy="291436"/>
              </a:xfrm>
              <a:prstGeom prst="rect">
                <a:avLst/>
              </a:prstGeom>
            </p:spPr>
          </p:pic>
          <p:pic>
            <p:nvPicPr>
              <p:cNvPr id="24" name="Gráfico 23" descr="Dólar com preenchimento sólido">
                <a:extLst>
                  <a:ext uri="{FF2B5EF4-FFF2-40B4-BE49-F238E27FC236}">
                    <a16:creationId xmlns:a16="http://schemas.microsoft.com/office/drawing/2014/main" id="{6F06728E-AF7A-EA73-841D-401BEE34E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6163" y="7293919"/>
                <a:ext cx="385674" cy="291436"/>
              </a:xfrm>
              <a:prstGeom prst="rect">
                <a:avLst/>
              </a:prstGeom>
            </p:spPr>
          </p:pic>
          <p:pic>
            <p:nvPicPr>
              <p:cNvPr id="25" name="Gráfico 24" descr="Dólar com preenchimento sólido">
                <a:extLst>
                  <a:ext uri="{FF2B5EF4-FFF2-40B4-BE49-F238E27FC236}">
                    <a16:creationId xmlns:a16="http://schemas.microsoft.com/office/drawing/2014/main" id="{27AA328F-355C-14C1-6093-A0DFD0246E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0125" y="7292239"/>
                <a:ext cx="385674" cy="291436"/>
              </a:xfrm>
              <a:prstGeom prst="rect">
                <a:avLst/>
              </a:prstGeom>
            </p:spPr>
          </p:pic>
        </p:grpSp>
        <p:cxnSp>
          <p:nvCxnSpPr>
            <p:cNvPr id="19" name="Conector de Seta Reta 18">
              <a:extLst>
                <a:ext uri="{FF2B5EF4-FFF2-40B4-BE49-F238E27FC236}">
                  <a16:creationId xmlns:a16="http://schemas.microsoft.com/office/drawing/2014/main" id="{030658DB-5BF2-B0A1-D755-9367AA2CA908}"/>
                </a:ext>
              </a:extLst>
            </p:cNvPr>
            <p:cNvCxnSpPr>
              <a:cxnSpLocks/>
              <a:stCxn id="5" idx="1"/>
            </p:cNvCxnSpPr>
            <p:nvPr/>
          </p:nvCxnSpPr>
          <p:spPr>
            <a:xfrm flipH="1" flipV="1">
              <a:off x="1443503" y="7046629"/>
              <a:ext cx="297207" cy="403424"/>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93BD150A-DB8C-E72F-C898-3B4890E7871B}"/>
                </a:ext>
              </a:extLst>
            </p:cNvPr>
            <p:cNvCxnSpPr>
              <a:cxnSpLocks/>
              <a:stCxn id="5" idx="1"/>
            </p:cNvCxnSpPr>
            <p:nvPr/>
          </p:nvCxnSpPr>
          <p:spPr>
            <a:xfrm flipH="1">
              <a:off x="1443503" y="7450053"/>
              <a:ext cx="297207" cy="0"/>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E594E7B2-BDBB-EDEB-03FF-0FF94AE2B166}"/>
                </a:ext>
              </a:extLst>
            </p:cNvPr>
            <p:cNvCxnSpPr>
              <a:cxnSpLocks/>
              <a:stCxn id="5" idx="1"/>
              <a:endCxn id="31" idx="3"/>
            </p:cNvCxnSpPr>
            <p:nvPr/>
          </p:nvCxnSpPr>
          <p:spPr>
            <a:xfrm flipH="1">
              <a:off x="1440844" y="7450053"/>
              <a:ext cx="299866" cy="428124"/>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CaixaDeTexto 31">
            <a:extLst>
              <a:ext uri="{FF2B5EF4-FFF2-40B4-BE49-F238E27FC236}">
                <a16:creationId xmlns:a16="http://schemas.microsoft.com/office/drawing/2014/main" id="{B42069DD-3327-29F6-A3BD-8C0F42F3C915}"/>
              </a:ext>
            </a:extLst>
          </p:cNvPr>
          <p:cNvSpPr txBox="1"/>
          <p:nvPr/>
        </p:nvSpPr>
        <p:spPr>
          <a:xfrm>
            <a:off x="1035985" y="8209910"/>
            <a:ext cx="5021915" cy="830997"/>
          </a:xfrm>
          <a:prstGeom prst="rect">
            <a:avLst/>
          </a:prstGeom>
          <a:noFill/>
        </p:spPr>
        <p:txBody>
          <a:bodyPr wrap="square" rtlCol="0">
            <a:spAutoFit/>
          </a:bodyPr>
          <a:lstStyle/>
          <a:p>
            <a:pPr algn="just"/>
            <a:r>
              <a:rPr lang="pt-BR" sz="1200" b="1" dirty="0"/>
              <a:t>Figura 1.</a:t>
            </a:r>
            <a:r>
              <a:rPr lang="pt-BR" sz="1200" dirty="0"/>
              <a:t> Uma tarefa de DD é constituída por um conjunto de ensaios, nos quais apresenta-se a opção entre receber uma recompensa menor imediatamente e aguardar algum atraso para receber uma recompensa maior, que geralmente é fixa.</a:t>
            </a:r>
          </a:p>
        </p:txBody>
      </p:sp>
      <p:sp>
        <p:nvSpPr>
          <p:cNvPr id="33" name="CaixaDeTexto 32">
            <a:extLst>
              <a:ext uri="{FF2B5EF4-FFF2-40B4-BE49-F238E27FC236}">
                <a16:creationId xmlns:a16="http://schemas.microsoft.com/office/drawing/2014/main" id="{72B80CDC-74BF-40BF-B1B1-73FB10974B0E}"/>
              </a:ext>
            </a:extLst>
          </p:cNvPr>
          <p:cNvSpPr txBox="1"/>
          <p:nvPr/>
        </p:nvSpPr>
        <p:spPr>
          <a:xfrm>
            <a:off x="6318584" y="147592"/>
            <a:ext cx="418704" cy="369332"/>
          </a:xfrm>
          <a:prstGeom prst="rect">
            <a:avLst/>
          </a:prstGeom>
          <a:noFill/>
        </p:spPr>
        <p:txBody>
          <a:bodyPr wrap="none" rtlCol="0">
            <a:spAutoFit/>
          </a:bodyPr>
          <a:lstStyle/>
          <a:p>
            <a:r>
              <a:rPr lang="pt-BR" dirty="0"/>
              <a:t>03</a:t>
            </a:r>
          </a:p>
        </p:txBody>
      </p:sp>
      <p:sp>
        <p:nvSpPr>
          <p:cNvPr id="35" name="CaixaDeTexto 34">
            <a:extLst>
              <a:ext uri="{FF2B5EF4-FFF2-40B4-BE49-F238E27FC236}">
                <a16:creationId xmlns:a16="http://schemas.microsoft.com/office/drawing/2014/main" id="{59B484BC-F44D-049D-2B0A-58B16FBFC527}"/>
              </a:ext>
            </a:extLst>
          </p:cNvPr>
          <p:cNvSpPr txBox="1"/>
          <p:nvPr/>
        </p:nvSpPr>
        <p:spPr>
          <a:xfrm>
            <a:off x="977988" y="6403720"/>
            <a:ext cx="3495674" cy="369332"/>
          </a:xfrm>
          <a:prstGeom prst="rect">
            <a:avLst/>
          </a:prstGeom>
          <a:noFill/>
        </p:spPr>
        <p:txBody>
          <a:bodyPr wrap="square">
            <a:spAutoFit/>
          </a:bodyPr>
          <a:lstStyle/>
          <a:p>
            <a:r>
              <a:rPr lang="pt-BR" dirty="0">
                <a:latin typeface="Berlin Sans FB Demi" panose="020E0802020502020306" pitchFamily="34" charset="0"/>
              </a:rPr>
              <a:t> O que você prefere?</a:t>
            </a:r>
            <a:endParaRPr lang="pt-BR" dirty="0"/>
          </a:p>
        </p:txBody>
      </p:sp>
    </p:spTree>
    <p:extLst>
      <p:ext uri="{BB962C8B-B14F-4D97-AF65-F5344CB8AC3E}">
        <p14:creationId xmlns:p14="http://schemas.microsoft.com/office/powerpoint/2010/main" val="3651102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60012"/>
            <a:ext cx="5915025" cy="9125575"/>
          </a:xfrm>
          <a:prstGeom prst="rect">
            <a:avLst/>
          </a:prstGeom>
          <a:noFill/>
        </p:spPr>
        <p:txBody>
          <a:bodyPr wrap="square" rtlCol="0">
            <a:spAutoFit/>
          </a:bodyPr>
          <a:lstStyle/>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Madden, G. J., </a:t>
            </a:r>
            <a:r>
              <a:rPr lang="en-US" sz="1400" dirty="0" err="1">
                <a:effectLst/>
                <a:latin typeface="Calibri" panose="020F0502020204030204" pitchFamily="34" charset="0"/>
                <a:ea typeface="Calibri" panose="020F0502020204030204" pitchFamily="34" charset="0"/>
                <a:cs typeface="Calibri" panose="020F0502020204030204" pitchFamily="34" charset="0"/>
              </a:rPr>
              <a:t>Raiff</a:t>
            </a:r>
            <a:r>
              <a:rPr lang="en-US" sz="1400" dirty="0">
                <a:effectLst/>
                <a:latin typeface="Calibri" panose="020F0502020204030204" pitchFamily="34" charset="0"/>
                <a:ea typeface="Calibri" panose="020F0502020204030204" pitchFamily="34" charset="0"/>
                <a:cs typeface="Calibri" panose="020F0502020204030204" pitchFamily="34" charset="0"/>
              </a:rPr>
              <a:t>, B. R., </a:t>
            </a:r>
            <a:r>
              <a:rPr lang="en-US" sz="1400" dirty="0" err="1">
                <a:effectLst/>
                <a:latin typeface="Calibri" panose="020F0502020204030204" pitchFamily="34" charset="0"/>
                <a:ea typeface="Calibri" panose="020F0502020204030204" pitchFamily="34" charset="0"/>
                <a:cs typeface="Calibri" panose="020F0502020204030204" pitchFamily="34" charset="0"/>
              </a:rPr>
              <a:t>Lagorio</a:t>
            </a:r>
            <a:r>
              <a:rPr lang="en-US" sz="1400" dirty="0">
                <a:effectLst/>
                <a:latin typeface="Calibri" panose="020F0502020204030204" pitchFamily="34" charset="0"/>
                <a:ea typeface="Calibri" panose="020F0502020204030204" pitchFamily="34" charset="0"/>
                <a:cs typeface="Calibri" panose="020F0502020204030204" pitchFamily="34" charset="0"/>
              </a:rPr>
              <a:t>, C. H., </a:t>
            </a:r>
            <a:r>
              <a:rPr lang="en-US" sz="1400" dirty="0" err="1">
                <a:effectLst/>
                <a:latin typeface="Calibri" panose="020F0502020204030204" pitchFamily="34" charset="0"/>
                <a:ea typeface="Calibri" panose="020F0502020204030204" pitchFamily="34" charset="0"/>
                <a:cs typeface="Calibri" panose="020F0502020204030204" pitchFamily="34" charset="0"/>
              </a:rPr>
              <a:t>Begotka</a:t>
            </a:r>
            <a:r>
              <a:rPr lang="en-US" sz="1400" dirty="0">
                <a:effectLst/>
                <a:latin typeface="Calibri" panose="020F0502020204030204" pitchFamily="34" charset="0"/>
                <a:ea typeface="Calibri" panose="020F0502020204030204" pitchFamily="34" charset="0"/>
                <a:cs typeface="Calibri" panose="020F0502020204030204" pitchFamily="34" charset="0"/>
              </a:rPr>
              <a:t>, A. M., Mueller, A. M., </a:t>
            </a:r>
            <a:r>
              <a:rPr lang="en-US" sz="1400" dirty="0" err="1">
                <a:effectLst/>
                <a:latin typeface="Calibri" panose="020F0502020204030204" pitchFamily="34" charset="0"/>
                <a:ea typeface="Calibri" panose="020F0502020204030204" pitchFamily="34" charset="0"/>
                <a:cs typeface="Calibri" panose="020F0502020204030204" pitchFamily="34" charset="0"/>
              </a:rPr>
              <a:t>Hehli</a:t>
            </a:r>
            <a:r>
              <a:rPr lang="en-US" sz="1400" dirty="0">
                <a:effectLst/>
                <a:latin typeface="Calibri" panose="020F0502020204030204" pitchFamily="34" charset="0"/>
                <a:ea typeface="Calibri" panose="020F0502020204030204" pitchFamily="34" charset="0"/>
                <a:cs typeface="Calibri" panose="020F0502020204030204" pitchFamily="34" charset="0"/>
              </a:rPr>
              <a:t>, D. J., &amp; Wegener, A. A. (2004). Delay discounting of potentially real and hypothetical rewards: II. Between- and within-subject comparisons. </a:t>
            </a:r>
            <a:r>
              <a:rPr lang="en-US" sz="1400" i="1" dirty="0">
                <a:effectLst/>
                <a:latin typeface="Calibri" panose="020F0502020204030204" pitchFamily="34" charset="0"/>
                <a:ea typeface="Calibri" panose="020F0502020204030204" pitchFamily="34" charset="0"/>
                <a:cs typeface="Calibri" panose="020F0502020204030204" pitchFamily="34" charset="0"/>
              </a:rPr>
              <a:t>Experimental and Clinical Psychopharmacology</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12</a:t>
            </a:r>
            <a:r>
              <a:rPr lang="en-US" sz="1400" dirty="0">
                <a:effectLst/>
                <a:latin typeface="Calibri" panose="020F0502020204030204" pitchFamily="34" charset="0"/>
                <a:ea typeface="Calibri" panose="020F0502020204030204" pitchFamily="34" charset="0"/>
                <a:cs typeface="Calibri" panose="020F0502020204030204" pitchFamily="34" charset="0"/>
              </a:rPr>
              <a:t>(4), 251–261.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https://doi.org/10.1037/1064-1297.12.4.251</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Mahalingam, V., </a:t>
            </a:r>
            <a:r>
              <a:rPr lang="en-US" sz="1400" dirty="0" err="1">
                <a:effectLst/>
                <a:latin typeface="Calibri" panose="020F0502020204030204" pitchFamily="34" charset="0"/>
                <a:ea typeface="Calibri" panose="020F0502020204030204" pitchFamily="34" charset="0"/>
                <a:cs typeface="Calibri" panose="020F0502020204030204" pitchFamily="34" charset="0"/>
              </a:rPr>
              <a:t>Palkovics</a:t>
            </a:r>
            <a:r>
              <a:rPr lang="en-US" sz="1400" dirty="0">
                <a:effectLst/>
                <a:latin typeface="Calibri" panose="020F0502020204030204" pitchFamily="34" charset="0"/>
                <a:ea typeface="Calibri" panose="020F0502020204030204" pitchFamily="34" charset="0"/>
                <a:cs typeface="Calibri" panose="020F0502020204030204" pitchFamily="34" charset="0"/>
              </a:rPr>
              <a:t>, M., Kosinski, M., Cek, I., &amp; Stillwell, D. (2018). A Computer Adaptive Measure of Delay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Assessment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25</a:t>
            </a:r>
            <a:r>
              <a:rPr lang="en-US" sz="1400" dirty="0">
                <a:effectLst/>
                <a:latin typeface="Calibri" panose="020F0502020204030204" pitchFamily="34" charset="0"/>
                <a:ea typeface="Calibri" panose="020F0502020204030204" pitchFamily="34" charset="0"/>
                <a:cs typeface="Calibri" panose="020F0502020204030204" pitchFamily="34" charset="0"/>
              </a:rPr>
              <a:t>(8), 1036–1055.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5"/>
              </a:rPr>
              <a:t>https://doi.org/10.1177/1073191116680448</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30400" indent="-230400">
              <a:spcAft>
                <a:spcPts val="600"/>
              </a:spcAft>
            </a:pPr>
            <a:r>
              <a:rPr lang="en-US" sz="1400" dirty="0" err="1">
                <a:solidFill>
                  <a:srgbClr val="222222"/>
                </a:solidFill>
                <a:effectLst/>
                <a:ea typeface="Calibri" panose="020F0502020204030204" pitchFamily="34" charset="0"/>
                <a:cs typeface="Times New Roman" panose="02020603050405020304" pitchFamily="18" charset="0"/>
              </a:rPr>
              <a:t>Majaw</a:t>
            </a:r>
            <a:r>
              <a:rPr lang="en-US" sz="1400" dirty="0">
                <a:solidFill>
                  <a:srgbClr val="222222"/>
                </a:solidFill>
                <a:effectLst/>
                <a:ea typeface="Calibri" panose="020F0502020204030204" pitchFamily="34" charset="0"/>
                <a:cs typeface="Times New Roman" panose="02020603050405020304" pitchFamily="18" charset="0"/>
              </a:rPr>
              <a:t>, F. M. (2015). Graphic novels and popular culture. </a:t>
            </a:r>
            <a:r>
              <a:rPr lang="pt-BR" sz="1400" i="1" dirty="0">
                <a:effectLst/>
                <a:ea typeface="Calibri" panose="020F0502020204030204" pitchFamily="34" charset="0"/>
                <a:cs typeface="Times New Roman" panose="02020603050405020304" pitchFamily="18" charset="0"/>
              </a:rPr>
              <a:t>Spectrum: </a:t>
            </a:r>
            <a:r>
              <a:rPr lang="pt-BR" sz="1400" i="1" dirty="0" err="1">
                <a:effectLst/>
                <a:ea typeface="Calibri" panose="020F0502020204030204" pitchFamily="34" charset="0"/>
                <a:cs typeface="Times New Roman" panose="02020603050405020304" pitchFamily="18" charset="0"/>
              </a:rPr>
              <a:t>Humanities</a:t>
            </a:r>
            <a:r>
              <a:rPr lang="pt-BR" sz="1400" i="1" dirty="0">
                <a:effectLst/>
                <a:ea typeface="Calibri" panose="020F0502020204030204" pitchFamily="34" charset="0"/>
                <a:cs typeface="Times New Roman" panose="02020603050405020304" pitchFamily="18" charset="0"/>
              </a:rPr>
              <a:t>, Social </a:t>
            </a:r>
            <a:r>
              <a:rPr lang="pt-BR" sz="1400" i="1" dirty="0" err="1">
                <a:effectLst/>
                <a:ea typeface="Calibri" panose="020F0502020204030204" pitchFamily="34" charset="0"/>
                <a:cs typeface="Times New Roman" panose="02020603050405020304" pitchFamily="18" charset="0"/>
              </a:rPr>
              <a:t>Sciences</a:t>
            </a:r>
            <a:r>
              <a:rPr lang="pt-BR" sz="1400" i="1" dirty="0">
                <a:effectLst/>
                <a:ea typeface="Calibri" panose="020F0502020204030204" pitchFamily="34" charset="0"/>
                <a:cs typeface="Times New Roman" panose="02020603050405020304" pitchFamily="18" charset="0"/>
              </a:rPr>
              <a:t> and Management</a:t>
            </a:r>
            <a:r>
              <a:rPr lang="pt-BR" sz="1400" dirty="0">
                <a:effectLst/>
                <a:ea typeface="Calibri" panose="020F0502020204030204" pitchFamily="34" charset="0"/>
                <a:cs typeface="Times New Roman" panose="02020603050405020304" pitchFamily="18" charset="0"/>
              </a:rPr>
              <a:t>, </a:t>
            </a:r>
            <a:r>
              <a:rPr lang="pt-BR" sz="1400" i="1" dirty="0">
                <a:effectLst/>
                <a:ea typeface="Calibri" panose="020F0502020204030204" pitchFamily="34" charset="0"/>
                <a:cs typeface="Times New Roman" panose="02020603050405020304" pitchFamily="18" charset="0"/>
              </a:rPr>
              <a:t>2</a:t>
            </a:r>
            <a:r>
              <a:rPr lang="pt-BR" sz="1400" dirty="0">
                <a:effectLst/>
                <a:ea typeface="Calibri" panose="020F0502020204030204" pitchFamily="34" charset="0"/>
                <a:cs typeface="Times New Roman" panose="02020603050405020304" pitchFamily="18" charset="0"/>
              </a:rPr>
              <a:t>, 135-143.</a:t>
            </a:r>
          </a:p>
          <a:p>
            <a:pPr marL="228600" indent="-228600" algn="just">
              <a:spcAft>
                <a:spcPts val="600"/>
              </a:spcAft>
            </a:pPr>
            <a:r>
              <a:rPr lang="en-US" sz="1400" b="0" i="0" dirty="0">
                <a:effectLst/>
              </a:rPr>
              <a:t>Martin, N. J., &amp; Franzen, M. D. (1989). The effect of anxiety on neuropsychological function. </a:t>
            </a:r>
            <a:r>
              <a:rPr lang="en-US" sz="1400" b="0" i="1" dirty="0">
                <a:effectLst/>
              </a:rPr>
              <a:t>International Journal of Clinical Neuropsychology</a:t>
            </a:r>
            <a:r>
              <a:rPr lang="en-US" sz="1400" b="0" i="0" dirty="0">
                <a:effectLst/>
              </a:rPr>
              <a:t>.</a:t>
            </a: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Matusiewicz</a:t>
            </a:r>
            <a:r>
              <a:rPr lang="en-US" sz="1400" dirty="0">
                <a:effectLst/>
                <a:latin typeface="Calibri" panose="020F0502020204030204" pitchFamily="34" charset="0"/>
                <a:ea typeface="Calibri" panose="020F0502020204030204" pitchFamily="34" charset="0"/>
                <a:cs typeface="Calibri" panose="020F0502020204030204" pitchFamily="34" charset="0"/>
              </a:rPr>
              <a:t>, A. K., Carter, A. E., </a:t>
            </a:r>
            <a:r>
              <a:rPr lang="en-US" sz="1400" dirty="0" err="1">
                <a:effectLst/>
                <a:latin typeface="Calibri" panose="020F0502020204030204" pitchFamily="34" charset="0"/>
                <a:ea typeface="Calibri" panose="020F0502020204030204" pitchFamily="34" charset="0"/>
                <a:cs typeface="Calibri" panose="020F0502020204030204" pitchFamily="34" charset="0"/>
              </a:rPr>
              <a:t>Landes</a:t>
            </a:r>
            <a:r>
              <a:rPr lang="en-US" sz="1400" dirty="0">
                <a:effectLst/>
                <a:latin typeface="Calibri" panose="020F0502020204030204" pitchFamily="34" charset="0"/>
                <a:ea typeface="Calibri" panose="020F0502020204030204" pitchFamily="34" charset="0"/>
                <a:cs typeface="Calibri" panose="020F0502020204030204" pitchFamily="34" charset="0"/>
              </a:rPr>
              <a:t>, R. D., &amp; Yi, R. (2013). Statistical Equivalence and Test-Retest Reliability of Delay and Probability Discounting Using Real and Hypothetical Rewards.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a:t>
            </a:r>
            <a:r>
              <a:rPr lang="en-US" sz="1400" i="1" dirty="0">
                <a:effectLst/>
                <a:latin typeface="Calibri" panose="020F0502020204030204" pitchFamily="34" charset="0"/>
                <a:ea typeface="Calibri" panose="020F0502020204030204" pitchFamily="34" charset="0"/>
                <a:cs typeface="Calibri" panose="020F0502020204030204" pitchFamily="34" charset="0"/>
              </a:rPr>
              <a:t> Processes.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100</a:t>
            </a:r>
            <a:r>
              <a:rPr lang="en-US" sz="1400" dirty="0">
                <a:effectLst/>
                <a:latin typeface="Calibri" panose="020F0502020204030204" pitchFamily="34" charset="0"/>
                <a:ea typeface="Calibri" panose="020F0502020204030204" pitchFamily="34" charset="0"/>
                <a:cs typeface="Calibri" panose="020F0502020204030204" pitchFamily="34" charset="0"/>
              </a:rPr>
              <a:t>, 116–122.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https://doi.org/10.2217/nnm.12.167.Gene</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ea typeface="Times New Roman" panose="02020603050405020304" pitchFamily="18" charset="0"/>
                <a:cs typeface="Arial" panose="020B0604020202020204" pitchFamily="34" charset="0"/>
              </a:rPr>
              <a:t>Mazur, J. E. (2000). Tradeoffs among delay, rate, and amount of reinforcement. </a:t>
            </a:r>
            <a:r>
              <a:rPr lang="en-US" sz="1400" i="1" dirty="0" err="1">
                <a:effectLst/>
                <a:ea typeface="Times New Roman" panose="02020603050405020304" pitchFamily="18" charset="0"/>
                <a:cs typeface="Arial" panose="020B0604020202020204" pitchFamily="34" charset="0"/>
              </a:rPr>
              <a:t>Behavioural</a:t>
            </a:r>
            <a:r>
              <a:rPr lang="en-US" sz="1400" i="1" dirty="0">
                <a:effectLst/>
                <a:ea typeface="Times New Roman" panose="02020603050405020304" pitchFamily="18" charset="0"/>
                <a:cs typeface="Arial" panose="020B0604020202020204" pitchFamily="34" charset="0"/>
              </a:rPr>
              <a:t> Processes</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49</a:t>
            </a:r>
            <a:r>
              <a:rPr lang="en-US" sz="1400" dirty="0">
                <a:effectLst/>
                <a:ea typeface="Times New Roman" panose="02020603050405020304" pitchFamily="18" charset="0"/>
                <a:cs typeface="Arial" panose="020B0604020202020204" pitchFamily="34" charset="0"/>
              </a:rPr>
              <a:t>(1), 1–10. </a:t>
            </a:r>
            <a:r>
              <a:rPr lang="en-US" sz="1400" u="sng" dirty="0">
                <a:solidFill>
                  <a:srgbClr val="0563C1"/>
                </a:solidFill>
                <a:effectLst/>
                <a:ea typeface="Times New Roman" panose="02020603050405020304" pitchFamily="18" charset="0"/>
                <a:cs typeface="Arial" panose="020B0604020202020204" pitchFamily="34" charset="0"/>
                <a:hlinkClick r:id="rId7"/>
              </a:rPr>
              <a:t>https://doi.org/10.1016/S0376-6357(00)00070-X</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Mies</a:t>
            </a:r>
            <a:r>
              <a:rPr lang="en-US" sz="1400" dirty="0">
                <a:effectLst/>
                <a:latin typeface="Calibri" panose="020F0502020204030204" pitchFamily="34" charset="0"/>
                <a:ea typeface="Calibri" panose="020F0502020204030204" pitchFamily="34" charset="0"/>
                <a:cs typeface="Calibri" panose="020F0502020204030204" pitchFamily="34" charset="0"/>
              </a:rPr>
              <a:t>, G. W., Ma, I., de Water, E., </a:t>
            </a:r>
            <a:r>
              <a:rPr lang="en-US" sz="1400" dirty="0" err="1">
                <a:effectLst/>
                <a:latin typeface="Calibri" panose="020F0502020204030204" pitchFamily="34" charset="0"/>
                <a:ea typeface="Calibri" panose="020F0502020204030204" pitchFamily="34" charset="0"/>
                <a:cs typeface="Calibri" panose="020F0502020204030204" pitchFamily="34" charset="0"/>
              </a:rPr>
              <a:t>Buitelaar</a:t>
            </a:r>
            <a:r>
              <a:rPr lang="en-US" sz="1400" dirty="0">
                <a:effectLst/>
                <a:latin typeface="Calibri" panose="020F0502020204030204" pitchFamily="34" charset="0"/>
                <a:ea typeface="Calibri" panose="020F0502020204030204" pitchFamily="34" charset="0"/>
                <a:cs typeface="Calibri" panose="020F0502020204030204" pitchFamily="34" charset="0"/>
              </a:rPr>
              <a:t>, J. K., &amp; Scheres, A. (2018). Waiting and working for rewards: Attention-Deficit/Hyperactivity Disorder is associated with steeper delay discounting linked to amygdala activation, but not with steeper effort discounting. </a:t>
            </a:r>
            <a:r>
              <a:rPr lang="pt-BR" sz="1400" i="1" dirty="0" err="1">
                <a:effectLst/>
                <a:latin typeface="Calibri" panose="020F0502020204030204" pitchFamily="34" charset="0"/>
                <a:ea typeface="Calibri" panose="020F0502020204030204" pitchFamily="34" charset="0"/>
                <a:cs typeface="Calibri" panose="020F0502020204030204" pitchFamily="34" charset="0"/>
              </a:rPr>
              <a:t>Cortex</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i="1" dirty="0">
                <a:effectLst/>
                <a:latin typeface="Calibri" panose="020F0502020204030204" pitchFamily="34" charset="0"/>
                <a:ea typeface="Calibri" panose="020F0502020204030204" pitchFamily="34" charset="0"/>
                <a:cs typeface="Calibri" panose="020F0502020204030204" pitchFamily="34" charset="0"/>
              </a:rPr>
              <a:t>106</a:t>
            </a:r>
            <a:r>
              <a:rPr lang="pt-BR" sz="1400" dirty="0">
                <a:effectLst/>
                <a:latin typeface="Calibri" panose="020F0502020204030204" pitchFamily="34" charset="0"/>
                <a:ea typeface="Calibri" panose="020F0502020204030204" pitchFamily="34" charset="0"/>
                <a:cs typeface="Calibri" panose="020F0502020204030204" pitchFamily="34" charset="0"/>
              </a:rPr>
              <a:t>, 164–173. </a:t>
            </a:r>
            <a:r>
              <a:rPr lang="pt-BR" sz="1400" dirty="0">
                <a:effectLst/>
                <a:latin typeface="Calibri" panose="020F0502020204030204" pitchFamily="34" charset="0"/>
                <a:ea typeface="Calibri" panose="020F0502020204030204" pitchFamily="34" charset="0"/>
                <a:cs typeface="Calibri" panose="020F0502020204030204" pitchFamily="34" charset="0"/>
                <a:hlinkClick r:id="rId8"/>
              </a:rPr>
              <a:t>https://doi.org/10.1016/j.cortex.2018.05.018</a:t>
            </a:r>
            <a:endParaRPr lang="pt-BR"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ea typeface="Calibri" panose="020F0502020204030204" pitchFamily="34" charset="0"/>
                <a:cs typeface="Arial" panose="020B0604020202020204" pitchFamily="34" charset="0"/>
              </a:rPr>
              <a:t>Miller, J. R. (2019). Comparing rapid assessments of delay discounting with real and hypothetical rewards in children. </a:t>
            </a:r>
            <a:r>
              <a:rPr lang="en-US" sz="1400" i="1" dirty="0">
                <a:effectLst/>
                <a:ea typeface="Calibri" panose="020F0502020204030204" pitchFamily="34" charset="0"/>
                <a:cs typeface="Arial" panose="020B0604020202020204" pitchFamily="34" charset="0"/>
              </a:rPr>
              <a:t>Journal of the Experimental Analysis of Behavior</a:t>
            </a:r>
            <a:r>
              <a:rPr lang="en-US" sz="1400" dirty="0">
                <a:effectLst/>
                <a:ea typeface="Calibri" panose="020F0502020204030204" pitchFamily="34" charset="0"/>
                <a:cs typeface="Arial" panose="020B0604020202020204" pitchFamily="34" charset="0"/>
              </a:rPr>
              <a:t>, </a:t>
            </a:r>
            <a:r>
              <a:rPr lang="en-US" sz="1400" i="1" dirty="0">
                <a:effectLst/>
                <a:ea typeface="Calibri" panose="020F0502020204030204" pitchFamily="34" charset="0"/>
                <a:cs typeface="Arial" panose="020B0604020202020204" pitchFamily="34" charset="0"/>
              </a:rPr>
              <a:t>111</a:t>
            </a:r>
            <a:r>
              <a:rPr lang="en-US" sz="1400" dirty="0">
                <a:effectLst/>
                <a:ea typeface="Calibri" panose="020F0502020204030204" pitchFamily="34" charset="0"/>
                <a:cs typeface="Arial" panose="020B0604020202020204" pitchFamily="34" charset="0"/>
              </a:rPr>
              <a:t>(1), 48–58. </a:t>
            </a:r>
            <a:r>
              <a:rPr lang="en-US" sz="1400" u="sng" dirty="0">
                <a:solidFill>
                  <a:srgbClr val="0563C1"/>
                </a:solidFill>
                <a:effectLst/>
                <a:ea typeface="Calibri" panose="020F0502020204030204" pitchFamily="34" charset="0"/>
                <a:cs typeface="Arial" panose="020B0604020202020204" pitchFamily="34" charset="0"/>
                <a:hlinkClick r:id="rId9"/>
              </a:rPr>
              <a:t>https://doi.org/10.1002/jeab.493</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pt-BR" sz="1400" dirty="0" err="1">
                <a:effectLst/>
                <a:latin typeface="Calibri" panose="020F0502020204030204" pitchFamily="34" charset="0"/>
                <a:ea typeface="Calibri" panose="020F0502020204030204" pitchFamily="34" charset="0"/>
                <a:cs typeface="Calibri" panose="020F0502020204030204" pitchFamily="34" charset="0"/>
              </a:rPr>
              <a:t>Mishra</a:t>
            </a:r>
            <a:r>
              <a:rPr lang="pt-BR" sz="1400" dirty="0">
                <a:effectLst/>
                <a:latin typeface="Calibri" panose="020F0502020204030204" pitchFamily="34" charset="0"/>
                <a:ea typeface="Calibri" panose="020F0502020204030204" pitchFamily="34" charset="0"/>
                <a:cs typeface="Calibri" panose="020F0502020204030204" pitchFamily="34" charset="0"/>
              </a:rPr>
              <a:t>, S., &amp; Lalumière, M. L. (2017). </a:t>
            </a:r>
            <a:r>
              <a:rPr lang="en-US" sz="1400" dirty="0">
                <a:effectLst/>
                <a:latin typeface="Calibri" panose="020F0502020204030204" pitchFamily="34" charset="0"/>
                <a:ea typeface="Calibri" panose="020F0502020204030204" pitchFamily="34" charset="0"/>
                <a:cs typeface="Calibri" panose="020F0502020204030204" pitchFamily="34" charset="0"/>
              </a:rPr>
              <a:t>Associations Between Delay Discounting and Risk-Related Behaviors, Traits, Attitudes, and Outcomes.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Behavioral Decision Making</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30</a:t>
            </a:r>
            <a:r>
              <a:rPr lang="en-US" sz="1400" dirty="0">
                <a:effectLst/>
                <a:latin typeface="Calibri" panose="020F0502020204030204" pitchFamily="34" charset="0"/>
                <a:ea typeface="Calibri" panose="020F0502020204030204" pitchFamily="34" charset="0"/>
                <a:cs typeface="Calibri" panose="020F0502020204030204" pitchFamily="34" charset="0"/>
              </a:rPr>
              <a:t>(3), 769–781.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0"/>
              </a:rPr>
              <a:t>https://doi.org/10.1002/bdm.2000</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Mitchell, S. H., Wilson, V. B., &amp; </a:t>
            </a:r>
            <a:r>
              <a:rPr lang="en-US" sz="1400" dirty="0" err="1">
                <a:effectLst/>
                <a:latin typeface="Calibri" panose="020F0502020204030204" pitchFamily="34" charset="0"/>
                <a:ea typeface="Calibri" panose="020F0502020204030204" pitchFamily="34" charset="0"/>
                <a:cs typeface="Calibri" panose="020F0502020204030204" pitchFamily="34" charset="0"/>
              </a:rPr>
              <a:t>Karalunas</a:t>
            </a:r>
            <a:r>
              <a:rPr lang="en-US" sz="1400" dirty="0">
                <a:effectLst/>
                <a:latin typeface="Calibri" panose="020F0502020204030204" pitchFamily="34" charset="0"/>
                <a:ea typeface="Calibri" panose="020F0502020204030204" pitchFamily="34" charset="0"/>
                <a:cs typeface="Calibri" panose="020F0502020204030204" pitchFamily="34" charset="0"/>
              </a:rPr>
              <a:t>, S. L. (2015). Comparing hyperbolic, delay-amount sensitivity and present- bias models of delay discounting.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a:t>
            </a:r>
            <a:r>
              <a:rPr lang="en-US" sz="1400" i="1" dirty="0">
                <a:effectLst/>
                <a:latin typeface="Calibri" panose="020F0502020204030204" pitchFamily="34" charset="0"/>
                <a:ea typeface="Calibri" panose="020F0502020204030204" pitchFamily="34" charset="0"/>
                <a:cs typeface="Calibri" panose="020F0502020204030204" pitchFamily="34" charset="0"/>
              </a:rPr>
              <a:t> Processes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114</a:t>
            </a:r>
            <a:r>
              <a:rPr lang="en-US" sz="1400" dirty="0">
                <a:effectLst/>
                <a:latin typeface="Calibri" panose="020F0502020204030204" pitchFamily="34" charset="0"/>
                <a:ea typeface="Calibri" panose="020F0502020204030204" pitchFamily="34" charset="0"/>
                <a:cs typeface="Calibri" panose="020F0502020204030204" pitchFamily="34" charset="0"/>
              </a:rPr>
              <a:t>, 52–62.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1"/>
              </a:rPr>
              <a:t>https://doi.org/10.1161/CIRCRESAHA.116.303790.The</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endParaRPr lang="pt-BR" sz="1400" dirty="0"/>
          </a:p>
        </p:txBody>
      </p:sp>
      <p:sp>
        <p:nvSpPr>
          <p:cNvPr id="7" name="CaixaDeTexto 6">
            <a:extLst>
              <a:ext uri="{FF2B5EF4-FFF2-40B4-BE49-F238E27FC236}">
                <a16:creationId xmlns:a16="http://schemas.microsoft.com/office/drawing/2014/main" id="{589A0563-62E2-1D4C-DCFB-EA8B96196663}"/>
              </a:ext>
            </a:extLst>
          </p:cNvPr>
          <p:cNvSpPr txBox="1"/>
          <p:nvPr/>
        </p:nvSpPr>
        <p:spPr>
          <a:xfrm>
            <a:off x="6318584" y="147592"/>
            <a:ext cx="418704" cy="369332"/>
          </a:xfrm>
          <a:prstGeom prst="rect">
            <a:avLst/>
          </a:prstGeom>
          <a:noFill/>
        </p:spPr>
        <p:txBody>
          <a:bodyPr wrap="none" rtlCol="0">
            <a:spAutoFit/>
          </a:bodyPr>
          <a:lstStyle/>
          <a:p>
            <a:r>
              <a:rPr lang="pt-BR" dirty="0"/>
              <a:t>58</a:t>
            </a:r>
          </a:p>
        </p:txBody>
      </p:sp>
    </p:spTree>
    <p:extLst>
      <p:ext uri="{BB962C8B-B14F-4D97-AF65-F5344CB8AC3E}">
        <p14:creationId xmlns:p14="http://schemas.microsoft.com/office/powerpoint/2010/main" val="981846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60012"/>
            <a:ext cx="5915025" cy="9448740"/>
          </a:xfrm>
          <a:prstGeom prst="rect">
            <a:avLst/>
          </a:prstGeom>
          <a:noFill/>
        </p:spPr>
        <p:txBody>
          <a:bodyPr wrap="square" rtlCol="0">
            <a:spAutoFit/>
          </a:bodyPr>
          <a:lstStyle/>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Myerson, J., Green,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Warusawitharana</a:t>
            </a:r>
            <a:r>
              <a:rPr lang="en-US" sz="1400" dirty="0">
                <a:effectLst/>
                <a:latin typeface="Calibri" panose="020F0502020204030204" pitchFamily="34" charset="0"/>
                <a:ea typeface="Calibri" panose="020F0502020204030204" pitchFamily="34" charset="0"/>
                <a:cs typeface="Calibri" panose="020F0502020204030204" pitchFamily="34" charset="0"/>
              </a:rPr>
              <a:t>, M. (2001). Area under the curve as a measure of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the Experimental Analysis of Behavior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76</a:t>
            </a:r>
            <a:r>
              <a:rPr lang="en-US" sz="1400" dirty="0">
                <a:effectLst/>
                <a:latin typeface="Calibri" panose="020F0502020204030204" pitchFamily="34" charset="0"/>
                <a:ea typeface="Calibri" panose="020F0502020204030204" pitchFamily="34" charset="0"/>
                <a:cs typeface="Calibri" panose="020F0502020204030204" pitchFamily="34" charset="0"/>
              </a:rPr>
              <a:t>(2), 235–243.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https://doi.org/10.1901/jeab.2001.76-235</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Odum</a:t>
            </a:r>
            <a:r>
              <a:rPr lang="en-US" sz="1400" dirty="0">
                <a:effectLst/>
                <a:latin typeface="Calibri" panose="020F0502020204030204" pitchFamily="34" charset="0"/>
                <a:ea typeface="Calibri" panose="020F0502020204030204" pitchFamily="34" charset="0"/>
                <a:cs typeface="Calibri" panose="020F0502020204030204" pitchFamily="34" charset="0"/>
              </a:rPr>
              <a:t>, A. L., Becker, R. J., Haynes, J. M., </a:t>
            </a:r>
            <a:r>
              <a:rPr lang="en-US" sz="1400" dirty="0" err="1">
                <a:effectLst/>
                <a:latin typeface="Calibri" panose="020F0502020204030204" pitchFamily="34" charset="0"/>
                <a:ea typeface="Calibri" panose="020F0502020204030204" pitchFamily="34" charset="0"/>
                <a:cs typeface="Calibri" panose="020F0502020204030204" pitchFamily="34" charset="0"/>
              </a:rPr>
              <a:t>Galizio</a:t>
            </a:r>
            <a:r>
              <a:rPr lang="en-US" sz="1400" dirty="0">
                <a:effectLst/>
                <a:latin typeface="Calibri" panose="020F0502020204030204" pitchFamily="34" charset="0"/>
                <a:ea typeface="Calibri" panose="020F0502020204030204" pitchFamily="34" charset="0"/>
                <a:cs typeface="Calibri" panose="020F0502020204030204" pitchFamily="34" charset="0"/>
              </a:rPr>
              <a:t>, A., Frye, C. C. J., Downey, H., Friedel, J. E., &amp; Perez, D. M. (2020). Delay discounting of different outcomes: Review and theory.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the Experimental Analysis of Behavior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113</a:t>
            </a:r>
            <a:r>
              <a:rPr lang="en-US" sz="1400" dirty="0">
                <a:effectLst/>
                <a:latin typeface="Calibri" panose="020F0502020204030204" pitchFamily="34" charset="0"/>
                <a:ea typeface="Calibri" panose="020F0502020204030204" pitchFamily="34" charset="0"/>
                <a:cs typeface="Calibri" panose="020F0502020204030204" pitchFamily="34" charset="0"/>
              </a:rPr>
              <a:t>(3), 657–679.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5"/>
              </a:rPr>
              <a:t>https://doi.org/10.1002/jeab.589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Patros</a:t>
            </a:r>
            <a:r>
              <a:rPr lang="en-US" sz="1400" dirty="0">
                <a:effectLst/>
                <a:latin typeface="Calibri" panose="020F0502020204030204" pitchFamily="34" charset="0"/>
                <a:ea typeface="Calibri" panose="020F0502020204030204" pitchFamily="34" charset="0"/>
                <a:cs typeface="Calibri" panose="020F0502020204030204" pitchFamily="34" charset="0"/>
              </a:rPr>
              <a:t>, C. H. G., Alderson, R. M., Kasper, L. J., </a:t>
            </a:r>
            <a:r>
              <a:rPr lang="en-US" sz="1400" dirty="0" err="1">
                <a:effectLst/>
                <a:latin typeface="Calibri" panose="020F0502020204030204" pitchFamily="34" charset="0"/>
                <a:ea typeface="Calibri" panose="020F0502020204030204" pitchFamily="34" charset="0"/>
                <a:cs typeface="Calibri" panose="020F0502020204030204" pitchFamily="34" charset="0"/>
              </a:rPr>
              <a:t>Tarle</a:t>
            </a:r>
            <a:r>
              <a:rPr lang="en-US" sz="1400" dirty="0">
                <a:effectLst/>
                <a:latin typeface="Calibri" panose="020F0502020204030204" pitchFamily="34" charset="0"/>
                <a:ea typeface="Calibri" panose="020F0502020204030204" pitchFamily="34" charset="0"/>
                <a:cs typeface="Calibri" panose="020F0502020204030204" pitchFamily="34" charset="0"/>
              </a:rPr>
              <a:t>, S. J., Lea, S. E., &amp; </a:t>
            </a:r>
            <a:r>
              <a:rPr lang="en-US" sz="1400" dirty="0" err="1">
                <a:effectLst/>
                <a:latin typeface="Calibri" panose="020F0502020204030204" pitchFamily="34" charset="0"/>
                <a:ea typeface="Calibri" panose="020F0502020204030204" pitchFamily="34" charset="0"/>
                <a:cs typeface="Calibri" panose="020F0502020204030204" pitchFamily="34" charset="0"/>
              </a:rPr>
              <a:t>Hudec</a:t>
            </a:r>
            <a:r>
              <a:rPr lang="en-US" sz="1400" dirty="0">
                <a:effectLst/>
                <a:latin typeface="Calibri" panose="020F0502020204030204" pitchFamily="34" charset="0"/>
                <a:ea typeface="Calibri" panose="020F0502020204030204" pitchFamily="34" charset="0"/>
                <a:cs typeface="Calibri" panose="020F0502020204030204" pitchFamily="34" charset="0"/>
              </a:rPr>
              <a:t>, K. L. (2016). Choice-impulsivity in children and adolescents with attention-deficit/hyperactivity disorder (ADHD): A meta-analytic review. </a:t>
            </a:r>
            <a:r>
              <a:rPr lang="en-US" sz="1400" i="1" dirty="0">
                <a:effectLst/>
                <a:latin typeface="Calibri" panose="020F0502020204030204" pitchFamily="34" charset="0"/>
                <a:ea typeface="Calibri" panose="020F0502020204030204" pitchFamily="34" charset="0"/>
                <a:cs typeface="Calibri" panose="020F0502020204030204" pitchFamily="34" charset="0"/>
              </a:rPr>
              <a:t>Clinical Psychology Review</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43</a:t>
            </a:r>
            <a:r>
              <a:rPr lang="en-US" sz="1400" dirty="0">
                <a:effectLst/>
                <a:latin typeface="Calibri" panose="020F0502020204030204" pitchFamily="34" charset="0"/>
                <a:ea typeface="Calibri" panose="020F0502020204030204" pitchFamily="34" charset="0"/>
                <a:cs typeface="Calibri" panose="020F0502020204030204" pitchFamily="34" charset="0"/>
              </a:rPr>
              <a:t>, 162–174.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https://doi.org/10.1016/j.cpr.2015.11.001</a:t>
            </a:r>
            <a:endParaRPr lang="pt-BR" sz="1400" dirty="0">
              <a:latin typeface="Calibri" panose="020F0502020204030204" pitchFamily="34" charset="0"/>
              <a:ea typeface="Calibri" panose="020F0502020204030204" pitchFamily="34" charset="0"/>
            </a:endParaRPr>
          </a:p>
          <a:p>
            <a:pPr marL="228600" indent="-228600" algn="just">
              <a:spcAft>
                <a:spcPts val="600"/>
              </a:spcAft>
            </a:pP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Paul, R. H., Lawrence, J., Williams, L. M., Richard, C. C., Cooper, N., &amp; Gordon, E. (2005). Preliminary validity of “</a:t>
            </a:r>
            <a:r>
              <a:rPr lang="en-GB" sz="1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integneuroTM</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 new computerized battery of neurocognitive tests. </a:t>
            </a: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International Journal of Neuroscience</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14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115</a:t>
            </a:r>
            <a:r>
              <a:rPr lang="en-GB"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 1549-1567.</a:t>
            </a:r>
          </a:p>
          <a:p>
            <a:pPr marL="228600" indent="-228600" algn="just">
              <a:spcAft>
                <a:spcPts val="600"/>
              </a:spcAft>
            </a:pPr>
            <a:r>
              <a:rPr lang="en-US" sz="1400" dirty="0">
                <a:effectLst/>
                <a:ea typeface="Times New Roman" panose="02020603050405020304" pitchFamily="18" charset="0"/>
                <a:cs typeface="Arial" panose="020B0604020202020204" pitchFamily="34" charset="0"/>
              </a:rPr>
              <a:t>Peters, J., </a:t>
            </a:r>
            <a:r>
              <a:rPr lang="en-US" sz="1400" dirty="0" err="1">
                <a:effectLst/>
                <a:ea typeface="Times New Roman" panose="02020603050405020304" pitchFamily="18" charset="0"/>
                <a:cs typeface="Arial" panose="020B0604020202020204" pitchFamily="34" charset="0"/>
              </a:rPr>
              <a:t>Miedl</a:t>
            </a:r>
            <a:r>
              <a:rPr lang="en-US" sz="1400" dirty="0">
                <a:effectLst/>
                <a:ea typeface="Times New Roman" panose="02020603050405020304" pitchFamily="18" charset="0"/>
                <a:cs typeface="Arial" panose="020B0604020202020204" pitchFamily="34" charset="0"/>
              </a:rPr>
              <a:t>, S. F., &amp; </a:t>
            </a:r>
            <a:r>
              <a:rPr lang="en-US" sz="1400" dirty="0" err="1">
                <a:effectLst/>
                <a:ea typeface="Times New Roman" panose="02020603050405020304" pitchFamily="18" charset="0"/>
                <a:cs typeface="Arial" panose="020B0604020202020204" pitchFamily="34" charset="0"/>
              </a:rPr>
              <a:t>Büchel</a:t>
            </a:r>
            <a:r>
              <a:rPr lang="en-US" sz="1400" dirty="0">
                <a:effectLst/>
                <a:ea typeface="Times New Roman" panose="02020603050405020304" pitchFamily="18" charset="0"/>
                <a:cs typeface="Arial" panose="020B0604020202020204" pitchFamily="34" charset="0"/>
              </a:rPr>
              <a:t>, C. (2012). Formal Comparison of Dual-Parameter Temporal Discounting Models in Controls and Pathological Gamblers. </a:t>
            </a:r>
            <a:r>
              <a:rPr lang="en-US" sz="1400" i="1" dirty="0" err="1">
                <a:effectLst/>
                <a:ea typeface="Times New Roman" panose="02020603050405020304" pitchFamily="18" charset="0"/>
                <a:cs typeface="Arial" panose="020B0604020202020204" pitchFamily="34" charset="0"/>
              </a:rPr>
              <a:t>PLoS</a:t>
            </a:r>
            <a:r>
              <a:rPr lang="en-US" sz="1400" i="1" dirty="0">
                <a:effectLst/>
                <a:ea typeface="Times New Roman" panose="02020603050405020304" pitchFamily="18" charset="0"/>
                <a:cs typeface="Arial" panose="020B0604020202020204" pitchFamily="34" charset="0"/>
              </a:rPr>
              <a:t> ONE</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7</a:t>
            </a:r>
            <a:r>
              <a:rPr lang="en-US" sz="1400" dirty="0">
                <a:effectLst/>
                <a:ea typeface="Times New Roman" panose="02020603050405020304" pitchFamily="18" charset="0"/>
                <a:cs typeface="Arial" panose="020B0604020202020204" pitchFamily="34" charset="0"/>
              </a:rPr>
              <a:t>(11). </a:t>
            </a:r>
            <a:r>
              <a:rPr lang="en-US" sz="1400" u="sng" dirty="0">
                <a:solidFill>
                  <a:srgbClr val="0563C1"/>
                </a:solidFill>
                <a:effectLst/>
                <a:ea typeface="Times New Roman" panose="02020603050405020304" pitchFamily="18" charset="0"/>
                <a:cs typeface="Arial" panose="020B0604020202020204" pitchFamily="34" charset="0"/>
                <a:hlinkClick r:id="rId7"/>
              </a:rPr>
              <a:t>https://doi.org/10.1371/journal.pone.0047225</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Reynolds, B. (2006). A review of delay-discounting research with humans: Relations to drug use and gambling. </a:t>
            </a:r>
            <a:r>
              <a:rPr lang="en-US" sz="1400" i="1" dirty="0" err="1">
                <a:effectLst/>
                <a:latin typeface="Calibri" panose="020F0502020204030204" pitchFamily="34" charset="0"/>
                <a:ea typeface="Calibri" panose="020F0502020204030204" pitchFamily="34" charset="0"/>
                <a:cs typeface="Calibri" panose="020F0502020204030204" pitchFamily="34" charset="0"/>
              </a:rPr>
              <a:t>Behavioural</a:t>
            </a:r>
            <a:r>
              <a:rPr lang="en-US" sz="1400" i="1" dirty="0">
                <a:effectLst/>
                <a:latin typeface="Calibri" panose="020F0502020204030204" pitchFamily="34" charset="0"/>
                <a:ea typeface="Calibri" panose="020F0502020204030204" pitchFamily="34" charset="0"/>
                <a:cs typeface="Calibri" panose="020F0502020204030204" pitchFamily="34" charset="0"/>
              </a:rPr>
              <a:t> Pharmacology</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17</a:t>
            </a:r>
            <a:r>
              <a:rPr lang="en-US" sz="1400" dirty="0">
                <a:effectLst/>
                <a:latin typeface="Calibri" panose="020F0502020204030204" pitchFamily="34" charset="0"/>
                <a:ea typeface="Calibri" panose="020F0502020204030204" pitchFamily="34" charset="0"/>
                <a:cs typeface="Calibri" panose="020F0502020204030204" pitchFamily="34" charset="0"/>
              </a:rPr>
              <a:t>(8), 651–667.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8"/>
              </a:rPr>
              <a:t>https://doi.org/10.1097/FBP.0b013e3280115f99</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pt-BR" sz="1400" dirty="0">
                <a:effectLst/>
                <a:latin typeface="Calibri" panose="020F0502020204030204" pitchFamily="34" charset="0"/>
                <a:ea typeface="Calibri" panose="020F0502020204030204" pitchFamily="34" charset="0"/>
                <a:cs typeface="Calibri" panose="020F0502020204030204" pitchFamily="34" charset="0"/>
              </a:rPr>
              <a:t>Reynolds, B., &amp; </a:t>
            </a:r>
            <a:r>
              <a:rPr lang="pt-BR" sz="1400" dirty="0" err="1">
                <a:effectLst/>
                <a:latin typeface="Calibri" panose="020F0502020204030204" pitchFamily="34" charset="0"/>
                <a:ea typeface="Calibri" panose="020F0502020204030204" pitchFamily="34" charset="0"/>
                <a:cs typeface="Calibri" panose="020F0502020204030204" pitchFamily="34" charset="0"/>
              </a:rPr>
              <a:t>Schiffbauer</a:t>
            </a:r>
            <a:r>
              <a:rPr lang="pt-BR" sz="1400" dirty="0">
                <a:effectLst/>
                <a:latin typeface="Calibri" panose="020F0502020204030204" pitchFamily="34" charset="0"/>
                <a:ea typeface="Calibri" panose="020F0502020204030204" pitchFamily="34" charset="0"/>
                <a:cs typeface="Calibri" panose="020F0502020204030204" pitchFamily="34" charset="0"/>
              </a:rPr>
              <a:t>, R. (2005). Delay of </a:t>
            </a:r>
            <a:r>
              <a:rPr lang="pt-BR" sz="1400" dirty="0" err="1">
                <a:effectLst/>
                <a:latin typeface="Calibri" panose="020F0502020204030204" pitchFamily="34" charset="0"/>
                <a:ea typeface="Calibri" panose="020F0502020204030204" pitchFamily="34" charset="0"/>
                <a:cs typeface="Calibri" panose="020F0502020204030204" pitchFamily="34" charset="0"/>
              </a:rPr>
              <a:t>Gratification</a:t>
            </a:r>
            <a:r>
              <a:rPr lang="pt-BR" sz="1400" dirty="0">
                <a:effectLst/>
                <a:latin typeface="Calibri" panose="020F0502020204030204" pitchFamily="34" charset="0"/>
                <a:ea typeface="Calibri" panose="020F0502020204030204" pitchFamily="34" charset="0"/>
                <a:cs typeface="Calibri" panose="020F0502020204030204" pitchFamily="34" charset="0"/>
              </a:rPr>
              <a:t> and Delay Discounting: A </a:t>
            </a:r>
            <a:r>
              <a:rPr lang="pt-BR" sz="1400" dirty="0" err="1">
                <a:effectLst/>
                <a:latin typeface="Calibri" panose="020F0502020204030204" pitchFamily="34" charset="0"/>
                <a:ea typeface="Calibri" panose="020F0502020204030204" pitchFamily="34" charset="0"/>
                <a:cs typeface="Calibri" panose="020F0502020204030204" pitchFamily="34" charset="0"/>
              </a:rPr>
              <a:t>unifying</a:t>
            </a:r>
            <a:r>
              <a:rPr lang="pt-BR" sz="1400" dirty="0">
                <a:effectLst/>
                <a:latin typeface="Calibri" panose="020F0502020204030204" pitchFamily="34" charset="0"/>
                <a:ea typeface="Calibri" panose="020F0502020204030204" pitchFamily="34" charset="0"/>
                <a:cs typeface="Calibri" panose="020F0502020204030204" pitchFamily="34" charset="0"/>
              </a:rPr>
              <a:t> feedback model of delay-</a:t>
            </a:r>
            <a:r>
              <a:rPr lang="pt-BR" sz="1400" dirty="0" err="1">
                <a:effectLst/>
                <a:latin typeface="Calibri" panose="020F0502020204030204" pitchFamily="34" charset="0"/>
                <a:ea typeface="Calibri" panose="020F0502020204030204" pitchFamily="34" charset="0"/>
                <a:cs typeface="Calibri" panose="020F0502020204030204" pitchFamily="34" charset="0"/>
              </a:rPr>
              <a:t>related</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dirty="0" err="1">
                <a:effectLst/>
                <a:latin typeface="Calibri" panose="020F0502020204030204" pitchFamily="34" charset="0"/>
                <a:ea typeface="Calibri" panose="020F0502020204030204" pitchFamily="34" charset="0"/>
                <a:cs typeface="Calibri" panose="020F0502020204030204" pitchFamily="34" charset="0"/>
              </a:rPr>
              <a:t>impulsive</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dirty="0" err="1">
                <a:effectLst/>
                <a:latin typeface="Calibri" panose="020F0502020204030204" pitchFamily="34" charset="0"/>
                <a:ea typeface="Calibri" panose="020F0502020204030204" pitchFamily="34" charset="0"/>
                <a:cs typeface="Calibri" panose="020F0502020204030204" pitchFamily="34" charset="0"/>
              </a:rPr>
              <a:t>behavior</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i="1" dirty="0" err="1">
                <a:effectLst/>
                <a:latin typeface="Calibri" panose="020F0502020204030204" pitchFamily="34" charset="0"/>
                <a:ea typeface="Calibri" panose="020F0502020204030204" pitchFamily="34" charset="0"/>
                <a:cs typeface="Calibri" panose="020F0502020204030204" pitchFamily="34" charset="0"/>
              </a:rPr>
              <a:t>Psychological</a:t>
            </a:r>
            <a:r>
              <a:rPr lang="pt-BR" sz="1400" i="1" dirty="0">
                <a:effectLst/>
                <a:latin typeface="Calibri" panose="020F0502020204030204" pitchFamily="34" charset="0"/>
                <a:ea typeface="Calibri" panose="020F0502020204030204" pitchFamily="34" charset="0"/>
                <a:cs typeface="Calibri" panose="020F0502020204030204" pitchFamily="34" charset="0"/>
              </a:rPr>
              <a:t> Record</a:t>
            </a:r>
            <a:r>
              <a:rPr lang="pt-BR" sz="1400" dirty="0">
                <a:effectLst/>
                <a:latin typeface="Calibri" panose="020F0502020204030204" pitchFamily="34" charset="0"/>
                <a:ea typeface="Calibri" panose="020F0502020204030204" pitchFamily="34" charset="0"/>
                <a:cs typeface="Calibri" panose="020F0502020204030204" pitchFamily="34" charset="0"/>
              </a:rPr>
              <a:t>, </a:t>
            </a:r>
            <a:r>
              <a:rPr lang="pt-BR" sz="1400" i="1" dirty="0">
                <a:effectLst/>
                <a:latin typeface="Calibri" panose="020F0502020204030204" pitchFamily="34" charset="0"/>
                <a:ea typeface="Calibri" panose="020F0502020204030204" pitchFamily="34" charset="0"/>
                <a:cs typeface="Calibri" panose="020F0502020204030204" pitchFamily="34" charset="0"/>
              </a:rPr>
              <a:t>55</a:t>
            </a:r>
            <a:r>
              <a:rPr lang="pt-BR" sz="1400" dirty="0">
                <a:effectLst/>
                <a:latin typeface="Calibri" panose="020F0502020204030204" pitchFamily="34" charset="0"/>
                <a:ea typeface="Calibri" panose="020F0502020204030204" pitchFamily="34" charset="0"/>
                <a:cs typeface="Calibri" panose="020F0502020204030204" pitchFamily="34" charset="0"/>
              </a:rPr>
              <a:t>(3), 439–460. </a:t>
            </a:r>
            <a:r>
              <a:rPr lang="pt-BR" sz="1400" dirty="0">
                <a:effectLst/>
                <a:latin typeface="Calibri" panose="020F0502020204030204" pitchFamily="34" charset="0"/>
                <a:ea typeface="Calibri" panose="020F0502020204030204" pitchFamily="34" charset="0"/>
                <a:cs typeface="Calibri" panose="020F0502020204030204" pitchFamily="34" charset="0"/>
                <a:hlinkClick r:id="rId9"/>
              </a:rPr>
              <a:t>https://doi.org/10.1007/BF03395520</a:t>
            </a:r>
            <a:endParaRPr lang="pt-BR" sz="14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gn="just">
              <a:spcAft>
                <a:spcPts val="600"/>
              </a:spcAft>
            </a:pPr>
            <a:r>
              <a:rPr lang="pt-BR" sz="1400" dirty="0">
                <a:effectLst/>
                <a:latin typeface="Calibri" panose="020F0502020204030204" pitchFamily="34" charset="0"/>
                <a:ea typeface="Calibri" panose="020F0502020204030204" pitchFamily="34" charset="0"/>
              </a:rPr>
              <a:t>Robertson, S. H., &amp; Rasmussen, E. B. (2018). </a:t>
            </a:r>
            <a:r>
              <a:rPr lang="pt-BR" sz="1400" dirty="0" err="1">
                <a:effectLst/>
                <a:latin typeface="Calibri" panose="020F0502020204030204" pitchFamily="34" charset="0"/>
                <a:ea typeface="Calibri" panose="020F0502020204030204" pitchFamily="34" charset="0"/>
              </a:rPr>
              <a:t>Comparison</a:t>
            </a:r>
            <a:r>
              <a:rPr lang="pt-BR" sz="1400" dirty="0">
                <a:effectLst/>
                <a:latin typeface="Calibri" panose="020F0502020204030204" pitchFamily="34" charset="0"/>
                <a:ea typeface="Calibri" panose="020F0502020204030204" pitchFamily="34" charset="0"/>
              </a:rPr>
              <a:t> of </a:t>
            </a:r>
            <a:r>
              <a:rPr lang="pt-BR" sz="1400" dirty="0" err="1">
                <a:effectLst/>
                <a:latin typeface="Calibri" panose="020F0502020204030204" pitchFamily="34" charset="0"/>
                <a:ea typeface="Calibri" panose="020F0502020204030204" pitchFamily="34" charset="0"/>
              </a:rPr>
              <a:t>potentially</a:t>
            </a:r>
            <a:r>
              <a:rPr lang="pt-BR" sz="1400" dirty="0">
                <a:effectLst/>
                <a:latin typeface="Calibri" panose="020F0502020204030204" pitchFamily="34" charset="0"/>
                <a:ea typeface="Calibri" panose="020F0502020204030204" pitchFamily="34" charset="0"/>
              </a:rPr>
              <a:t> real versus hypothetical food </a:t>
            </a:r>
            <a:r>
              <a:rPr lang="pt-BR" sz="1400" dirty="0" err="1">
                <a:effectLst/>
                <a:latin typeface="Calibri" panose="020F0502020204030204" pitchFamily="34" charset="0"/>
                <a:ea typeface="Calibri" panose="020F0502020204030204" pitchFamily="34" charset="0"/>
              </a:rPr>
              <a:t>outcomes</a:t>
            </a:r>
            <a:r>
              <a:rPr lang="pt-BR" sz="1400" dirty="0">
                <a:effectLst/>
                <a:latin typeface="Calibri" panose="020F0502020204030204" pitchFamily="34" charset="0"/>
                <a:ea typeface="Calibri" panose="020F0502020204030204" pitchFamily="34" charset="0"/>
              </a:rPr>
              <a:t> in delay and </a:t>
            </a:r>
            <a:r>
              <a:rPr lang="pt-BR" sz="1400" dirty="0" err="1">
                <a:effectLst/>
                <a:latin typeface="Calibri" panose="020F0502020204030204" pitchFamily="34" charset="0"/>
                <a:ea typeface="Calibri" panose="020F0502020204030204" pitchFamily="34" charset="0"/>
              </a:rPr>
              <a:t>probability</a:t>
            </a:r>
            <a:r>
              <a:rPr lang="pt-BR" sz="1400" dirty="0">
                <a:effectLst/>
                <a:latin typeface="Calibri" panose="020F0502020204030204" pitchFamily="34" charset="0"/>
                <a:ea typeface="Calibri" panose="020F0502020204030204" pitchFamily="34" charset="0"/>
              </a:rPr>
              <a:t> discounting </a:t>
            </a:r>
            <a:r>
              <a:rPr lang="pt-BR" sz="1400" dirty="0" err="1">
                <a:effectLst/>
                <a:latin typeface="Calibri" panose="020F0502020204030204" pitchFamily="34" charset="0"/>
                <a:ea typeface="Calibri" panose="020F0502020204030204" pitchFamily="34" charset="0"/>
              </a:rPr>
              <a:t>tasks</a:t>
            </a:r>
            <a:r>
              <a:rPr lang="pt-BR" sz="1400" dirty="0">
                <a:effectLst/>
                <a:latin typeface="Calibri" panose="020F0502020204030204" pitchFamily="34" charset="0"/>
                <a:ea typeface="Calibri" panose="020F0502020204030204" pitchFamily="34" charset="0"/>
              </a:rPr>
              <a:t>. </a:t>
            </a:r>
            <a:r>
              <a:rPr lang="pt-BR" sz="1400" i="1" dirty="0" err="1">
                <a:effectLst/>
                <a:latin typeface="Calibri" panose="020F0502020204030204" pitchFamily="34" charset="0"/>
                <a:ea typeface="Calibri" panose="020F0502020204030204" pitchFamily="34" charset="0"/>
              </a:rPr>
              <a:t>Behavioural</a:t>
            </a:r>
            <a:r>
              <a:rPr lang="pt-BR" sz="1400" i="1" dirty="0">
                <a:effectLst/>
                <a:latin typeface="Calibri" panose="020F0502020204030204" pitchFamily="34" charset="0"/>
                <a:ea typeface="Calibri" panose="020F0502020204030204" pitchFamily="34" charset="0"/>
              </a:rPr>
              <a:t> Processes</a:t>
            </a:r>
            <a:r>
              <a:rPr lang="pt-BR" sz="1400" dirty="0">
                <a:effectLst/>
                <a:latin typeface="Calibri" panose="020F0502020204030204" pitchFamily="34" charset="0"/>
                <a:ea typeface="Calibri" panose="020F0502020204030204" pitchFamily="34" charset="0"/>
              </a:rPr>
              <a:t>, </a:t>
            </a:r>
            <a:r>
              <a:rPr lang="pt-BR" sz="1400" i="1" dirty="0">
                <a:effectLst/>
                <a:latin typeface="Calibri" panose="020F0502020204030204" pitchFamily="34" charset="0"/>
                <a:ea typeface="Calibri" panose="020F0502020204030204" pitchFamily="34" charset="0"/>
              </a:rPr>
              <a:t>149</a:t>
            </a:r>
            <a:r>
              <a:rPr lang="pt-BR" sz="1400" dirty="0">
                <a:effectLst/>
                <a:latin typeface="Calibri" panose="020F0502020204030204" pitchFamily="34" charset="0"/>
                <a:ea typeface="Calibri" panose="020F0502020204030204" pitchFamily="34" charset="0"/>
              </a:rPr>
              <a:t>(August 2017), 8–15. </a:t>
            </a:r>
            <a:r>
              <a:rPr lang="pt-BR" sz="1400" dirty="0">
                <a:effectLst/>
                <a:latin typeface="Calibri" panose="020F0502020204030204" pitchFamily="34" charset="0"/>
                <a:ea typeface="Calibri" panose="020F0502020204030204" pitchFamily="34" charset="0"/>
                <a:hlinkClick r:id="rId10"/>
              </a:rPr>
              <a:t>https://doi.org/10.1016/j.beproc.2018.01.014</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ea typeface="Calibri" panose="020F0502020204030204" pitchFamily="34" charset="0"/>
                <a:cs typeface="Times New Roman" panose="02020603050405020304" pitchFamily="18" charset="0"/>
              </a:rPr>
              <a:t>Rozema</a:t>
            </a:r>
            <a:r>
              <a:rPr lang="en-US" sz="1400" dirty="0">
                <a:effectLst/>
                <a:ea typeface="Calibri" panose="020F0502020204030204" pitchFamily="34" charset="0"/>
                <a:cs typeface="Times New Roman" panose="02020603050405020304" pitchFamily="18" charset="0"/>
              </a:rPr>
              <a:t>, R. (2015). Manga and the autistic mind. </a:t>
            </a:r>
            <a:r>
              <a:rPr lang="pt-BR" sz="1400" i="1" dirty="0" err="1">
                <a:effectLst/>
                <a:ea typeface="Calibri" panose="020F0502020204030204" pitchFamily="34" charset="0"/>
                <a:cs typeface="Times New Roman" panose="02020603050405020304" pitchFamily="18" charset="0"/>
              </a:rPr>
              <a:t>English</a:t>
            </a:r>
            <a:r>
              <a:rPr lang="pt-BR" sz="1400" i="1" dirty="0">
                <a:effectLst/>
                <a:ea typeface="Calibri" panose="020F0502020204030204" pitchFamily="34" charset="0"/>
                <a:cs typeface="Times New Roman" panose="02020603050405020304" pitchFamily="18" charset="0"/>
              </a:rPr>
              <a:t> </a:t>
            </a:r>
            <a:r>
              <a:rPr lang="pt-BR" sz="1400" i="1" dirty="0" err="1">
                <a:effectLst/>
                <a:ea typeface="Calibri" panose="020F0502020204030204" pitchFamily="34" charset="0"/>
                <a:cs typeface="Times New Roman" panose="02020603050405020304" pitchFamily="18" charset="0"/>
              </a:rPr>
              <a:t>Journal</a:t>
            </a:r>
            <a:r>
              <a:rPr lang="pt-BR" sz="1400" dirty="0">
                <a:effectLst/>
                <a:ea typeface="Calibri" panose="020F0502020204030204" pitchFamily="34" charset="0"/>
                <a:cs typeface="Times New Roman" panose="02020603050405020304" pitchFamily="18" charset="0"/>
              </a:rPr>
              <a:t>, 60-68. </a:t>
            </a:r>
            <a:r>
              <a:rPr lang="pt-BR" sz="1400" b="0" i="0" dirty="0">
                <a:effectLst/>
                <a:latin typeface="GT America Standard"/>
                <a:hlinkClick r:id="rId11"/>
              </a:rPr>
              <a:t>https://www.jstor.org/stable/24484486</a:t>
            </a:r>
            <a:endParaRPr lang="pt-BR" sz="1400" b="0" i="0" dirty="0">
              <a:effectLst/>
              <a:latin typeface="GT America Standard"/>
            </a:endParaRPr>
          </a:p>
          <a:p>
            <a:pPr marL="228600" indent="-228600" algn="just">
              <a:spcAft>
                <a:spcPts val="600"/>
              </a:spcAft>
            </a:pPr>
            <a:r>
              <a:rPr lang="en-GB" sz="1400" dirty="0" err="1">
                <a:effectLst/>
                <a:latin typeface="Calibri" panose="020F0502020204030204" pitchFamily="34" charset="0"/>
                <a:ea typeface="Times New Roman" panose="02020603050405020304" pitchFamily="18" charset="0"/>
                <a:cs typeface="Calibri" panose="020F0502020204030204" pitchFamily="34" charset="0"/>
              </a:rPr>
              <a:t>Sailer</a:t>
            </a:r>
            <a:r>
              <a:rPr lang="en-GB" sz="1400" dirty="0">
                <a:effectLst/>
                <a:latin typeface="Calibri" panose="020F0502020204030204" pitchFamily="34" charset="0"/>
                <a:ea typeface="Times New Roman" panose="02020603050405020304" pitchFamily="18" charset="0"/>
                <a:cs typeface="Calibri" panose="020F0502020204030204" pitchFamily="34" charset="0"/>
              </a:rPr>
              <a:t>, M., Ulrich, J., Katharina, S., &amp; Mandl, H. (2017). Computers in Human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Behavior</a:t>
            </a:r>
            <a:r>
              <a:rPr lang="en-GB" sz="1400" dirty="0">
                <a:effectLst/>
                <a:latin typeface="Calibri" panose="020F0502020204030204" pitchFamily="34" charset="0"/>
                <a:ea typeface="Times New Roman" panose="02020603050405020304" pitchFamily="18" charset="0"/>
                <a:cs typeface="Calibri" panose="020F0502020204030204" pitchFamily="34" charset="0"/>
              </a:rPr>
              <a:t> How gamification motivates: An experimental study of the effects of specific game design elements on psychological need satisfaction.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Computers in Human </a:t>
            </a:r>
            <a:r>
              <a:rPr lang="en-GB" sz="1400" i="1" dirty="0" err="1">
                <a:effectLst/>
                <a:latin typeface="Calibri" panose="020F0502020204030204" pitchFamily="34" charset="0"/>
                <a:ea typeface="Times New Roman" panose="02020603050405020304" pitchFamily="18" charset="0"/>
                <a:cs typeface="Calibri" panose="020F0502020204030204" pitchFamily="34" charset="0"/>
              </a:rPr>
              <a:t>Behavior</a:t>
            </a:r>
            <a:r>
              <a:rPr lang="en-GB" sz="1400" dirty="0">
                <a:effectLst/>
                <a:latin typeface="Calibri" panose="020F0502020204030204" pitchFamily="34" charset="0"/>
                <a:ea typeface="Times New Roman" panose="02020603050405020304" pitchFamily="18" charset="0"/>
                <a:cs typeface="Calibri" panose="020F0502020204030204" pitchFamily="34" charset="0"/>
              </a:rPr>
              <a:t>,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69</a:t>
            </a:r>
            <a:r>
              <a:rPr lang="en-GB" sz="1400" dirty="0">
                <a:effectLst/>
                <a:latin typeface="Calibri" panose="020F0502020204030204" pitchFamily="34" charset="0"/>
                <a:ea typeface="Times New Roman" panose="02020603050405020304" pitchFamily="18" charset="0"/>
                <a:cs typeface="Calibri" panose="020F0502020204030204" pitchFamily="34" charset="0"/>
              </a:rPr>
              <a:t>, 371–380. </a:t>
            </a:r>
            <a:r>
              <a:rPr lang="en-GB" sz="1400" u="sng" dirty="0">
                <a:solidFill>
                  <a:srgbClr val="1155CC"/>
                </a:solidFill>
                <a:effectLst/>
                <a:latin typeface="Calibri" panose="020F0502020204030204" pitchFamily="34" charset="0"/>
                <a:ea typeface="Times New Roman" panose="02020603050405020304" pitchFamily="18" charset="0"/>
                <a:cs typeface="Calibri" panose="020F0502020204030204" pitchFamily="34" charset="0"/>
                <a:hlinkClick r:id="rId12"/>
              </a:rPr>
              <a:t>http://doi.org/10.1016/j.chb.2016.12.03</a:t>
            </a:r>
            <a:endParaRPr lang="en-GB" sz="1400" u="sng" dirty="0">
              <a:solidFill>
                <a:srgbClr val="1155CC"/>
              </a:solidFill>
              <a:effectLst/>
              <a:latin typeface="Calibri" panose="020F0502020204030204" pitchFamily="34" charset="0"/>
              <a:ea typeface="Times New Roman" panose="02020603050405020304" pitchFamily="18" charset="0"/>
              <a:cs typeface="Calibri" panose="020F0502020204030204" pitchFamily="34" charset="0"/>
            </a:endParaRPr>
          </a:p>
          <a:p>
            <a:pPr marL="228600" indent="-228600" algn="just">
              <a:spcAft>
                <a:spcPts val="600"/>
              </a:spcAft>
            </a:pP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endParaRPr lang="pt-BR" sz="1400" dirty="0">
              <a:effectLst/>
              <a:ea typeface="Calibri" panose="020F0502020204030204" pitchFamily="34" charset="0"/>
              <a:cs typeface="Times New Roman" panose="02020603050405020304" pitchFamily="18" charset="0"/>
            </a:endParaRPr>
          </a:p>
          <a:p>
            <a:pPr algn="just">
              <a:spcAft>
                <a:spcPts val="600"/>
              </a:spcAft>
            </a:pPr>
            <a:endParaRPr lang="pt-BR" sz="1100" dirty="0"/>
          </a:p>
        </p:txBody>
      </p:sp>
      <p:sp>
        <p:nvSpPr>
          <p:cNvPr id="7" name="CaixaDeTexto 6">
            <a:extLst>
              <a:ext uri="{FF2B5EF4-FFF2-40B4-BE49-F238E27FC236}">
                <a16:creationId xmlns:a16="http://schemas.microsoft.com/office/drawing/2014/main" id="{94C2D99E-CC71-9187-9793-D812E611686E}"/>
              </a:ext>
            </a:extLst>
          </p:cNvPr>
          <p:cNvSpPr txBox="1"/>
          <p:nvPr/>
        </p:nvSpPr>
        <p:spPr>
          <a:xfrm>
            <a:off x="6318584" y="147592"/>
            <a:ext cx="418704" cy="369332"/>
          </a:xfrm>
          <a:prstGeom prst="rect">
            <a:avLst/>
          </a:prstGeom>
          <a:noFill/>
        </p:spPr>
        <p:txBody>
          <a:bodyPr wrap="none" rtlCol="0">
            <a:spAutoFit/>
          </a:bodyPr>
          <a:lstStyle/>
          <a:p>
            <a:r>
              <a:rPr lang="pt-BR" dirty="0"/>
              <a:t>59</a:t>
            </a:r>
          </a:p>
        </p:txBody>
      </p:sp>
    </p:spTree>
    <p:extLst>
      <p:ext uri="{BB962C8B-B14F-4D97-AF65-F5344CB8AC3E}">
        <p14:creationId xmlns:p14="http://schemas.microsoft.com/office/powerpoint/2010/main" val="3718193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29344"/>
            <a:ext cx="5915025" cy="8032968"/>
          </a:xfrm>
          <a:prstGeom prst="rect">
            <a:avLst/>
          </a:prstGeom>
          <a:noFill/>
        </p:spPr>
        <p:txBody>
          <a:bodyPr wrap="square" rtlCol="0">
            <a:spAutoFit/>
          </a:bodyPr>
          <a:lstStyle/>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Scheres</a:t>
            </a:r>
            <a:r>
              <a:rPr lang="en-US" sz="1400" dirty="0">
                <a:effectLst/>
                <a:latin typeface="Calibri" panose="020F0502020204030204" pitchFamily="34" charset="0"/>
                <a:ea typeface="Calibri" panose="020F0502020204030204" pitchFamily="34" charset="0"/>
                <a:cs typeface="Calibri" panose="020F0502020204030204" pitchFamily="34" charset="0"/>
              </a:rPr>
              <a:t>, A., Dijkstra, M., Ainslie, E., Balkan, J., Reynolds, B., </a:t>
            </a:r>
            <a:r>
              <a:rPr lang="en-US" sz="1400" dirty="0" err="1">
                <a:effectLst/>
                <a:latin typeface="Calibri" panose="020F0502020204030204" pitchFamily="34" charset="0"/>
                <a:ea typeface="Calibri" panose="020F0502020204030204" pitchFamily="34" charset="0"/>
                <a:cs typeface="Calibri" panose="020F0502020204030204" pitchFamily="34" charset="0"/>
              </a:rPr>
              <a:t>Sonuga-Barke</a:t>
            </a:r>
            <a:r>
              <a:rPr lang="en-US" sz="1400" dirty="0">
                <a:effectLst/>
                <a:latin typeface="Calibri" panose="020F0502020204030204" pitchFamily="34" charset="0"/>
                <a:ea typeface="Calibri" panose="020F0502020204030204" pitchFamily="34" charset="0"/>
                <a:cs typeface="Calibri" panose="020F0502020204030204" pitchFamily="34" charset="0"/>
              </a:rPr>
              <a:t>, E., &amp; Castellanos, F. X. (2006). Temporal and probabilistic discounting of rewards in children and adolescents: effects of age and ADHD symptoms. </a:t>
            </a:r>
            <a:r>
              <a:rPr lang="en-US" sz="1400" i="1" dirty="0" err="1">
                <a:effectLst/>
                <a:latin typeface="Calibri" panose="020F0502020204030204" pitchFamily="34" charset="0"/>
                <a:ea typeface="Calibri" panose="020F0502020204030204" pitchFamily="34" charset="0"/>
                <a:cs typeface="Calibri" panose="020F0502020204030204" pitchFamily="34" charset="0"/>
              </a:rPr>
              <a:t>Neuropsychologia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44</a:t>
            </a:r>
            <a:r>
              <a:rPr lang="en-US" sz="1400" dirty="0">
                <a:effectLst/>
                <a:latin typeface="Calibri" panose="020F0502020204030204" pitchFamily="34" charset="0"/>
                <a:ea typeface="Calibri" panose="020F0502020204030204" pitchFamily="34" charset="0"/>
                <a:cs typeface="Calibri" panose="020F0502020204030204" pitchFamily="34" charset="0"/>
              </a:rPr>
              <a:t>(11), 2092–2103.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https://doi.org/10.1016/j.neuropsychologia.2005.10.012</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ea typeface="Times New Roman" panose="02020603050405020304" pitchFamily="18" charset="0"/>
                <a:cs typeface="Arial" panose="020B0604020202020204" pitchFamily="34" charset="0"/>
              </a:rPr>
              <a:t>Scheres</a:t>
            </a:r>
            <a:r>
              <a:rPr lang="en-US" sz="1400" dirty="0">
                <a:effectLst/>
                <a:ea typeface="Times New Roman" panose="02020603050405020304" pitchFamily="18" charset="0"/>
                <a:cs typeface="Arial" panose="020B0604020202020204" pitchFamily="34" charset="0"/>
              </a:rPr>
              <a:t>, A., Lee,  A, &amp; </a:t>
            </a:r>
            <a:r>
              <a:rPr lang="en-US" sz="1400" dirty="0" err="1">
                <a:effectLst/>
                <a:ea typeface="Times New Roman" panose="02020603050405020304" pitchFamily="18" charset="0"/>
                <a:cs typeface="Arial" panose="020B0604020202020204" pitchFamily="34" charset="0"/>
              </a:rPr>
              <a:t>Sumiya</a:t>
            </a:r>
            <a:r>
              <a:rPr lang="en-US" sz="1400" dirty="0">
                <a:effectLst/>
                <a:ea typeface="Times New Roman" panose="02020603050405020304" pitchFamily="18" charset="0"/>
                <a:cs typeface="Arial" panose="020B0604020202020204" pitchFamily="34" charset="0"/>
              </a:rPr>
              <a:t>, M. (2008). Temporal reward discounting and ADHD: task and symptom specific effects. </a:t>
            </a:r>
            <a:r>
              <a:rPr lang="en-US" sz="1400" i="1" dirty="0">
                <a:effectLst/>
                <a:ea typeface="Times New Roman" panose="02020603050405020304" pitchFamily="18" charset="0"/>
                <a:cs typeface="Arial" panose="020B0604020202020204" pitchFamily="34" charset="0"/>
              </a:rPr>
              <a:t>Journal of Neural Transmission (Vienna, Austria : 1996)</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115</a:t>
            </a:r>
            <a:r>
              <a:rPr lang="en-US" sz="1400" dirty="0">
                <a:effectLst/>
                <a:ea typeface="Times New Roman" panose="02020603050405020304" pitchFamily="18" charset="0"/>
                <a:cs typeface="Arial" panose="020B0604020202020204" pitchFamily="34" charset="0"/>
              </a:rPr>
              <a:t>(2), 221–6. </a:t>
            </a:r>
            <a:r>
              <a:rPr lang="en-US" sz="1400" u="sng" dirty="0">
                <a:solidFill>
                  <a:srgbClr val="0563C1"/>
                </a:solidFill>
                <a:effectLst/>
                <a:ea typeface="Times New Roman" panose="02020603050405020304" pitchFamily="18" charset="0"/>
                <a:cs typeface="Arial" panose="020B0604020202020204" pitchFamily="34" charset="0"/>
                <a:hlinkClick r:id="rId5"/>
              </a:rPr>
              <a:t>http://doi.org/10.1007/s00702-007-0813-6</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Scheres</a:t>
            </a:r>
            <a:r>
              <a:rPr lang="en-US" sz="1400" dirty="0">
                <a:effectLst/>
                <a:latin typeface="Calibri" panose="020F0502020204030204" pitchFamily="34" charset="0"/>
                <a:ea typeface="Calibri" panose="020F0502020204030204" pitchFamily="34" charset="0"/>
                <a:cs typeface="Calibri" panose="020F0502020204030204" pitchFamily="34" charset="0"/>
              </a:rPr>
              <a:t>, A., </a:t>
            </a:r>
            <a:r>
              <a:rPr lang="en-US" sz="1400" dirty="0" err="1">
                <a:effectLst/>
                <a:latin typeface="Calibri" panose="020F0502020204030204" pitchFamily="34" charset="0"/>
                <a:ea typeface="Calibri" panose="020F0502020204030204" pitchFamily="34" charset="0"/>
                <a:cs typeface="Calibri" panose="020F0502020204030204" pitchFamily="34" charset="0"/>
              </a:rPr>
              <a:t>Sumiya</a:t>
            </a:r>
            <a:r>
              <a:rPr lang="en-US" sz="1400" dirty="0">
                <a:effectLst/>
                <a:latin typeface="Calibri" panose="020F0502020204030204" pitchFamily="34" charset="0"/>
                <a:ea typeface="Calibri" panose="020F0502020204030204" pitchFamily="34" charset="0"/>
                <a:cs typeface="Calibri" panose="020F0502020204030204" pitchFamily="34" charset="0"/>
              </a:rPr>
              <a:t>, M., &amp; </a:t>
            </a:r>
            <a:r>
              <a:rPr lang="en-US" sz="1400" dirty="0" err="1">
                <a:effectLst/>
                <a:latin typeface="Calibri" panose="020F0502020204030204" pitchFamily="34" charset="0"/>
                <a:ea typeface="Calibri" panose="020F0502020204030204" pitchFamily="34" charset="0"/>
                <a:cs typeface="Calibri" panose="020F0502020204030204" pitchFamily="34" charset="0"/>
              </a:rPr>
              <a:t>Thoeny</a:t>
            </a:r>
            <a:r>
              <a:rPr lang="en-US" sz="1400" dirty="0">
                <a:effectLst/>
                <a:latin typeface="Calibri" panose="020F0502020204030204" pitchFamily="34" charset="0"/>
                <a:ea typeface="Calibri" panose="020F0502020204030204" pitchFamily="34" charset="0"/>
                <a:cs typeface="Calibri" panose="020F0502020204030204" pitchFamily="34" charset="0"/>
              </a:rPr>
              <a:t>, A. L. E. E. (2010a). </a:t>
            </a:r>
            <a:r>
              <a:rPr lang="en-US" sz="1400" i="1" dirty="0">
                <a:effectLst/>
                <a:latin typeface="Calibri" panose="020F0502020204030204" pitchFamily="34" charset="0"/>
                <a:ea typeface="Calibri" panose="020F0502020204030204" pitchFamily="34" charset="0"/>
                <a:cs typeface="Calibri" panose="020F0502020204030204" pitchFamily="34" charset="0"/>
              </a:rPr>
              <a:t>Studying the relation between temporal reward discounting tasks used in populations with ADHD : A factor analysis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19</a:t>
            </a:r>
            <a:r>
              <a:rPr lang="en-US" sz="1400" dirty="0">
                <a:effectLst/>
                <a:latin typeface="Calibri" panose="020F0502020204030204" pitchFamily="34" charset="0"/>
                <a:ea typeface="Calibri" panose="020F0502020204030204" pitchFamily="34" charset="0"/>
                <a:cs typeface="Calibri" panose="020F0502020204030204" pitchFamily="34" charset="0"/>
              </a:rPr>
              <a:t>(April), 167–176.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https://doi.org/10.1002/mpr</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Scheres</a:t>
            </a:r>
            <a:r>
              <a:rPr lang="en-US" sz="1400" dirty="0">
                <a:effectLst/>
                <a:latin typeface="Calibri" panose="020F0502020204030204" pitchFamily="34" charset="0"/>
                <a:ea typeface="Calibri" panose="020F0502020204030204" pitchFamily="34" charset="0"/>
                <a:cs typeface="Calibri" panose="020F0502020204030204" pitchFamily="34" charset="0"/>
              </a:rPr>
              <a:t>, A., </a:t>
            </a:r>
            <a:r>
              <a:rPr lang="en-US" sz="1400" dirty="0" err="1">
                <a:effectLst/>
                <a:latin typeface="Calibri" panose="020F0502020204030204" pitchFamily="34" charset="0"/>
                <a:ea typeface="Calibri" panose="020F0502020204030204" pitchFamily="34" charset="0"/>
                <a:cs typeface="Calibri" panose="020F0502020204030204" pitchFamily="34" charset="0"/>
              </a:rPr>
              <a:t>Tontsch</a:t>
            </a:r>
            <a:r>
              <a:rPr lang="en-US" sz="1400" dirty="0">
                <a:effectLst/>
                <a:latin typeface="Calibri" panose="020F0502020204030204" pitchFamily="34" charset="0"/>
                <a:ea typeface="Calibri" panose="020F0502020204030204" pitchFamily="34" charset="0"/>
                <a:cs typeface="Calibri" panose="020F0502020204030204" pitchFamily="34" charset="0"/>
              </a:rPr>
              <a:t>, C., </a:t>
            </a:r>
            <a:r>
              <a:rPr lang="en-US" sz="1400" dirty="0" err="1">
                <a:effectLst/>
                <a:latin typeface="Calibri" panose="020F0502020204030204" pitchFamily="34" charset="0"/>
                <a:ea typeface="Calibri" panose="020F0502020204030204" pitchFamily="34" charset="0"/>
                <a:cs typeface="Calibri" panose="020F0502020204030204" pitchFamily="34" charset="0"/>
              </a:rPr>
              <a:t>Thoeny</a:t>
            </a:r>
            <a:r>
              <a:rPr lang="en-US" sz="1400" dirty="0">
                <a:effectLst/>
                <a:latin typeface="Calibri" panose="020F0502020204030204" pitchFamily="34" charset="0"/>
                <a:ea typeface="Calibri" panose="020F0502020204030204" pitchFamily="34" charset="0"/>
                <a:cs typeface="Calibri" panose="020F0502020204030204" pitchFamily="34" charset="0"/>
              </a:rPr>
              <a:t>, A.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Kaczkurkin</a:t>
            </a:r>
            <a:r>
              <a:rPr lang="en-US" sz="1400" dirty="0">
                <a:effectLst/>
                <a:latin typeface="Calibri" panose="020F0502020204030204" pitchFamily="34" charset="0"/>
                <a:ea typeface="Calibri" panose="020F0502020204030204" pitchFamily="34" charset="0"/>
                <a:cs typeface="Calibri" panose="020F0502020204030204" pitchFamily="34" charset="0"/>
              </a:rPr>
              <a:t>, A. (2010b). Temporal reward discounting in attention-deficit/hyperactivity disorder: the contribution of symptom domains, reward magnitude, and session length. </a:t>
            </a:r>
            <a:r>
              <a:rPr lang="en-US" sz="1400" i="1" dirty="0">
                <a:effectLst/>
                <a:latin typeface="Calibri" panose="020F0502020204030204" pitchFamily="34" charset="0"/>
                <a:ea typeface="Calibri" panose="020F0502020204030204" pitchFamily="34" charset="0"/>
                <a:cs typeface="Calibri" panose="020F0502020204030204" pitchFamily="34" charset="0"/>
              </a:rPr>
              <a:t>Biological Psychiatry</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67</a:t>
            </a:r>
            <a:r>
              <a:rPr lang="en-US" sz="1400" dirty="0">
                <a:effectLst/>
                <a:latin typeface="Calibri" panose="020F0502020204030204" pitchFamily="34" charset="0"/>
                <a:ea typeface="Calibri" panose="020F0502020204030204" pitchFamily="34" charset="0"/>
                <a:cs typeface="Calibri" panose="020F0502020204030204" pitchFamily="34" charset="0"/>
              </a:rPr>
              <a:t>(7), 641–648.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7"/>
              </a:rPr>
              <a:t>https://doi.org/10.1016/j.biopsych.2009.10.033</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Scheres</a:t>
            </a:r>
            <a:r>
              <a:rPr lang="en-US" sz="1400" dirty="0">
                <a:effectLst/>
                <a:latin typeface="Calibri" panose="020F0502020204030204" pitchFamily="34" charset="0"/>
                <a:ea typeface="Calibri" panose="020F0502020204030204" pitchFamily="34" charset="0"/>
                <a:cs typeface="Calibri" panose="020F0502020204030204" pitchFamily="34" charset="0"/>
              </a:rPr>
              <a:t>, A., </a:t>
            </a:r>
            <a:r>
              <a:rPr lang="en-US" sz="1400" dirty="0" err="1">
                <a:effectLst/>
                <a:latin typeface="Calibri" panose="020F0502020204030204" pitchFamily="34" charset="0"/>
                <a:ea typeface="Calibri" panose="020F0502020204030204" pitchFamily="34" charset="0"/>
                <a:cs typeface="Calibri" panose="020F0502020204030204" pitchFamily="34" charset="0"/>
              </a:rPr>
              <a:t>Tontsch</a:t>
            </a:r>
            <a:r>
              <a:rPr lang="en-US" sz="1400" dirty="0">
                <a:effectLst/>
                <a:latin typeface="Calibri" panose="020F0502020204030204" pitchFamily="34" charset="0"/>
                <a:ea typeface="Calibri" panose="020F0502020204030204" pitchFamily="34" charset="0"/>
                <a:cs typeface="Calibri" panose="020F0502020204030204" pitchFamily="34" charset="0"/>
              </a:rPr>
              <a:t>, C., </a:t>
            </a:r>
            <a:r>
              <a:rPr lang="en-US" sz="1400" dirty="0" err="1">
                <a:effectLst/>
                <a:latin typeface="Calibri" panose="020F0502020204030204" pitchFamily="34" charset="0"/>
                <a:ea typeface="Calibri" panose="020F0502020204030204" pitchFamily="34" charset="0"/>
                <a:cs typeface="Calibri" panose="020F0502020204030204" pitchFamily="34" charset="0"/>
              </a:rPr>
              <a:t>Thoeny</a:t>
            </a:r>
            <a:r>
              <a:rPr lang="en-US" sz="1400" dirty="0">
                <a:effectLst/>
                <a:latin typeface="Calibri" panose="020F0502020204030204" pitchFamily="34" charset="0"/>
                <a:ea typeface="Calibri" panose="020F0502020204030204" pitchFamily="34" charset="0"/>
                <a:cs typeface="Calibri" panose="020F0502020204030204" pitchFamily="34" charset="0"/>
              </a:rPr>
              <a:t>, A.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Sumiya</a:t>
            </a:r>
            <a:r>
              <a:rPr lang="en-US" sz="1400" dirty="0">
                <a:effectLst/>
                <a:latin typeface="Calibri" panose="020F0502020204030204" pitchFamily="34" charset="0"/>
                <a:ea typeface="Calibri" panose="020F0502020204030204" pitchFamily="34" charset="0"/>
                <a:cs typeface="Calibri" panose="020F0502020204030204" pitchFamily="34" charset="0"/>
              </a:rPr>
              <a:t>, M. (2014). Temporal reward discounting in children, adolescents, and emerging adults during an experiential task. </a:t>
            </a:r>
            <a:r>
              <a:rPr lang="en-US" sz="1400" i="1" dirty="0">
                <a:effectLst/>
                <a:latin typeface="Calibri" panose="020F0502020204030204" pitchFamily="34" charset="0"/>
                <a:ea typeface="Calibri" panose="020F0502020204030204" pitchFamily="34" charset="0"/>
                <a:cs typeface="Calibri" panose="020F0502020204030204" pitchFamily="34" charset="0"/>
              </a:rPr>
              <a:t>Frontiers in Psychology</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5</a:t>
            </a:r>
            <a:r>
              <a:rPr lang="en-US" sz="1400" dirty="0">
                <a:effectLst/>
                <a:latin typeface="Calibri" panose="020F0502020204030204" pitchFamily="34" charset="0"/>
                <a:ea typeface="Calibri" panose="020F0502020204030204" pitchFamily="34" charset="0"/>
                <a:cs typeface="Calibri" panose="020F0502020204030204" pitchFamily="34" charset="0"/>
              </a:rPr>
              <a:t>(JUL).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8"/>
              </a:rPr>
              <a:t>https://doi.org/10.3389/fpsyg.2014.00711</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Smith, C.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Hantula</a:t>
            </a:r>
            <a:r>
              <a:rPr lang="en-US" sz="1400" dirty="0">
                <a:effectLst/>
                <a:latin typeface="Calibri" panose="020F0502020204030204" pitchFamily="34" charset="0"/>
                <a:ea typeface="Calibri" panose="020F0502020204030204" pitchFamily="34" charset="0"/>
                <a:cs typeface="Calibri" panose="020F0502020204030204" pitchFamily="34" charset="0"/>
              </a:rPr>
              <a:t>, D. A. (2008). Methodological considerations in the study of delay discounting in intertemporal choice: A comparison of tasks and modes. </a:t>
            </a:r>
            <a:r>
              <a:rPr lang="en-US" sz="1400" i="1" dirty="0">
                <a:effectLst/>
                <a:latin typeface="Calibri" panose="020F0502020204030204" pitchFamily="34" charset="0"/>
                <a:ea typeface="Calibri" panose="020F0502020204030204" pitchFamily="34" charset="0"/>
                <a:cs typeface="Calibri" panose="020F0502020204030204" pitchFamily="34" charset="0"/>
              </a:rPr>
              <a:t>Behavior Research Methods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40</a:t>
            </a:r>
            <a:r>
              <a:rPr lang="en-US" sz="1400" dirty="0">
                <a:effectLst/>
                <a:latin typeface="Calibri" panose="020F0502020204030204" pitchFamily="34" charset="0"/>
                <a:ea typeface="Calibri" panose="020F0502020204030204" pitchFamily="34" charset="0"/>
                <a:cs typeface="Calibri" panose="020F0502020204030204" pitchFamily="34" charset="0"/>
              </a:rPr>
              <a:t>(4), 940–953.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9"/>
              </a:rPr>
              <a:t>https://doi.org/10.3758/BRM.40.4.940</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Staubitz</a:t>
            </a:r>
            <a:r>
              <a:rPr lang="en-US" sz="1400" dirty="0">
                <a:effectLst/>
                <a:latin typeface="Calibri" panose="020F0502020204030204" pitchFamily="34" charset="0"/>
                <a:ea typeface="Calibri" panose="020F0502020204030204" pitchFamily="34" charset="0"/>
                <a:cs typeface="Calibri" panose="020F0502020204030204" pitchFamily="34" charset="0"/>
              </a:rPr>
              <a:t>, J. L., Lloyd, B. P., &amp; Reed, D. D. (2018). A Summary of Methods for Measuring Delay Discounting in Young Children. </a:t>
            </a:r>
            <a:r>
              <a:rPr lang="en-US" sz="1400" i="1" dirty="0">
                <a:effectLst/>
                <a:latin typeface="Calibri" panose="020F0502020204030204" pitchFamily="34" charset="0"/>
                <a:ea typeface="Calibri" panose="020F0502020204030204" pitchFamily="34" charset="0"/>
                <a:cs typeface="Calibri" panose="020F0502020204030204" pitchFamily="34" charset="0"/>
              </a:rPr>
              <a:t>Psychological Record</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68</a:t>
            </a:r>
            <a:r>
              <a:rPr lang="en-US" sz="1400" dirty="0">
                <a:effectLst/>
                <a:latin typeface="Calibri" panose="020F0502020204030204" pitchFamily="34" charset="0"/>
                <a:ea typeface="Calibri" panose="020F0502020204030204" pitchFamily="34" charset="0"/>
                <a:cs typeface="Calibri" panose="020F0502020204030204" pitchFamily="34" charset="0"/>
              </a:rPr>
              <a:t>(2), 239–253.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0"/>
              </a:rPr>
              <a:t>https://doi.org/10.1007/s40732-018-0292-1</a:t>
            </a:r>
            <a:endParaRPr lang="pt-BR" sz="1400" dirty="0">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Stevens, J. R. (2010). Intertemporal Choice. </a:t>
            </a:r>
            <a:r>
              <a:rPr lang="en-US" sz="1400" i="1" dirty="0">
                <a:effectLst/>
                <a:latin typeface="Calibri" panose="020F0502020204030204" pitchFamily="34" charset="0"/>
                <a:ea typeface="Calibri" panose="020F0502020204030204" pitchFamily="34" charset="0"/>
                <a:cs typeface="Calibri" panose="020F0502020204030204" pitchFamily="34" charset="0"/>
              </a:rPr>
              <a:t>Encyclopedia of Animal Behavior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2</a:t>
            </a:r>
            <a:r>
              <a:rPr lang="en-US" sz="1400" dirty="0">
                <a:effectLst/>
                <a:latin typeface="Calibri" panose="020F0502020204030204" pitchFamily="34" charset="0"/>
                <a:ea typeface="Calibri" panose="020F0502020204030204" pitchFamily="34" charset="0"/>
                <a:cs typeface="Calibri" panose="020F0502020204030204" pitchFamily="34" charset="0"/>
              </a:rPr>
              <a:t>, 203–208.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1"/>
              </a:rPr>
              <a:t>https://doi.org/10.1002/9780470752937.ch21</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US" sz="1400" dirty="0">
                <a:effectLst/>
                <a:latin typeface="Calibri" panose="020F0502020204030204" pitchFamily="34" charset="0"/>
                <a:ea typeface="Calibri" panose="020F0502020204030204" pitchFamily="34" charset="0"/>
                <a:cs typeface="Calibri" panose="020F0502020204030204" pitchFamily="34" charset="0"/>
              </a:rPr>
              <a:t>Stevens, L., </a:t>
            </a:r>
            <a:r>
              <a:rPr lang="en-US" sz="1400" dirty="0" err="1">
                <a:effectLst/>
                <a:latin typeface="Calibri" panose="020F0502020204030204" pitchFamily="34" charset="0"/>
                <a:ea typeface="Calibri" panose="020F0502020204030204" pitchFamily="34" charset="0"/>
                <a:cs typeface="Calibri" panose="020F0502020204030204" pitchFamily="34" charset="0"/>
              </a:rPr>
              <a:t>Roeyers</a:t>
            </a:r>
            <a:r>
              <a:rPr lang="en-US" sz="1400" dirty="0">
                <a:effectLst/>
                <a:latin typeface="Calibri" panose="020F0502020204030204" pitchFamily="34" charset="0"/>
                <a:ea typeface="Calibri" panose="020F0502020204030204" pitchFamily="34" charset="0"/>
                <a:cs typeface="Calibri" panose="020F0502020204030204" pitchFamily="34" charset="0"/>
              </a:rPr>
              <a:t>, H., Dom, G., </a:t>
            </a:r>
            <a:r>
              <a:rPr lang="en-US" sz="1400" dirty="0" err="1">
                <a:effectLst/>
                <a:latin typeface="Calibri" panose="020F0502020204030204" pitchFamily="34" charset="0"/>
                <a:ea typeface="Calibri" panose="020F0502020204030204" pitchFamily="34" charset="0"/>
                <a:cs typeface="Calibri" panose="020F0502020204030204" pitchFamily="34" charset="0"/>
              </a:rPr>
              <a:t>Joos</a:t>
            </a:r>
            <a:r>
              <a:rPr lang="en-US" sz="1400" dirty="0">
                <a:effectLst/>
                <a:latin typeface="Calibri" panose="020F0502020204030204" pitchFamily="34" charset="0"/>
                <a:ea typeface="Calibri" panose="020F0502020204030204" pitchFamily="34" charset="0"/>
                <a:cs typeface="Calibri" panose="020F0502020204030204" pitchFamily="34" charset="0"/>
              </a:rPr>
              <a:t>, L., &amp; </a:t>
            </a:r>
            <a:r>
              <a:rPr lang="en-US" sz="1400" dirty="0" err="1">
                <a:effectLst/>
                <a:latin typeface="Calibri" panose="020F0502020204030204" pitchFamily="34" charset="0"/>
                <a:ea typeface="Calibri" panose="020F0502020204030204" pitchFamily="34" charset="0"/>
                <a:cs typeface="Calibri" panose="020F0502020204030204" pitchFamily="34" charset="0"/>
              </a:rPr>
              <a:t>Vanderplasschen</a:t>
            </a:r>
            <a:r>
              <a:rPr lang="en-US" sz="1400" dirty="0">
                <a:effectLst/>
                <a:latin typeface="Calibri" panose="020F0502020204030204" pitchFamily="34" charset="0"/>
                <a:ea typeface="Calibri" panose="020F0502020204030204" pitchFamily="34" charset="0"/>
                <a:cs typeface="Calibri" panose="020F0502020204030204" pitchFamily="34" charset="0"/>
              </a:rPr>
              <a:t>, W. (2015). Impulsivity in cocaine-dependent individuals with and without attention-deficit/hyperactivity disorder. </a:t>
            </a:r>
            <a:r>
              <a:rPr lang="en-US" sz="1400" i="1" dirty="0">
                <a:effectLst/>
                <a:latin typeface="Calibri" panose="020F0502020204030204" pitchFamily="34" charset="0"/>
                <a:ea typeface="Calibri" panose="020F0502020204030204" pitchFamily="34" charset="0"/>
                <a:cs typeface="Calibri" panose="020F0502020204030204" pitchFamily="34" charset="0"/>
              </a:rPr>
              <a:t>European Addiction Research</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21</a:t>
            </a:r>
            <a:r>
              <a:rPr lang="en-US" sz="1400" dirty="0">
                <a:effectLst/>
                <a:latin typeface="Calibri" panose="020F0502020204030204" pitchFamily="34" charset="0"/>
                <a:ea typeface="Calibri" panose="020F0502020204030204" pitchFamily="34" charset="0"/>
                <a:cs typeface="Calibri" panose="020F0502020204030204" pitchFamily="34" charset="0"/>
              </a:rPr>
              <a:t>(3), 131–143.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12"/>
              </a:rPr>
              <a:t>https://doi.org/10.1159/000369008</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60</a:t>
            </a:r>
          </a:p>
        </p:txBody>
      </p:sp>
    </p:spTree>
    <p:extLst>
      <p:ext uri="{BB962C8B-B14F-4D97-AF65-F5344CB8AC3E}">
        <p14:creationId xmlns:p14="http://schemas.microsoft.com/office/powerpoint/2010/main" val="248174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629344"/>
            <a:ext cx="5915025" cy="5293757"/>
          </a:xfrm>
          <a:prstGeom prst="rect">
            <a:avLst/>
          </a:prstGeom>
          <a:noFill/>
        </p:spPr>
        <p:txBody>
          <a:bodyPr wrap="square" rtlCol="0">
            <a:spAutoFit/>
          </a:bodyPr>
          <a:lstStyle/>
          <a:p>
            <a:pPr marL="228600" indent="-228600" algn="just">
              <a:spcAft>
                <a:spcPts val="600"/>
              </a:spcAft>
            </a:pPr>
            <a:r>
              <a:rPr lang="en-US" sz="1400" dirty="0" err="1">
                <a:effectLst/>
                <a:latin typeface="Calibri" panose="020F0502020204030204" pitchFamily="34" charset="0"/>
                <a:ea typeface="Calibri" panose="020F0502020204030204" pitchFamily="34" charset="0"/>
                <a:cs typeface="Calibri" panose="020F0502020204030204" pitchFamily="34" charset="0"/>
              </a:rPr>
              <a:t>Tesch</a:t>
            </a:r>
            <a:r>
              <a:rPr lang="en-US" sz="1400" dirty="0">
                <a:effectLst/>
                <a:latin typeface="Calibri" panose="020F0502020204030204" pitchFamily="34" charset="0"/>
                <a:ea typeface="Calibri" panose="020F0502020204030204" pitchFamily="34" charset="0"/>
                <a:cs typeface="Calibri" panose="020F0502020204030204" pitchFamily="34" charset="0"/>
              </a:rPr>
              <a:t>, A. D., &amp; </a:t>
            </a:r>
            <a:r>
              <a:rPr lang="en-US" sz="1400" dirty="0" err="1">
                <a:effectLst/>
                <a:latin typeface="Calibri" panose="020F0502020204030204" pitchFamily="34" charset="0"/>
                <a:ea typeface="Calibri" panose="020F0502020204030204" pitchFamily="34" charset="0"/>
                <a:cs typeface="Calibri" panose="020F0502020204030204" pitchFamily="34" charset="0"/>
              </a:rPr>
              <a:t>Sanfey</a:t>
            </a:r>
            <a:r>
              <a:rPr lang="en-US" sz="1400" dirty="0">
                <a:effectLst/>
                <a:latin typeface="Calibri" panose="020F0502020204030204" pitchFamily="34" charset="0"/>
                <a:ea typeface="Calibri" panose="020F0502020204030204" pitchFamily="34" charset="0"/>
                <a:cs typeface="Calibri" panose="020F0502020204030204" pitchFamily="34" charset="0"/>
              </a:rPr>
              <a:t>, A. G. (2008). Models and methods in delay discounting. </a:t>
            </a:r>
            <a:r>
              <a:rPr lang="en-US" sz="1400" i="1" dirty="0">
                <a:effectLst/>
                <a:latin typeface="Calibri" panose="020F0502020204030204" pitchFamily="34" charset="0"/>
                <a:ea typeface="Calibri" panose="020F0502020204030204" pitchFamily="34" charset="0"/>
                <a:cs typeface="Calibri" panose="020F0502020204030204" pitchFamily="34" charset="0"/>
              </a:rPr>
              <a:t>Annals of the New York Academy of Sciences</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1128</a:t>
            </a:r>
            <a:r>
              <a:rPr lang="en-US" sz="1400" dirty="0">
                <a:effectLst/>
                <a:latin typeface="Calibri" panose="020F0502020204030204" pitchFamily="34" charset="0"/>
                <a:ea typeface="Calibri" panose="020F0502020204030204" pitchFamily="34" charset="0"/>
                <a:cs typeface="Calibri" panose="020F0502020204030204" pitchFamily="34" charset="0"/>
              </a:rPr>
              <a:t>(Dd), 90–94.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4"/>
              </a:rPr>
              <a:t>https://doi.org/10.1196/annals.1399.010</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b="0" i="0" dirty="0" err="1">
                <a:effectLst/>
              </a:rPr>
              <a:t>Trepte</a:t>
            </a:r>
            <a:r>
              <a:rPr lang="en-US" sz="1400" b="0" i="0" dirty="0">
                <a:effectLst/>
              </a:rPr>
              <a:t>, S., &amp; Reinecke, L. (2010). Avatar creation and video game enjoyment: Effects of life-satisfaction, game competitiveness, and identification with the </a:t>
            </a:r>
            <a:r>
              <a:rPr lang="en-US" sz="1400" b="0" i="0" dirty="0" err="1">
                <a:effectLst/>
              </a:rPr>
              <a:t>avatar.</a:t>
            </a:r>
            <a:r>
              <a:rPr lang="en-US" sz="1400" b="0" i="1" dirty="0" err="1">
                <a:effectLst/>
              </a:rPr>
              <a:t>Journal</a:t>
            </a:r>
            <a:r>
              <a:rPr lang="en-US" sz="1400" b="0" i="1" dirty="0">
                <a:effectLst/>
              </a:rPr>
              <a:t> of Media Psychology: Theories, Methods, and Applications, 22</a:t>
            </a:r>
            <a:r>
              <a:rPr lang="en-US" sz="1400" b="0" i="0" dirty="0">
                <a:effectLst/>
              </a:rPr>
              <a:t>(4), 171–184</a:t>
            </a:r>
            <a:r>
              <a:rPr lang="en-US" sz="1400" b="0" i="0" dirty="0">
                <a:solidFill>
                  <a:srgbClr val="333333"/>
                </a:solidFill>
                <a:effectLst/>
              </a:rPr>
              <a:t>. </a:t>
            </a:r>
            <a:r>
              <a:rPr lang="en-US" sz="1400" b="0" i="0" dirty="0">
                <a:solidFill>
                  <a:srgbClr val="333333"/>
                </a:solidFill>
                <a:effectLst/>
                <a:hlinkClick r:id="rId5"/>
              </a:rPr>
              <a:t>https://doi.org/10.1027/1864-1105/a000022</a:t>
            </a:r>
            <a:endParaRPr lang="pt-BR" sz="1400" dirty="0">
              <a:effectLst/>
              <a:ea typeface="Calibri" panose="020F0502020204030204" pitchFamily="34" charset="0"/>
            </a:endParaRPr>
          </a:p>
          <a:p>
            <a:pPr marL="228600" indent="-228600" algn="just">
              <a:spcAft>
                <a:spcPts val="600"/>
              </a:spcAft>
            </a:pPr>
            <a:r>
              <a:rPr lang="en-GB" sz="1400" dirty="0" err="1">
                <a:effectLst/>
                <a:latin typeface="Calibri" panose="020F0502020204030204" pitchFamily="34" charset="0"/>
                <a:ea typeface="Times New Roman" panose="02020603050405020304" pitchFamily="18" charset="0"/>
                <a:cs typeface="Calibri" panose="020F0502020204030204" pitchFamily="34" charset="0"/>
              </a:rPr>
              <a:t>Turan</a:t>
            </a:r>
            <a:r>
              <a:rPr lang="en-GB" sz="1400" dirty="0">
                <a:effectLst/>
                <a:latin typeface="Calibri" panose="020F0502020204030204" pitchFamily="34" charset="0"/>
                <a:ea typeface="Times New Roman" panose="02020603050405020304" pitchFamily="18" charset="0"/>
                <a:cs typeface="Calibri" panose="020F0502020204030204" pitchFamily="34" charset="0"/>
              </a:rPr>
              <a:t>, Z.,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Avinc</a:t>
            </a:r>
            <a:r>
              <a:rPr lang="en-GB" sz="1400" dirty="0">
                <a:effectLst/>
                <a:latin typeface="Calibri" panose="020F0502020204030204" pitchFamily="34" charset="0"/>
                <a:ea typeface="Times New Roman" panose="02020603050405020304" pitchFamily="18" charset="0"/>
                <a:cs typeface="Calibri" panose="020F0502020204030204" pitchFamily="34" charset="0"/>
              </a:rPr>
              <a:t>, Z., Kara, K., &amp;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Goktas</a:t>
            </a:r>
            <a:r>
              <a:rPr lang="en-GB" sz="1400" dirty="0">
                <a:effectLst/>
                <a:latin typeface="Calibri" panose="020F0502020204030204" pitchFamily="34" charset="0"/>
                <a:ea typeface="Times New Roman" panose="02020603050405020304" pitchFamily="18" charset="0"/>
                <a:cs typeface="Calibri" panose="020F0502020204030204" pitchFamily="34" charset="0"/>
              </a:rPr>
              <a:t>, Y. (2006). Gamification and Education: Achievements, Cognitive Loads, and Views of Students, 64–69.</a:t>
            </a:r>
          </a:p>
          <a:p>
            <a:pPr marL="228600" indent="-228600" algn="just">
              <a:spcAft>
                <a:spcPts val="600"/>
              </a:spcAft>
            </a:pPr>
            <a:r>
              <a:rPr lang="pt-BR" sz="1400" dirty="0">
                <a:effectLst/>
                <a:latin typeface="Calibri" panose="020F0502020204030204" pitchFamily="34" charset="0"/>
                <a:ea typeface="Calibri" panose="020F0502020204030204" pitchFamily="34" charset="0"/>
                <a:cs typeface="Calibri" panose="020F0502020204030204" pitchFamily="34" charset="0"/>
              </a:rPr>
              <a:t>Utsumi, D. A., Miranda, M. C., &amp; </a:t>
            </a:r>
            <a:r>
              <a:rPr lang="pt-BR" sz="1400" dirty="0" err="1">
                <a:effectLst/>
                <a:latin typeface="Calibri" panose="020F0502020204030204" pitchFamily="34" charset="0"/>
                <a:ea typeface="Calibri" panose="020F0502020204030204" pitchFamily="34" charset="0"/>
                <a:cs typeface="Calibri" panose="020F0502020204030204" pitchFamily="34" charset="0"/>
              </a:rPr>
              <a:t>Muszkat</a:t>
            </a:r>
            <a:r>
              <a:rPr lang="pt-BR" sz="1400" dirty="0">
                <a:effectLst/>
                <a:latin typeface="Calibri" panose="020F0502020204030204" pitchFamily="34" charset="0"/>
                <a:ea typeface="Calibri" panose="020F0502020204030204" pitchFamily="34" charset="0"/>
                <a:cs typeface="Calibri" panose="020F0502020204030204" pitchFamily="34" charset="0"/>
              </a:rPr>
              <a:t>, M. (2016). </a:t>
            </a:r>
            <a:r>
              <a:rPr lang="en-US" sz="1400" dirty="0">
                <a:effectLst/>
                <a:latin typeface="Calibri" panose="020F0502020204030204" pitchFamily="34" charset="0"/>
                <a:ea typeface="Calibri" panose="020F0502020204030204" pitchFamily="34" charset="0"/>
                <a:cs typeface="Calibri" panose="020F0502020204030204" pitchFamily="34" charset="0"/>
              </a:rPr>
              <a:t>Temporal discounting and emotional self-regulation in children with attention-deficit/hyperactivity disorder. </a:t>
            </a:r>
            <a:r>
              <a:rPr lang="en-US" sz="1400" i="1" dirty="0">
                <a:effectLst/>
                <a:latin typeface="Calibri" panose="020F0502020204030204" pitchFamily="34" charset="0"/>
                <a:ea typeface="Calibri" panose="020F0502020204030204" pitchFamily="34" charset="0"/>
                <a:cs typeface="Calibri" panose="020F0502020204030204" pitchFamily="34" charset="0"/>
              </a:rPr>
              <a:t>Psychiatry Research</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i="1" dirty="0">
                <a:effectLst/>
                <a:latin typeface="Calibri" panose="020F0502020204030204" pitchFamily="34" charset="0"/>
                <a:ea typeface="Calibri" panose="020F0502020204030204" pitchFamily="34" charset="0"/>
                <a:cs typeface="Calibri" panose="020F0502020204030204" pitchFamily="34" charset="0"/>
              </a:rPr>
              <a:t>246</a:t>
            </a:r>
            <a:r>
              <a:rPr lang="en-US" sz="1400" dirty="0">
                <a:effectLst/>
                <a:latin typeface="Calibri" panose="020F0502020204030204" pitchFamily="34" charset="0"/>
                <a:ea typeface="Calibri" panose="020F0502020204030204" pitchFamily="34" charset="0"/>
                <a:cs typeface="Calibri" panose="020F0502020204030204" pitchFamily="34" charset="0"/>
              </a:rPr>
              <a:t>(April), 730–737.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6"/>
              </a:rPr>
              <a:t>https://doi.org/10.1016/j.psychres.2016.10.056</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228600" indent="-228600" algn="just">
              <a:spcAft>
                <a:spcPts val="600"/>
              </a:spcAft>
            </a:pPr>
            <a:r>
              <a:rPr lang="en-US" sz="1400" dirty="0">
                <a:effectLst/>
                <a:ea typeface="Times New Roman" panose="02020603050405020304" pitchFamily="18" charset="0"/>
                <a:cs typeface="Arial" panose="020B0604020202020204" pitchFamily="34" charset="0"/>
              </a:rPr>
              <a:t>van den Bos, W., &amp; McClure, S. M. (2013). Towards a general model of temporal discounting. </a:t>
            </a:r>
            <a:r>
              <a:rPr lang="en-US" sz="1400" i="1" dirty="0">
                <a:effectLst/>
                <a:ea typeface="Times New Roman" panose="02020603050405020304" pitchFamily="18" charset="0"/>
                <a:cs typeface="Arial" panose="020B0604020202020204" pitchFamily="34" charset="0"/>
              </a:rPr>
              <a:t>Journal of the Experimental Analysis of Behavior</a:t>
            </a:r>
            <a:r>
              <a:rPr lang="en-US" sz="1400" dirty="0">
                <a:effectLst/>
                <a:ea typeface="Times New Roman" panose="02020603050405020304" pitchFamily="18" charset="0"/>
                <a:cs typeface="Arial" panose="020B0604020202020204" pitchFamily="34" charset="0"/>
              </a:rPr>
              <a:t>, </a:t>
            </a:r>
            <a:r>
              <a:rPr lang="en-US" sz="1400" i="1" dirty="0">
                <a:effectLst/>
                <a:ea typeface="Times New Roman" panose="02020603050405020304" pitchFamily="18" charset="0"/>
                <a:cs typeface="Arial" panose="020B0604020202020204" pitchFamily="34" charset="0"/>
              </a:rPr>
              <a:t>99</a:t>
            </a:r>
            <a:r>
              <a:rPr lang="en-US" sz="1400" dirty="0">
                <a:effectLst/>
                <a:ea typeface="Times New Roman" panose="02020603050405020304" pitchFamily="18" charset="0"/>
                <a:cs typeface="Arial" panose="020B0604020202020204" pitchFamily="34" charset="0"/>
              </a:rPr>
              <a:t>(1), 58–73. </a:t>
            </a:r>
            <a:r>
              <a:rPr lang="en-US" sz="1400" u="sng" dirty="0">
                <a:solidFill>
                  <a:srgbClr val="0563C1"/>
                </a:solidFill>
                <a:effectLst/>
                <a:ea typeface="Times New Roman" panose="02020603050405020304" pitchFamily="18" charset="0"/>
                <a:cs typeface="Arial" panose="020B0604020202020204" pitchFamily="34" charset="0"/>
                <a:hlinkClick r:id="rId7"/>
              </a:rPr>
              <a:t>https://doi.org/10.1002/jeab.6</a:t>
            </a:r>
            <a:endParaRPr lang="pt-BR" sz="1400" dirty="0">
              <a:effectLst/>
              <a:ea typeface="Calibri" panose="020F0502020204030204" pitchFamily="34" charset="0"/>
              <a:cs typeface="Arial" panose="020B0604020202020204" pitchFamily="34" charset="0"/>
            </a:endParaRPr>
          </a:p>
          <a:p>
            <a:pPr marL="228600" indent="-228600" algn="just">
              <a:spcAft>
                <a:spcPts val="600"/>
              </a:spcAft>
            </a:pPr>
            <a:r>
              <a:rPr lang="pt-BR" sz="1400" dirty="0">
                <a:effectLst/>
                <a:latin typeface="Calibri" panose="020F0502020204030204" pitchFamily="34" charset="0"/>
                <a:ea typeface="Calibri" panose="020F0502020204030204" pitchFamily="34" charset="0"/>
                <a:cs typeface="Calibri" panose="020F0502020204030204" pitchFamily="34" charset="0"/>
              </a:rPr>
              <a:t>Yu, X., &amp; </a:t>
            </a:r>
            <a:r>
              <a:rPr lang="pt-BR" sz="1400" dirty="0" err="1">
                <a:effectLst/>
                <a:latin typeface="Calibri" panose="020F0502020204030204" pitchFamily="34" charset="0"/>
                <a:ea typeface="Calibri" panose="020F0502020204030204" pitchFamily="34" charset="0"/>
                <a:cs typeface="Calibri" panose="020F0502020204030204" pitchFamily="34" charset="0"/>
              </a:rPr>
              <a:t>Sonuga-Barke</a:t>
            </a:r>
            <a:r>
              <a:rPr lang="pt-BR" sz="1400" dirty="0">
                <a:effectLst/>
                <a:latin typeface="Calibri" panose="020F0502020204030204" pitchFamily="34" charset="0"/>
                <a:ea typeface="Calibri" panose="020F0502020204030204" pitchFamily="34" charset="0"/>
                <a:cs typeface="Calibri" panose="020F0502020204030204" pitchFamily="34" charset="0"/>
              </a:rPr>
              <a:t>, E. (2016). </a:t>
            </a:r>
            <a:r>
              <a:rPr lang="en-US" sz="1400" dirty="0">
                <a:effectLst/>
                <a:latin typeface="Calibri" panose="020F0502020204030204" pitchFamily="34" charset="0"/>
                <a:ea typeface="Calibri" panose="020F0502020204030204" pitchFamily="34" charset="0"/>
                <a:cs typeface="Calibri" panose="020F0502020204030204" pitchFamily="34" charset="0"/>
              </a:rPr>
              <a:t>Childhood ADHD and Delayed Reinforcement: A Direct Comparison of Performance on Hypothetical and Real-Time Delay Tasks\r\n. </a:t>
            </a:r>
            <a:r>
              <a:rPr lang="en-US" sz="1400" i="1" dirty="0">
                <a:effectLst/>
                <a:latin typeface="Calibri" panose="020F0502020204030204" pitchFamily="34" charset="0"/>
                <a:ea typeface="Calibri" panose="020F0502020204030204" pitchFamily="34" charset="0"/>
                <a:cs typeface="Calibri" panose="020F0502020204030204" pitchFamily="34" charset="0"/>
              </a:rPr>
              <a:t>Journal of Attention Disorders</a:t>
            </a:r>
            <a:r>
              <a:rPr lang="en-US" sz="1400" dirty="0">
                <a:effectLst/>
                <a:latin typeface="Calibri" panose="020F0502020204030204" pitchFamily="34" charset="0"/>
                <a:ea typeface="Calibri" panose="020F0502020204030204" pitchFamily="34" charset="0"/>
                <a:cs typeface="Calibri" panose="020F0502020204030204" pitchFamily="34" charset="0"/>
              </a:rPr>
              <a:t>, 1–9. </a:t>
            </a:r>
            <a:r>
              <a:rPr lang="en-US" sz="1400" dirty="0">
                <a:effectLst/>
                <a:latin typeface="Calibri" panose="020F0502020204030204" pitchFamily="34" charset="0"/>
                <a:ea typeface="Calibri" panose="020F0502020204030204" pitchFamily="34" charset="0"/>
                <a:cs typeface="Calibri" panose="020F0502020204030204" pitchFamily="34" charset="0"/>
                <a:hlinkClick r:id="rId8"/>
              </a:rPr>
              <a:t>https://doi.org/10.1177/1087054716661231</a:t>
            </a:r>
            <a:endParaRPr lang="pt-BR" sz="1400" dirty="0">
              <a:effectLst/>
              <a:latin typeface="Calibri" panose="020F0502020204030204" pitchFamily="34" charset="0"/>
              <a:ea typeface="Calibri" panose="020F0502020204030204" pitchFamily="34" charset="0"/>
            </a:endParaRPr>
          </a:p>
          <a:p>
            <a:pPr marL="228600" indent="-228600" algn="just">
              <a:spcAft>
                <a:spcPts val="600"/>
              </a:spcAft>
            </a:pPr>
            <a:r>
              <a:rPr lang="en-GB" sz="1400" dirty="0">
                <a:effectLst/>
                <a:latin typeface="Calibri" panose="020F0502020204030204" pitchFamily="34" charset="0"/>
                <a:ea typeface="Times New Roman" panose="02020603050405020304" pitchFamily="18" charset="0"/>
                <a:cs typeface="Calibri" panose="020F0502020204030204" pitchFamily="34" charset="0"/>
              </a:rPr>
              <a:t>Zhu, M., &amp; Wang A. I. (2019). Model-driven Game Development: A Literature Review.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ACM </a:t>
            </a:r>
            <a:r>
              <a:rPr lang="en-GB" sz="1400" i="1" dirty="0" err="1">
                <a:effectLst/>
                <a:latin typeface="Calibri" panose="020F0502020204030204" pitchFamily="34" charset="0"/>
                <a:ea typeface="Times New Roman" panose="02020603050405020304" pitchFamily="18" charset="0"/>
                <a:cs typeface="Calibri" panose="020F0502020204030204" pitchFamily="34" charset="0"/>
              </a:rPr>
              <a:t>Comput</a:t>
            </a:r>
            <a:r>
              <a:rPr lang="en-GB" sz="1400" i="1" dirty="0">
                <a:effectLst/>
                <a:latin typeface="Calibri" panose="020F0502020204030204" pitchFamily="34" charset="0"/>
                <a:ea typeface="Times New Roman" panose="02020603050405020304" pitchFamily="18" charset="0"/>
                <a:cs typeface="Calibri" panose="020F0502020204030204" pitchFamily="34" charset="0"/>
              </a:rPr>
              <a:t>. </a:t>
            </a:r>
            <a:r>
              <a:rPr lang="en-GB" sz="1400" i="1" dirty="0" err="1">
                <a:effectLst/>
                <a:latin typeface="Calibri" panose="020F0502020204030204" pitchFamily="34" charset="0"/>
                <a:ea typeface="Times New Roman" panose="02020603050405020304" pitchFamily="18" charset="0"/>
                <a:cs typeface="Calibri" panose="020F0502020204030204" pitchFamily="34" charset="0"/>
              </a:rPr>
              <a:t>Surv</a:t>
            </a:r>
            <a:r>
              <a:rPr lang="en-GB" sz="1400" i="1" dirty="0">
                <a:effectLst/>
                <a:latin typeface="Calibri" panose="020F0502020204030204" pitchFamily="34" charset="0"/>
                <a:ea typeface="Times New Roman" panose="02020603050405020304" pitchFamily="18" charset="0"/>
                <a:cs typeface="Calibri" panose="020F0502020204030204" pitchFamily="34" charset="0"/>
              </a:rPr>
              <a:t>.</a:t>
            </a:r>
            <a:r>
              <a:rPr lang="en-GB" sz="1400" dirty="0">
                <a:effectLst/>
                <a:latin typeface="Calibri" panose="020F0502020204030204" pitchFamily="34" charset="0"/>
                <a:ea typeface="Times New Roman" panose="02020603050405020304" pitchFamily="18" charset="0"/>
                <a:cs typeface="Calibri" panose="020F0502020204030204" pitchFamily="34" charset="0"/>
              </a:rPr>
              <a:t> </a:t>
            </a:r>
            <a:r>
              <a:rPr lang="en-GB" sz="1400" i="1" dirty="0">
                <a:effectLst/>
                <a:latin typeface="Calibri" panose="020F0502020204030204" pitchFamily="34" charset="0"/>
                <a:ea typeface="Times New Roman" panose="02020603050405020304" pitchFamily="18" charset="0"/>
                <a:cs typeface="Calibri" panose="020F0502020204030204" pitchFamily="34" charset="0"/>
              </a:rPr>
              <a:t>(CSUR), 52</a:t>
            </a:r>
            <a:r>
              <a:rPr lang="en-GB" sz="1400" dirty="0">
                <a:effectLst/>
                <a:latin typeface="Calibri" panose="020F0502020204030204" pitchFamily="34" charset="0"/>
                <a:ea typeface="Times New Roman" panose="02020603050405020304" pitchFamily="18" charset="0"/>
                <a:cs typeface="Calibri" panose="020F0502020204030204" pitchFamily="34" charset="0"/>
              </a:rPr>
              <a:t>(6), 1-32</a:t>
            </a:r>
            <a:endParaRPr lang="pt-BR" sz="1400" dirty="0"/>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61</a:t>
            </a:r>
          </a:p>
        </p:txBody>
      </p:sp>
    </p:spTree>
    <p:extLst>
      <p:ext uri="{BB962C8B-B14F-4D97-AF65-F5344CB8AC3E}">
        <p14:creationId xmlns:p14="http://schemas.microsoft.com/office/powerpoint/2010/main" val="3833156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71487" y="1640710"/>
            <a:ext cx="5847097" cy="7663636"/>
          </a:xfrm>
          <a:prstGeom prst="rect">
            <a:avLst/>
          </a:prstGeom>
          <a:noFill/>
        </p:spPr>
        <p:txBody>
          <a:bodyPr wrap="square" rtlCol="0">
            <a:spAutoFit/>
          </a:bodyPr>
          <a:lstStyle/>
          <a:p>
            <a:pPr algn="just">
              <a:spcAft>
                <a:spcPts val="600"/>
              </a:spcAft>
            </a:pPr>
            <a:r>
              <a:rPr lang="en-US" sz="1650" dirty="0"/>
              <a:t>	</a:t>
            </a:r>
            <a:r>
              <a:rPr lang="pt-BR" sz="1650" dirty="0"/>
              <a:t> A administração do Jogo da Espera pode ser feita remotamente. Para tanto, é necessário garantir que tanto o pesquisador quanto o candidato tenham:</a:t>
            </a:r>
            <a:endParaRPr lang="en-US" sz="1650" dirty="0"/>
          </a:p>
          <a:p>
            <a:pPr marL="342900" indent="-342900" algn="just">
              <a:spcAft>
                <a:spcPts val="600"/>
              </a:spcAft>
              <a:buAutoNum type="arabicParenR"/>
            </a:pPr>
            <a:r>
              <a:rPr lang="en-US" sz="1650" dirty="0" err="1"/>
              <a:t>Conexão</a:t>
            </a:r>
            <a:r>
              <a:rPr lang="en-US" sz="1650" dirty="0"/>
              <a:t> à internet; </a:t>
            </a:r>
          </a:p>
          <a:p>
            <a:pPr marL="342900" indent="-342900" algn="just">
              <a:spcAft>
                <a:spcPts val="600"/>
              </a:spcAft>
              <a:buAutoNum type="arabicParenR"/>
            </a:pPr>
            <a:r>
              <a:rPr lang="pt-BR" sz="1650" dirty="0"/>
              <a:t>Aplicativo de conferência remota instalado que permita o compartilhamento de tela (por exemplo, Zoom e Google Meet). Para os pesquisadores, a conta do aplicativo deve permitir reuniões com mais de 30 minutos;</a:t>
            </a:r>
          </a:p>
          <a:p>
            <a:pPr marL="342900" indent="-342900" algn="just">
              <a:spcAft>
                <a:spcPts val="600"/>
              </a:spcAft>
              <a:buAutoNum type="arabicParenR"/>
            </a:pPr>
            <a:r>
              <a:rPr lang="pt-BR" sz="1650" dirty="0"/>
              <a:t>Sistema operacional compatível com o software (atualmente, Windows. Para outros sistemas como Linux e </a:t>
            </a:r>
            <a:r>
              <a:rPr lang="pt-BR" sz="1650" dirty="0" err="1"/>
              <a:t>macOS</a:t>
            </a:r>
            <a:r>
              <a:rPr lang="pt-BR" sz="1650" dirty="0"/>
              <a:t>, contate os autores).</a:t>
            </a:r>
            <a:endParaRPr lang="en-US" sz="1650" dirty="0"/>
          </a:p>
          <a:p>
            <a:pPr algn="just">
              <a:spcAft>
                <a:spcPts val="600"/>
              </a:spcAft>
            </a:pPr>
            <a:r>
              <a:rPr lang="en-US" sz="1650" dirty="0"/>
              <a:t>	</a:t>
            </a:r>
            <a:r>
              <a:rPr lang="pt-BR" sz="1650" dirty="0"/>
              <a:t>Para garantir que o testando não seja prejudicado por conexões instáveis, é altamente recomendável que os arquivos do programa sejam enviados a ele(a) com antecedência para que possa jogar o Jogo da Espera em seu próprio computador ou tablet. A pasta compactada DD_1.0.3-6 pode ser enviada via </a:t>
            </a:r>
            <a:r>
              <a:rPr lang="pt-BR" sz="1650" dirty="0" err="1"/>
              <a:t>WhatApp</a:t>
            </a:r>
            <a:r>
              <a:rPr lang="pt-BR" sz="1650" dirty="0"/>
              <a:t> ou e-mail ao testando (ou responsável, no caso de menores de idade). Caso o programa tenha sido editado pelo pesquisador, é necessário certificar-se de que a pasta compactada contém as alterações atualizadas.</a:t>
            </a:r>
          </a:p>
          <a:p>
            <a:pPr algn="just">
              <a:spcAft>
                <a:spcPts val="600"/>
              </a:spcAft>
            </a:pPr>
            <a:r>
              <a:rPr lang="en-US" sz="1650" dirty="0"/>
              <a:t>	</a:t>
            </a:r>
            <a:r>
              <a:rPr lang="pt-BR" sz="1650" dirty="0"/>
              <a:t> Após isso, o link para a videoconferência é enviado ao avaliando ou responsável por WhatsApp ou e-mail. Assim que o participante estiver na sala, peça para ele habilitar o microfone e, preferencialmente, a câmera. Nesse momento, é importante dar a ele(a) instruções gerais sobre o que será feito. </a:t>
            </a:r>
            <a:r>
              <a:rPr lang="en-US" sz="1650" dirty="0"/>
              <a:t>	</a:t>
            </a:r>
          </a:p>
          <a:p>
            <a:pPr algn="just">
              <a:spcAft>
                <a:spcPts val="600"/>
              </a:spcAft>
            </a:pPr>
            <a:r>
              <a:rPr lang="en-US" sz="1650" dirty="0"/>
              <a:t>	</a:t>
            </a:r>
            <a:r>
              <a:rPr lang="pt-BR" sz="1650" dirty="0"/>
              <a:t> Para iniciar o programa, permita que o testando compartilhe sua  tela  primeiro.  Na  sala de  reunião  no  Zoom,  o  pesquisador</a:t>
            </a:r>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62</a:t>
            </a:r>
          </a:p>
        </p:txBody>
      </p:sp>
      <p:sp>
        <p:nvSpPr>
          <p:cNvPr id="8" name="CaixaDeTexto 7">
            <a:extLst>
              <a:ext uri="{FF2B5EF4-FFF2-40B4-BE49-F238E27FC236}">
                <a16:creationId xmlns:a16="http://schemas.microsoft.com/office/drawing/2014/main" id="{9CC7A658-F113-F7EB-455E-4FF07A7399DE}"/>
              </a:ext>
            </a:extLst>
          </p:cNvPr>
          <p:cNvSpPr txBox="1"/>
          <p:nvPr/>
        </p:nvSpPr>
        <p:spPr>
          <a:xfrm>
            <a:off x="471487" y="733955"/>
            <a:ext cx="5847098" cy="830997"/>
          </a:xfrm>
          <a:prstGeom prst="rect">
            <a:avLst/>
          </a:prstGeom>
          <a:noFill/>
        </p:spPr>
        <p:txBody>
          <a:bodyPr wrap="square" rtlCol="0">
            <a:spAutoFit/>
          </a:bodyPr>
          <a:lstStyle/>
          <a:p>
            <a:pPr algn="just"/>
            <a:r>
              <a:rPr lang="pt-BR" sz="2800" dirty="0">
                <a:latin typeface="Berlin Sans FB Demi" panose="020E0802020502020306" pitchFamily="34" charset="0"/>
              </a:rPr>
              <a:t>Apêndice A - </a:t>
            </a:r>
            <a:r>
              <a:rPr lang="pt-BR" sz="2000" dirty="0">
                <a:latin typeface="Berlin Sans FB Demi" panose="020E0802020502020306" pitchFamily="34" charset="0"/>
              </a:rPr>
              <a:t>Instruções para a aplicação on-line</a:t>
            </a:r>
            <a:endParaRPr lang="pt-BR" sz="2800" dirty="0">
              <a:latin typeface="Berlin Sans FB Demi" panose="020E0802020502020306" pitchFamily="34" charset="0"/>
            </a:endParaRPr>
          </a:p>
        </p:txBody>
      </p:sp>
    </p:spTree>
    <p:extLst>
      <p:ext uri="{BB962C8B-B14F-4D97-AF65-F5344CB8AC3E}">
        <p14:creationId xmlns:p14="http://schemas.microsoft.com/office/powerpoint/2010/main" val="2436383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539415" y="751710"/>
            <a:ext cx="5847097" cy="2377574"/>
          </a:xfrm>
          <a:prstGeom prst="rect">
            <a:avLst/>
          </a:prstGeom>
          <a:noFill/>
        </p:spPr>
        <p:txBody>
          <a:bodyPr wrap="square" rtlCol="0">
            <a:spAutoFit/>
          </a:bodyPr>
          <a:lstStyle/>
          <a:p>
            <a:pPr algn="just">
              <a:spcAft>
                <a:spcPts val="600"/>
              </a:spcAft>
            </a:pPr>
            <a:r>
              <a:rPr lang="pt-BR" sz="1650" dirty="0"/>
              <a:t>deve clicar no ícone “Segurança/Security”, localizado na barra inferior do aplicativo, e na opção “Compartilhar a tela/</a:t>
            </a:r>
            <a:r>
              <a:rPr lang="pt-BR" sz="1650" dirty="0" err="1"/>
              <a:t>Share</a:t>
            </a:r>
            <a:r>
              <a:rPr lang="pt-BR" sz="1650" dirty="0"/>
              <a:t> </a:t>
            </a:r>
            <a:r>
              <a:rPr lang="pt-BR" sz="1650" dirty="0" err="1"/>
              <a:t>screen</a:t>
            </a:r>
            <a:r>
              <a:rPr lang="pt-BR" sz="1650" dirty="0"/>
              <a:t>”. Em seguida, o participante é solicitado a clicar no ícone verde “Compartilhar tela/</a:t>
            </a:r>
            <a:r>
              <a:rPr lang="pt-BR" sz="1650" dirty="0" err="1"/>
              <a:t>Share</a:t>
            </a:r>
            <a:r>
              <a:rPr lang="pt-BR" sz="1650" dirty="0"/>
              <a:t> </a:t>
            </a:r>
            <a:r>
              <a:rPr lang="pt-BR" sz="1650" dirty="0" err="1"/>
              <a:t>screen</a:t>
            </a:r>
            <a:r>
              <a:rPr lang="pt-BR" sz="1650" dirty="0"/>
              <a:t>” na barra inferior do aplicativo e, em seguida, em “Compartilhar/</a:t>
            </a:r>
            <a:r>
              <a:rPr lang="pt-BR" sz="1650" dirty="0" err="1"/>
              <a:t>Share</a:t>
            </a:r>
            <a:r>
              <a:rPr lang="pt-BR" sz="1650" dirty="0"/>
              <a:t>”, localizado no canto inferior direito da caixa de opções (Figura S1). Para compartilhar a tela no Google Meet, o participante é instruído a clicar em “Apresentar agora” na barra inferior do aplicativo e, em seguida, em “Aba”.</a:t>
            </a:r>
            <a:endParaRPr lang="en-US" sz="1650" dirty="0"/>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63</a:t>
            </a:r>
          </a:p>
        </p:txBody>
      </p:sp>
      <p:pic>
        <p:nvPicPr>
          <p:cNvPr id="9" name="Imagem 8">
            <a:extLst>
              <a:ext uri="{FF2B5EF4-FFF2-40B4-BE49-F238E27FC236}">
                <a16:creationId xmlns:a16="http://schemas.microsoft.com/office/drawing/2014/main" id="{81371316-5C64-6A37-88D6-A878F5C9295E}"/>
              </a:ext>
            </a:extLst>
          </p:cNvPr>
          <p:cNvPicPr>
            <a:picLocks noChangeAspect="1"/>
          </p:cNvPicPr>
          <p:nvPr/>
        </p:nvPicPr>
        <p:blipFill rotWithShape="1">
          <a:blip r:embed="rId4"/>
          <a:srcRect l="18889" t="41683" r="48050" b="5616"/>
          <a:stretch/>
        </p:blipFill>
        <p:spPr>
          <a:xfrm>
            <a:off x="539415" y="3246715"/>
            <a:ext cx="2950028" cy="2643892"/>
          </a:xfrm>
          <a:prstGeom prst="rect">
            <a:avLst/>
          </a:prstGeom>
        </p:spPr>
      </p:pic>
      <p:sp>
        <p:nvSpPr>
          <p:cNvPr id="12" name="CaixaDeTexto 11">
            <a:extLst>
              <a:ext uri="{FF2B5EF4-FFF2-40B4-BE49-F238E27FC236}">
                <a16:creationId xmlns:a16="http://schemas.microsoft.com/office/drawing/2014/main" id="{5605041E-C15D-BC71-70C0-C91EEE7CF2B6}"/>
              </a:ext>
            </a:extLst>
          </p:cNvPr>
          <p:cNvSpPr txBox="1"/>
          <p:nvPr/>
        </p:nvSpPr>
        <p:spPr>
          <a:xfrm>
            <a:off x="3579812" y="3246715"/>
            <a:ext cx="2806700" cy="2677656"/>
          </a:xfrm>
          <a:prstGeom prst="rect">
            <a:avLst/>
          </a:prstGeom>
          <a:noFill/>
        </p:spPr>
        <p:txBody>
          <a:bodyPr wrap="square" rtlCol="0">
            <a:spAutoFit/>
          </a:bodyPr>
          <a:lstStyle/>
          <a:p>
            <a:pPr algn="just"/>
            <a:r>
              <a:rPr lang="pt-BR" sz="1400" b="1" dirty="0"/>
              <a:t>Figura S1. </a:t>
            </a:r>
            <a:r>
              <a:rPr lang="pt-BR" sz="1400" dirty="0"/>
              <a:t>Procedimento para habilitar o compartilhamento de tela no Zoom. Primeiro, o pesquisador precisa clicar no ícone "Segurança" na barra inferior do aplicativo e, em seguida, selecionar "Compartilhar tela". Em seguida, o testando é solicitado a clicar no ícone verde "Compartilhar tela" na barra inferior do aplicativo e depois no botão azul "Compartilhar" na caixa de opções.</a:t>
            </a:r>
          </a:p>
        </p:txBody>
      </p:sp>
      <p:sp>
        <p:nvSpPr>
          <p:cNvPr id="8" name="CaixaDeTexto 7">
            <a:extLst>
              <a:ext uri="{FF2B5EF4-FFF2-40B4-BE49-F238E27FC236}">
                <a16:creationId xmlns:a16="http://schemas.microsoft.com/office/drawing/2014/main" id="{7C3FD5A3-A9EC-336C-489D-3AD144BF35CA}"/>
              </a:ext>
            </a:extLst>
          </p:cNvPr>
          <p:cNvSpPr txBox="1"/>
          <p:nvPr/>
        </p:nvSpPr>
        <p:spPr>
          <a:xfrm>
            <a:off x="471488" y="6412886"/>
            <a:ext cx="5847096" cy="2377574"/>
          </a:xfrm>
          <a:prstGeom prst="rect">
            <a:avLst/>
          </a:prstGeom>
          <a:noFill/>
        </p:spPr>
        <p:txBody>
          <a:bodyPr wrap="square">
            <a:spAutoFit/>
          </a:bodyPr>
          <a:lstStyle/>
          <a:p>
            <a:pPr algn="just">
              <a:spcAft>
                <a:spcPts val="600"/>
              </a:spcAft>
            </a:pPr>
            <a:r>
              <a:rPr lang="en-US" sz="1650" dirty="0"/>
              <a:t>	</a:t>
            </a:r>
            <a:r>
              <a:rPr lang="pt-BR" sz="1650" dirty="0"/>
              <a:t> Em seguida, peça ao testando ou responsável para descompactar a pasta DD_1.0.3-6, clicando com o botão direito sobre a pasta e selecionando a opção “Extrair tudo” ou “Extrair aqui” ou utilizando programas como o </a:t>
            </a:r>
            <a:r>
              <a:rPr lang="en-US" sz="1650" dirty="0">
                <a:hlinkClick r:id="rId5"/>
              </a:rPr>
              <a:t>7-Zip</a:t>
            </a:r>
            <a:r>
              <a:rPr lang="en-US" sz="1650" dirty="0"/>
              <a:t> </a:t>
            </a:r>
            <a:r>
              <a:rPr lang="en-US" sz="1650" dirty="0" err="1"/>
              <a:t>ou</a:t>
            </a:r>
            <a:r>
              <a:rPr lang="en-US" sz="1650" dirty="0"/>
              <a:t> </a:t>
            </a:r>
            <a:r>
              <a:rPr lang="en-US" sz="1650" dirty="0">
                <a:hlinkClick r:id="rId6"/>
              </a:rPr>
              <a:t>WinZip</a:t>
            </a:r>
            <a:r>
              <a:rPr lang="en-US" sz="1650" dirty="0"/>
              <a:t>. </a:t>
            </a:r>
            <a:r>
              <a:rPr lang="pt-BR" sz="1650" dirty="0"/>
              <a:t>Após descompactar a pasta, é recomendável </a:t>
            </a:r>
            <a:r>
              <a:rPr lang="pt-BR" sz="1650" dirty="0" err="1"/>
              <a:t>renomeá-la</a:t>
            </a:r>
            <a:r>
              <a:rPr lang="pt-BR" sz="1650" dirty="0"/>
              <a:t> (por exemplo, DD seguido das iniciais do testando) clicando com o botão direito do mouse na pasta descompactada e selecionando a opção "renomear". Em seguida, siga as instruções de administração do capítulo</a:t>
            </a:r>
            <a:r>
              <a:rPr lang="en-US" sz="1650" dirty="0"/>
              <a:t> </a:t>
            </a:r>
            <a:r>
              <a:rPr lang="en-US" sz="1650" dirty="0">
                <a:hlinkClick r:id="rId7" action="ppaction://hlinksldjump"/>
              </a:rPr>
              <a:t>4. </a:t>
            </a:r>
            <a:r>
              <a:rPr lang="en-US" sz="1650" dirty="0" err="1">
                <a:hlinkClick r:id="rId7" action="ppaction://hlinksldjump"/>
              </a:rPr>
              <a:t>Jogos</a:t>
            </a:r>
            <a:r>
              <a:rPr lang="en-US" sz="1650" dirty="0"/>
              <a:t>.</a:t>
            </a:r>
          </a:p>
        </p:txBody>
      </p:sp>
    </p:spTree>
    <p:extLst>
      <p:ext uri="{BB962C8B-B14F-4D97-AF65-F5344CB8AC3E}">
        <p14:creationId xmlns:p14="http://schemas.microsoft.com/office/powerpoint/2010/main" val="2315553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62010956-6E93-55FB-F289-DA308DB46537}"/>
              </a:ext>
            </a:extLst>
          </p:cNvPr>
          <p:cNvSpPr txBox="1"/>
          <p:nvPr/>
        </p:nvSpPr>
        <p:spPr>
          <a:xfrm>
            <a:off x="437524" y="804479"/>
            <a:ext cx="5948987" cy="2885405"/>
          </a:xfrm>
          <a:prstGeom prst="rect">
            <a:avLst/>
          </a:prstGeom>
          <a:noFill/>
        </p:spPr>
        <p:txBody>
          <a:bodyPr wrap="square" rtlCol="0">
            <a:spAutoFit/>
          </a:bodyPr>
          <a:lstStyle/>
          <a:p>
            <a:pPr algn="just">
              <a:spcAft>
                <a:spcPts val="600"/>
              </a:spcAft>
            </a:pPr>
            <a:r>
              <a:rPr lang="en-US" sz="1650" dirty="0"/>
              <a:t>	</a:t>
            </a:r>
            <a:r>
              <a:rPr lang="pt-BR" sz="1650" dirty="0"/>
              <a:t>Ao final da aplicação, é fundamental que o pesquisador oriente o testando a enviar a saída de dados. Para tanto, instrua-o a acessar DD_1.0.3-6 &gt; </a:t>
            </a:r>
            <a:r>
              <a:rPr lang="pt-BR" sz="1650" dirty="0" err="1"/>
              <a:t>AR_Project_Data</a:t>
            </a:r>
            <a:r>
              <a:rPr lang="pt-BR" sz="1650" dirty="0"/>
              <a:t>. Dentro desta pasta, peça ao candidato para compactar a pasta Dados clicando com o botão direito do mouse, depois em "Enviar para" e, finalmente, em "Pasta compactada (zipada)". Após a compactação, recomenda-se renomear a pasta com as iniciais do testador. Uma alternativa a esse procedimento é solicitar ao testando que comprima a pasta DD_1.0.3-6, adotando o mesmo procedimento descrito acima (Figura S2). A seguir, a pasta pode ser enviado via WhatsApp ou e-mail.</a:t>
            </a:r>
            <a:endParaRPr lang="en-US" sz="1650" dirty="0"/>
          </a:p>
        </p:txBody>
      </p:sp>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418704" cy="369332"/>
          </a:xfrm>
          <a:prstGeom prst="rect">
            <a:avLst/>
          </a:prstGeom>
          <a:noFill/>
        </p:spPr>
        <p:txBody>
          <a:bodyPr wrap="none" rtlCol="0">
            <a:spAutoFit/>
          </a:bodyPr>
          <a:lstStyle/>
          <a:p>
            <a:r>
              <a:rPr lang="pt-BR" dirty="0"/>
              <a:t>64</a:t>
            </a:r>
          </a:p>
        </p:txBody>
      </p:sp>
      <p:sp>
        <p:nvSpPr>
          <p:cNvPr id="3" name="AutoShape 2" descr="How to Add or Remove Extract All from context menu for ZIP files">
            <a:extLst>
              <a:ext uri="{FF2B5EF4-FFF2-40B4-BE49-F238E27FC236}">
                <a16:creationId xmlns:a16="http://schemas.microsoft.com/office/drawing/2014/main" id="{6BECE8B3-B5BF-4B74-7768-10F0CCCE454B}"/>
              </a:ext>
            </a:extLst>
          </p:cNvPr>
          <p:cNvSpPr>
            <a:spLocks noChangeAspect="1" noChangeArrowheads="1"/>
          </p:cNvSpPr>
          <p:nvPr/>
        </p:nvSpPr>
        <p:spPr bwMode="auto">
          <a:xfrm>
            <a:off x="3276600" y="4702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9" name="CaixaDeTexto 18">
            <a:extLst>
              <a:ext uri="{FF2B5EF4-FFF2-40B4-BE49-F238E27FC236}">
                <a16:creationId xmlns:a16="http://schemas.microsoft.com/office/drawing/2014/main" id="{AE2CE713-7FB6-0616-0DB2-76D4010BCB01}"/>
              </a:ext>
            </a:extLst>
          </p:cNvPr>
          <p:cNvSpPr txBox="1"/>
          <p:nvPr/>
        </p:nvSpPr>
        <p:spPr>
          <a:xfrm>
            <a:off x="369814" y="5263550"/>
            <a:ext cx="6084405" cy="2446824"/>
          </a:xfrm>
          <a:prstGeom prst="rect">
            <a:avLst/>
          </a:prstGeom>
          <a:noFill/>
        </p:spPr>
        <p:txBody>
          <a:bodyPr wrap="square">
            <a:spAutoFit/>
          </a:bodyPr>
          <a:lstStyle/>
          <a:p>
            <a:pPr algn="just"/>
            <a:r>
              <a:rPr lang="pt-BR" sz="1700" dirty="0"/>
              <a:t>	O envio do arquivo por meio do </a:t>
            </a:r>
            <a:r>
              <a:rPr lang="pt-BR" sz="1700" dirty="0">
                <a:hlinkClick r:id="rId3"/>
              </a:rPr>
              <a:t>WhatsApp Web</a:t>
            </a:r>
            <a:r>
              <a:rPr lang="pt-BR" sz="1700" dirty="0"/>
              <a:t> ou </a:t>
            </a:r>
            <a:r>
              <a:rPr lang="pt-BR" sz="1700" dirty="0">
                <a:hlinkClick r:id="rId3"/>
              </a:rPr>
              <a:t>WhatsApp Desktop</a:t>
            </a:r>
            <a:r>
              <a:rPr lang="pt-BR" sz="1700" dirty="0"/>
              <a:t> é útil porque permite o carregamento de arquivos grandes sem a necessidade de geração de links ou uso de sites de carregamento de arquivos grandes (acima de 20 GB), como o </a:t>
            </a:r>
            <a:r>
              <a:rPr lang="pt-BR" sz="1700" dirty="0" err="1"/>
              <a:t>WeTransfer</a:t>
            </a:r>
            <a:r>
              <a:rPr lang="pt-BR" sz="1700" dirty="0"/>
              <a:t> ou </a:t>
            </a:r>
            <a:r>
              <a:rPr lang="pt-BR" sz="1700" dirty="0" err="1"/>
              <a:t>MailBigFile</a:t>
            </a:r>
            <a:r>
              <a:rPr lang="pt-BR" sz="1700" dirty="0"/>
              <a:t>. Para isso, peça ao testando que acesse o </a:t>
            </a:r>
            <a:r>
              <a:rPr lang="pt-BR" sz="1700" dirty="0" err="1"/>
              <a:t>Whatsapp</a:t>
            </a:r>
            <a:r>
              <a:rPr lang="pt-BR" sz="1700" dirty="0"/>
              <a:t> (Web ou Desktop) e abra a conversa com o examinador. Na caixa de texto, peça para ele clicar no ícone “clipe” e depois na opção/ícone “Arquivo”. Peça para ele selecionar a pasta zipada e enviar para o examinador (Figura S3).</a:t>
            </a:r>
          </a:p>
        </p:txBody>
      </p:sp>
      <p:sp>
        <p:nvSpPr>
          <p:cNvPr id="21" name="CaixaDeTexto 20">
            <a:extLst>
              <a:ext uri="{FF2B5EF4-FFF2-40B4-BE49-F238E27FC236}">
                <a16:creationId xmlns:a16="http://schemas.microsoft.com/office/drawing/2014/main" id="{879BCEC0-881C-4145-8F9B-D023BA9BBD19}"/>
              </a:ext>
            </a:extLst>
          </p:cNvPr>
          <p:cNvSpPr txBox="1"/>
          <p:nvPr/>
        </p:nvSpPr>
        <p:spPr>
          <a:xfrm>
            <a:off x="4019488" y="4304265"/>
            <a:ext cx="2299096" cy="738664"/>
          </a:xfrm>
          <a:prstGeom prst="rect">
            <a:avLst/>
          </a:prstGeom>
          <a:noFill/>
        </p:spPr>
        <p:txBody>
          <a:bodyPr wrap="square" rtlCol="0">
            <a:spAutoFit/>
          </a:bodyPr>
          <a:lstStyle/>
          <a:p>
            <a:pPr algn="just"/>
            <a:r>
              <a:rPr lang="pt-BR" sz="1400" b="1" dirty="0"/>
              <a:t>Figura S2. </a:t>
            </a:r>
            <a:r>
              <a:rPr lang="pt-BR" sz="1400" dirty="0"/>
              <a:t>Instruções para compactar a pasta do programa.</a:t>
            </a:r>
          </a:p>
        </p:txBody>
      </p:sp>
      <p:pic>
        <p:nvPicPr>
          <p:cNvPr id="8" name="Imagem 7">
            <a:extLst>
              <a:ext uri="{FF2B5EF4-FFF2-40B4-BE49-F238E27FC236}">
                <a16:creationId xmlns:a16="http://schemas.microsoft.com/office/drawing/2014/main" id="{DCB56D15-3351-94AE-2249-138C9C089534}"/>
              </a:ext>
            </a:extLst>
          </p:cNvPr>
          <p:cNvPicPr>
            <a:picLocks noChangeAspect="1"/>
          </p:cNvPicPr>
          <p:nvPr/>
        </p:nvPicPr>
        <p:blipFill rotWithShape="1">
          <a:blip r:embed="rId4"/>
          <a:srcRect l="32527" t="69086" r="28685" b="7697"/>
          <a:stretch/>
        </p:blipFill>
        <p:spPr>
          <a:xfrm>
            <a:off x="519051" y="3875045"/>
            <a:ext cx="3390838" cy="1141109"/>
          </a:xfrm>
          <a:prstGeom prst="rect">
            <a:avLst/>
          </a:prstGeom>
          <a:ln>
            <a:solidFill>
              <a:schemeClr val="accent1"/>
            </a:solidFill>
          </a:ln>
        </p:spPr>
      </p:pic>
      <p:sp>
        <p:nvSpPr>
          <p:cNvPr id="9" name="Retângulo 8">
            <a:extLst>
              <a:ext uri="{FF2B5EF4-FFF2-40B4-BE49-F238E27FC236}">
                <a16:creationId xmlns:a16="http://schemas.microsoft.com/office/drawing/2014/main" id="{D3F5F607-46A2-DCCE-82E9-849F6538687B}"/>
              </a:ext>
            </a:extLst>
          </p:cNvPr>
          <p:cNvSpPr/>
          <p:nvPr/>
        </p:nvSpPr>
        <p:spPr>
          <a:xfrm>
            <a:off x="2266950" y="4779860"/>
            <a:ext cx="1400175" cy="179490"/>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486339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7" name="CaixaDeTexto 6">
            <a:extLst>
              <a:ext uri="{FF2B5EF4-FFF2-40B4-BE49-F238E27FC236}">
                <a16:creationId xmlns:a16="http://schemas.microsoft.com/office/drawing/2014/main" id="{9FCEE708-91D0-0684-564A-74414E170C04}"/>
              </a:ext>
            </a:extLst>
          </p:cNvPr>
          <p:cNvSpPr txBox="1"/>
          <p:nvPr/>
        </p:nvSpPr>
        <p:spPr>
          <a:xfrm>
            <a:off x="6318584" y="147592"/>
            <a:ext cx="184731" cy="369332"/>
          </a:xfrm>
          <a:prstGeom prst="rect">
            <a:avLst/>
          </a:prstGeom>
          <a:noFill/>
        </p:spPr>
        <p:txBody>
          <a:bodyPr wrap="none" rtlCol="0">
            <a:spAutoFit/>
          </a:bodyPr>
          <a:lstStyle/>
          <a:p>
            <a:endParaRPr lang="pt-BR" dirty="0"/>
          </a:p>
        </p:txBody>
      </p:sp>
      <p:sp>
        <p:nvSpPr>
          <p:cNvPr id="3" name="AutoShape 2" descr="How to Add or Remove Extract All from context menu for ZIP files">
            <a:extLst>
              <a:ext uri="{FF2B5EF4-FFF2-40B4-BE49-F238E27FC236}">
                <a16:creationId xmlns:a16="http://schemas.microsoft.com/office/drawing/2014/main" id="{6BECE8B3-B5BF-4B74-7768-10F0CCCE454B}"/>
              </a:ext>
            </a:extLst>
          </p:cNvPr>
          <p:cNvSpPr>
            <a:spLocks noChangeAspect="1" noChangeArrowheads="1"/>
          </p:cNvSpPr>
          <p:nvPr/>
        </p:nvSpPr>
        <p:spPr bwMode="auto">
          <a:xfrm>
            <a:off x="3276600" y="4702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nvGrpSpPr>
          <p:cNvPr id="25" name="Agrupar 24">
            <a:extLst>
              <a:ext uri="{FF2B5EF4-FFF2-40B4-BE49-F238E27FC236}">
                <a16:creationId xmlns:a16="http://schemas.microsoft.com/office/drawing/2014/main" id="{3D95B353-673E-6B08-2F0E-82499EEC56F5}"/>
              </a:ext>
            </a:extLst>
          </p:cNvPr>
          <p:cNvGrpSpPr/>
          <p:nvPr/>
        </p:nvGrpSpPr>
        <p:grpSpPr>
          <a:xfrm>
            <a:off x="1176733" y="4349808"/>
            <a:ext cx="4686300" cy="3113502"/>
            <a:chOff x="754856" y="4191001"/>
            <a:chExt cx="4686300" cy="3113502"/>
          </a:xfrm>
        </p:grpSpPr>
        <p:pic>
          <p:nvPicPr>
            <p:cNvPr id="12" name="Imagem 11">
              <a:extLst>
                <a:ext uri="{FF2B5EF4-FFF2-40B4-BE49-F238E27FC236}">
                  <a16:creationId xmlns:a16="http://schemas.microsoft.com/office/drawing/2014/main" id="{1D52A53F-A275-6DFC-EFFF-73BC5423BBE5}"/>
                </a:ext>
              </a:extLst>
            </p:cNvPr>
            <p:cNvPicPr>
              <a:picLocks noChangeAspect="1"/>
            </p:cNvPicPr>
            <p:nvPr/>
          </p:nvPicPr>
          <p:blipFill rotWithShape="1">
            <a:blip r:embed="rId3"/>
            <a:srcRect l="31667" t="14345" b="6603"/>
            <a:stretch/>
          </p:blipFill>
          <p:spPr>
            <a:xfrm>
              <a:off x="754856" y="4256503"/>
              <a:ext cx="4686300" cy="3048000"/>
            </a:xfrm>
            <a:prstGeom prst="rect">
              <a:avLst/>
            </a:prstGeom>
            <a:ln>
              <a:solidFill>
                <a:schemeClr val="accent1"/>
              </a:solidFill>
            </a:ln>
          </p:spPr>
        </p:pic>
        <p:sp>
          <p:nvSpPr>
            <p:cNvPr id="18" name="Retângulo 17">
              <a:extLst>
                <a:ext uri="{FF2B5EF4-FFF2-40B4-BE49-F238E27FC236}">
                  <a16:creationId xmlns:a16="http://schemas.microsoft.com/office/drawing/2014/main" id="{4C669A2F-3301-0A95-ACCA-C7151E8355E0}"/>
                </a:ext>
              </a:extLst>
            </p:cNvPr>
            <p:cNvSpPr/>
            <p:nvPr/>
          </p:nvSpPr>
          <p:spPr>
            <a:xfrm>
              <a:off x="2698752" y="4191001"/>
              <a:ext cx="781050" cy="1905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Direita 20">
              <a:extLst>
                <a:ext uri="{FF2B5EF4-FFF2-40B4-BE49-F238E27FC236}">
                  <a16:creationId xmlns:a16="http://schemas.microsoft.com/office/drawing/2014/main" id="{52BA9D8A-346B-F523-D8E6-B6B1E98C70E7}"/>
                </a:ext>
              </a:extLst>
            </p:cNvPr>
            <p:cNvSpPr/>
            <p:nvPr/>
          </p:nvSpPr>
          <p:spPr>
            <a:xfrm>
              <a:off x="4349750" y="6870700"/>
              <a:ext cx="641350" cy="368300"/>
            </a:xfrm>
            <a:prstGeom prst="rightArrow">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Enviar</a:t>
              </a:r>
            </a:p>
          </p:txBody>
        </p:sp>
      </p:grpSp>
      <p:grpSp>
        <p:nvGrpSpPr>
          <p:cNvPr id="20" name="Agrupar 19">
            <a:extLst>
              <a:ext uri="{FF2B5EF4-FFF2-40B4-BE49-F238E27FC236}">
                <a16:creationId xmlns:a16="http://schemas.microsoft.com/office/drawing/2014/main" id="{EADFA4FC-FBB4-129A-8B4E-5AB83C012B6F}"/>
              </a:ext>
            </a:extLst>
          </p:cNvPr>
          <p:cNvGrpSpPr/>
          <p:nvPr/>
        </p:nvGrpSpPr>
        <p:grpSpPr>
          <a:xfrm>
            <a:off x="1176733" y="700438"/>
            <a:ext cx="4686300" cy="3073974"/>
            <a:chOff x="1341833" y="1150716"/>
            <a:chExt cx="4686301" cy="3073974"/>
          </a:xfrm>
        </p:grpSpPr>
        <p:pic>
          <p:nvPicPr>
            <p:cNvPr id="11" name="Imagem 10">
              <a:extLst>
                <a:ext uri="{FF2B5EF4-FFF2-40B4-BE49-F238E27FC236}">
                  <a16:creationId xmlns:a16="http://schemas.microsoft.com/office/drawing/2014/main" id="{70B8089F-A1D0-0FA1-32C7-221D5103A995}"/>
                </a:ext>
              </a:extLst>
            </p:cNvPr>
            <p:cNvPicPr>
              <a:picLocks noChangeAspect="1"/>
            </p:cNvPicPr>
            <p:nvPr/>
          </p:nvPicPr>
          <p:blipFill rotWithShape="1">
            <a:blip r:embed="rId4"/>
            <a:srcRect l="31667" t="13557" b="6718"/>
            <a:stretch/>
          </p:blipFill>
          <p:spPr>
            <a:xfrm>
              <a:off x="1341833" y="1150716"/>
              <a:ext cx="4686301" cy="3073974"/>
            </a:xfrm>
            <a:prstGeom prst="rect">
              <a:avLst/>
            </a:prstGeom>
          </p:spPr>
          <p:style>
            <a:lnRef idx="2">
              <a:schemeClr val="accent1"/>
            </a:lnRef>
            <a:fillRef idx="1">
              <a:schemeClr val="lt1"/>
            </a:fillRef>
            <a:effectRef idx="0">
              <a:schemeClr val="accent1"/>
            </a:effectRef>
            <a:fontRef idx="minor">
              <a:schemeClr val="dk1"/>
            </a:fontRef>
          </p:style>
        </p:pic>
        <p:sp>
          <p:nvSpPr>
            <p:cNvPr id="17" name="Retângulo 16">
              <a:extLst>
                <a:ext uri="{FF2B5EF4-FFF2-40B4-BE49-F238E27FC236}">
                  <a16:creationId xmlns:a16="http://schemas.microsoft.com/office/drawing/2014/main" id="{D7BA3DF8-8157-99FD-A661-F0CC205325CC}"/>
                </a:ext>
              </a:extLst>
            </p:cNvPr>
            <p:cNvSpPr/>
            <p:nvPr/>
          </p:nvSpPr>
          <p:spPr>
            <a:xfrm>
              <a:off x="3014663" y="2124075"/>
              <a:ext cx="566737" cy="1219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9" name="Retângulo 18">
              <a:extLst>
                <a:ext uri="{FF2B5EF4-FFF2-40B4-BE49-F238E27FC236}">
                  <a16:creationId xmlns:a16="http://schemas.microsoft.com/office/drawing/2014/main" id="{35B1AB15-376F-DE51-9141-CD45323CE533}"/>
                </a:ext>
              </a:extLst>
            </p:cNvPr>
            <p:cNvSpPr/>
            <p:nvPr/>
          </p:nvSpPr>
          <p:spPr>
            <a:xfrm>
              <a:off x="3769519" y="2185244"/>
              <a:ext cx="2093119" cy="9865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grpSp>
      <p:sp>
        <p:nvSpPr>
          <p:cNvPr id="23" name="Seta: para a Direita 22">
            <a:extLst>
              <a:ext uri="{FF2B5EF4-FFF2-40B4-BE49-F238E27FC236}">
                <a16:creationId xmlns:a16="http://schemas.microsoft.com/office/drawing/2014/main" id="{DEC31F21-82DC-4B51-4DAD-A2AE7389B9DF}"/>
              </a:ext>
            </a:extLst>
          </p:cNvPr>
          <p:cNvSpPr/>
          <p:nvPr/>
        </p:nvSpPr>
        <p:spPr>
          <a:xfrm>
            <a:off x="494309" y="3338000"/>
            <a:ext cx="913362" cy="63122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t>Selecione “Arquivo”</a:t>
            </a:r>
          </a:p>
        </p:txBody>
      </p:sp>
      <p:sp>
        <p:nvSpPr>
          <p:cNvPr id="26" name="CaixaDeTexto 25">
            <a:extLst>
              <a:ext uri="{FF2B5EF4-FFF2-40B4-BE49-F238E27FC236}">
                <a16:creationId xmlns:a16="http://schemas.microsoft.com/office/drawing/2014/main" id="{E3EA65B0-50F2-2061-7BB8-B5A728B87C89}"/>
              </a:ext>
            </a:extLst>
          </p:cNvPr>
          <p:cNvSpPr txBox="1"/>
          <p:nvPr/>
        </p:nvSpPr>
        <p:spPr>
          <a:xfrm>
            <a:off x="1176734" y="7528812"/>
            <a:ext cx="4686300" cy="1384995"/>
          </a:xfrm>
          <a:prstGeom prst="rect">
            <a:avLst/>
          </a:prstGeom>
          <a:noFill/>
        </p:spPr>
        <p:txBody>
          <a:bodyPr wrap="square" rtlCol="0">
            <a:spAutoFit/>
          </a:bodyPr>
          <a:lstStyle/>
          <a:p>
            <a:pPr algn="just"/>
            <a:r>
              <a:rPr lang="pt-BR" sz="1200" b="1" dirty="0"/>
              <a:t>Figura S3. </a:t>
            </a:r>
            <a:r>
              <a:rPr lang="pt-BR" sz="1200" dirty="0"/>
              <a:t>Procedimento para o envio da pasta compactada pelo WhatsApp. Primeiramente, peça ao testando para acessar o WhatsApp (Web ou Desktop), abrir o chat com o examinador, clicar no ícone "clipe" e depois na opção/ícone "Arquivo“. Localize e selecione a pasta compactada atualizada (renomeada com as iniciais do candidato); (B) Certifique-se de que o nome da pasta esteja correto e clique no ícone “enviar”.</a:t>
            </a:r>
          </a:p>
        </p:txBody>
      </p:sp>
      <p:sp>
        <p:nvSpPr>
          <p:cNvPr id="27" name="Fluxograma: Conector 26">
            <a:extLst>
              <a:ext uri="{FF2B5EF4-FFF2-40B4-BE49-F238E27FC236}">
                <a16:creationId xmlns:a16="http://schemas.microsoft.com/office/drawing/2014/main" id="{975D8879-92C8-F444-7A02-32F5DE9D9ADA}"/>
              </a:ext>
            </a:extLst>
          </p:cNvPr>
          <p:cNvSpPr/>
          <p:nvPr/>
        </p:nvSpPr>
        <p:spPr>
          <a:xfrm>
            <a:off x="1106486" y="4317584"/>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B</a:t>
            </a:r>
            <a:endParaRPr lang="pt-BR" dirty="0">
              <a:solidFill>
                <a:schemeClr val="bg1"/>
              </a:solidFill>
              <a:latin typeface="Aharoni" panose="02010803020104030203" pitchFamily="2" charset="-79"/>
              <a:cs typeface="Aharoni" panose="02010803020104030203" pitchFamily="2" charset="-79"/>
            </a:endParaRPr>
          </a:p>
        </p:txBody>
      </p:sp>
      <p:sp>
        <p:nvSpPr>
          <p:cNvPr id="28" name="Fluxograma: Conector 27">
            <a:extLst>
              <a:ext uri="{FF2B5EF4-FFF2-40B4-BE49-F238E27FC236}">
                <a16:creationId xmlns:a16="http://schemas.microsoft.com/office/drawing/2014/main" id="{B72525B1-5611-5864-A31F-33C3EC6F5AD6}"/>
              </a:ext>
            </a:extLst>
          </p:cNvPr>
          <p:cNvSpPr/>
          <p:nvPr/>
        </p:nvSpPr>
        <p:spPr>
          <a:xfrm>
            <a:off x="1056021" y="424030"/>
            <a:ext cx="500518" cy="485415"/>
          </a:xfrm>
          <a:prstGeom prst="flowChartConnector">
            <a:avLst/>
          </a:prstGeom>
          <a:solidFill>
            <a:schemeClr val="dk1">
              <a:alpha val="5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2800" dirty="0">
                <a:ln w="0"/>
                <a:solidFill>
                  <a:schemeClr val="bg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A</a:t>
            </a:r>
            <a:endParaRPr lang="pt-BR" dirty="0">
              <a:solidFill>
                <a:schemeClr val="bg1"/>
              </a:solidFill>
              <a:latin typeface="Aharoni" panose="02010803020104030203" pitchFamily="2" charset="-79"/>
              <a:cs typeface="Aharoni" panose="02010803020104030203" pitchFamily="2" charset="-79"/>
            </a:endParaRPr>
          </a:p>
        </p:txBody>
      </p:sp>
      <p:sp>
        <p:nvSpPr>
          <p:cNvPr id="5" name="CaixaDeTexto 4">
            <a:extLst>
              <a:ext uri="{FF2B5EF4-FFF2-40B4-BE49-F238E27FC236}">
                <a16:creationId xmlns:a16="http://schemas.microsoft.com/office/drawing/2014/main" id="{3B0D4254-1EA8-5ED1-A4E6-9BE146183210}"/>
              </a:ext>
            </a:extLst>
          </p:cNvPr>
          <p:cNvSpPr txBox="1"/>
          <p:nvPr/>
        </p:nvSpPr>
        <p:spPr>
          <a:xfrm>
            <a:off x="6318584" y="147592"/>
            <a:ext cx="418704" cy="369332"/>
          </a:xfrm>
          <a:prstGeom prst="rect">
            <a:avLst/>
          </a:prstGeom>
          <a:noFill/>
        </p:spPr>
        <p:txBody>
          <a:bodyPr wrap="none" rtlCol="0">
            <a:spAutoFit/>
          </a:bodyPr>
          <a:lstStyle/>
          <a:p>
            <a:r>
              <a:rPr lang="pt-BR" dirty="0"/>
              <a:t>65</a:t>
            </a:r>
          </a:p>
        </p:txBody>
      </p:sp>
      <p:sp>
        <p:nvSpPr>
          <p:cNvPr id="29" name="Retângulo 28">
            <a:extLst>
              <a:ext uri="{FF2B5EF4-FFF2-40B4-BE49-F238E27FC236}">
                <a16:creationId xmlns:a16="http://schemas.microsoft.com/office/drawing/2014/main" id="{F891758F-082C-06F6-5782-05637A7A6273}"/>
              </a:ext>
            </a:extLst>
          </p:cNvPr>
          <p:cNvSpPr/>
          <p:nvPr/>
        </p:nvSpPr>
        <p:spPr>
          <a:xfrm>
            <a:off x="1459663" y="3502085"/>
            <a:ext cx="285484" cy="3002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F243D8E7-6988-1406-C3B2-A82EDE3D13F2}"/>
              </a:ext>
            </a:extLst>
          </p:cNvPr>
          <p:cNvSpPr/>
          <p:nvPr/>
        </p:nvSpPr>
        <p:spPr>
          <a:xfrm flipV="1">
            <a:off x="3489740" y="2699205"/>
            <a:ext cx="2477337" cy="152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6873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783843"/>
            <a:ext cx="5915025" cy="8340745"/>
          </a:xfrm>
          <a:prstGeom prst="rect">
            <a:avLst/>
          </a:prstGeom>
          <a:noFill/>
        </p:spPr>
        <p:txBody>
          <a:bodyPr wrap="square">
            <a:spAutoFit/>
          </a:bodyPr>
          <a:lstStyle/>
          <a:p>
            <a:pPr algn="just">
              <a:spcBef>
                <a:spcPts val="600"/>
              </a:spcBef>
              <a:spcAft>
                <a:spcPts val="600"/>
              </a:spcAft>
            </a:pPr>
            <a:r>
              <a:rPr lang="en-US" sz="1600" dirty="0">
                <a:effectLst/>
                <a:latin typeface="Calibri" panose="020F0502020204030204" pitchFamily="34" charset="0"/>
                <a:ea typeface="Calibri" panose="020F0502020204030204" pitchFamily="34" charset="0"/>
              </a:rPr>
              <a:t>	O </a:t>
            </a:r>
            <a:r>
              <a:rPr lang="pt-BR" sz="1600" dirty="0">
                <a:effectLst/>
                <a:latin typeface="Calibri" panose="020F0502020204030204" pitchFamily="34" charset="0"/>
                <a:ea typeface="Calibri" panose="020F0502020204030204" pitchFamily="34" charset="0"/>
              </a:rPr>
              <a:t>DD não avalia as mesmas habilidades cognitivas que a tarefa de Adiamento de </a:t>
            </a:r>
            <a:r>
              <a:rPr lang="pt-BR" sz="1600" dirty="0">
                <a:latin typeface="Calibri" panose="020F0502020204030204" pitchFamily="34" charset="0"/>
                <a:ea typeface="Calibri" panose="020F0502020204030204" pitchFamily="34" charset="0"/>
              </a:rPr>
              <a:t>G</a:t>
            </a:r>
            <a:r>
              <a:rPr lang="pt-BR" sz="1600" dirty="0">
                <a:effectLst/>
                <a:latin typeface="Calibri" panose="020F0502020204030204" pitchFamily="34" charset="0"/>
                <a:ea typeface="Calibri" panose="020F0502020204030204" pitchFamily="34" charset="0"/>
              </a:rPr>
              <a:t>ratificação (AG). No AG, apenas uma escolha é feita (ou seja, comer um brigadeiro agora ou esperar para receber dois brigadeiros), e o examinando pode reverter sua escolha a qualquer momento durante o período de atraso. Diferentemente, o DD envolve vários ensaios e os examinandos devem escolher se estão ou não dispostos a esperar antes que o atraso seja imaginado ou experimentado (Reynolds &amp; </a:t>
            </a:r>
            <a:r>
              <a:rPr lang="pt-BR" sz="1600" dirty="0" err="1">
                <a:effectLst/>
                <a:latin typeface="Calibri" panose="020F0502020204030204" pitchFamily="34" charset="0"/>
                <a:ea typeface="Calibri" panose="020F0502020204030204" pitchFamily="34" charset="0"/>
              </a:rPr>
              <a:t>Shiffbauer</a:t>
            </a:r>
            <a:r>
              <a:rPr lang="pt-BR" sz="1600" dirty="0">
                <a:effectLst/>
                <a:latin typeface="Calibri" panose="020F0502020204030204" pitchFamily="34" charset="0"/>
                <a:ea typeface="Calibri" panose="020F0502020204030204" pitchFamily="34" charset="0"/>
              </a:rPr>
              <a:t>, 2005).</a:t>
            </a:r>
          </a:p>
          <a:p>
            <a:pPr algn="just">
              <a:spcBef>
                <a:spcPts val="600"/>
              </a:spcBef>
              <a:spcAft>
                <a:spcPts val="600"/>
              </a:spcAft>
            </a:pPr>
            <a:r>
              <a:rPr lang="pt-BR" sz="1600" dirty="0">
                <a:effectLst/>
                <a:latin typeface="Calibri" panose="020F0502020204030204" pitchFamily="34" charset="0"/>
                <a:ea typeface="Calibri" panose="020F0502020204030204" pitchFamily="34" charset="0"/>
              </a:rPr>
              <a:t>	No entanto, os paradigmas de DD utilizados na literatura variam em muitos aspectos (</a:t>
            </a:r>
            <a:r>
              <a:rPr lang="pt-BR" sz="1600" dirty="0" err="1">
                <a:effectLst/>
                <a:latin typeface="Calibri" panose="020F0502020204030204" pitchFamily="34" charset="0"/>
                <a:ea typeface="Calibri" panose="020F0502020204030204" pitchFamily="34" charset="0"/>
              </a:rPr>
              <a:t>Mishra</a:t>
            </a:r>
            <a:r>
              <a:rPr lang="pt-BR" sz="1600" dirty="0">
                <a:effectLst/>
                <a:latin typeface="Calibri" panose="020F0502020204030204" pitchFamily="34" charset="0"/>
                <a:ea typeface="Calibri" panose="020F0502020204030204" pitchFamily="34" charset="0"/>
              </a:rPr>
              <a:t> &amp; </a:t>
            </a:r>
            <a:r>
              <a:rPr lang="pt-BR" sz="1600" dirty="0" err="1">
                <a:effectLst/>
                <a:latin typeface="Calibri" panose="020F0502020204030204" pitchFamily="34" charset="0"/>
                <a:ea typeface="Calibri" panose="020F0502020204030204" pitchFamily="34" charset="0"/>
              </a:rPr>
              <a:t>Lalumière</a:t>
            </a:r>
            <a:r>
              <a:rPr lang="pt-BR" sz="1600" dirty="0">
                <a:effectLst/>
                <a:latin typeface="Calibri" panose="020F0502020204030204" pitchFamily="34" charset="0"/>
                <a:ea typeface="Calibri" panose="020F0502020204030204" pitchFamily="34" charset="0"/>
              </a:rPr>
              <a:t>, 2016), conforme discutido a seguir.</a:t>
            </a:r>
            <a:endParaRPr lang="en-US" sz="1600" dirty="0">
              <a:latin typeface="Calibri" panose="020F0502020204030204" pitchFamily="34" charset="0"/>
            </a:endParaRPr>
          </a:p>
          <a:p>
            <a:pPr algn="just">
              <a:spcBef>
                <a:spcPts val="600"/>
              </a:spcBef>
              <a:spcAft>
                <a:spcPts val="600"/>
              </a:spcAft>
            </a:pPr>
            <a:r>
              <a:rPr lang="en-US" sz="1600" b="1" dirty="0">
                <a:latin typeface="Calibri" panose="020F0502020204030204" pitchFamily="34" charset="0"/>
                <a:ea typeface="Calibri" panose="020F0502020204030204" pitchFamily="34" charset="0"/>
                <a:cs typeface="Calibri" panose="020F0502020204030204" pitchFamily="34" charset="0"/>
              </a:rPr>
              <a:t>2.1. </a:t>
            </a:r>
            <a:r>
              <a:rPr lang="en-US" sz="1600" b="1" dirty="0" err="1">
                <a:latin typeface="Calibri" panose="020F0502020204030204" pitchFamily="34" charset="0"/>
                <a:ea typeface="Calibri" panose="020F0502020204030204" pitchFamily="34" charset="0"/>
                <a:cs typeface="Calibri" panose="020F0502020204030204" pitchFamily="34" charset="0"/>
              </a:rPr>
              <a:t>Métodos</a:t>
            </a:r>
            <a:r>
              <a:rPr lang="en-US" sz="1600" b="1" dirty="0">
                <a:latin typeface="Calibri" panose="020F0502020204030204" pitchFamily="34" charset="0"/>
                <a:ea typeface="Calibri" panose="020F0502020204030204" pitchFamily="34" charset="0"/>
                <a:cs typeface="Calibri" panose="020F0502020204030204" pitchFamily="34" charset="0"/>
              </a:rPr>
              <a:t> para a </a:t>
            </a:r>
            <a:r>
              <a:rPr lang="en-US" sz="1600" b="1" dirty="0" err="1">
                <a:latin typeface="Calibri" panose="020F0502020204030204" pitchFamily="34" charset="0"/>
                <a:ea typeface="Calibri" panose="020F0502020204030204" pitchFamily="34" charset="0"/>
                <a:cs typeface="Calibri" panose="020F0502020204030204" pitchFamily="34" charset="0"/>
              </a:rPr>
              <a:t>obtenção</a:t>
            </a:r>
            <a:r>
              <a:rPr lang="en-US" sz="1600" b="1" dirty="0">
                <a:latin typeface="Calibri" panose="020F0502020204030204" pitchFamily="34" charset="0"/>
                <a:ea typeface="Calibri" panose="020F0502020204030204" pitchFamily="34" charset="0"/>
                <a:cs typeface="Calibri" panose="020F0502020204030204" pitchFamily="34" charset="0"/>
              </a:rPr>
              <a:t> do valor </a:t>
            </a:r>
            <a:r>
              <a:rPr lang="en-US" sz="1600" b="1" dirty="0" err="1">
                <a:latin typeface="Calibri" panose="020F0502020204030204" pitchFamily="34" charset="0"/>
                <a:ea typeface="Calibri" panose="020F0502020204030204" pitchFamily="34" charset="0"/>
                <a:cs typeface="Calibri" panose="020F0502020204030204" pitchFamily="34" charset="0"/>
              </a:rPr>
              <a:t>subjetivo</a:t>
            </a:r>
            <a:endParaRPr lang="en-US" sz="1600" b="1" dirty="0">
              <a:latin typeface="Calibri" panose="020F0502020204030204" pitchFamily="34" charset="0"/>
              <a:ea typeface="Calibri" panose="020F0502020204030204" pitchFamily="34" charset="0"/>
              <a:cs typeface="Calibri" panose="020F0502020204030204" pitchFamily="34" charset="0"/>
            </a:endParaRPr>
          </a:p>
          <a:p>
            <a:pPr algn="just">
              <a:spcBef>
                <a:spcPts val="600"/>
              </a:spcBef>
              <a:spcAft>
                <a:spcPts val="600"/>
              </a:spcAft>
            </a:pPr>
            <a:r>
              <a:rPr lang="en-US" sz="1600" dirty="0">
                <a:latin typeface="Calibri" panose="020F0502020204030204" pitchFamily="34" charset="0"/>
                <a:ea typeface="Calibri" panose="020F0502020204030204" pitchFamily="34" charset="0"/>
                <a:cs typeface="Calibri" panose="020F0502020204030204" pitchFamily="34" charset="0"/>
              </a:rPr>
              <a:t>	 </a:t>
            </a:r>
            <a:r>
              <a:rPr lang="pt-BR" sz="1600" dirty="0">
                <a:latin typeface="Calibri" panose="020F0502020204030204" pitchFamily="34" charset="0"/>
                <a:ea typeface="Calibri" panose="020F0502020204030204" pitchFamily="34" charset="0"/>
                <a:cs typeface="Calibri" panose="020F0502020204030204" pitchFamily="34" charset="0"/>
              </a:rPr>
              <a:t>Alguns métodos de obtenção da taxa de desconto requerem o cálculo do valor subjetivo (VS) da recompensa maior para cada atraso. Esse valor é calculado quando o examinando mostra indiferença entre receber a recompensa maior após um atraso e receber uma recompensa menor imediatamente (Mitchell, Wilson &amp; </a:t>
            </a:r>
            <a:r>
              <a:rPr lang="pt-BR" sz="1600" dirty="0" err="1">
                <a:latin typeface="Calibri" panose="020F0502020204030204" pitchFamily="34" charset="0"/>
                <a:ea typeface="Calibri" panose="020F0502020204030204" pitchFamily="34" charset="0"/>
                <a:cs typeface="Calibri" panose="020F0502020204030204" pitchFamily="34" charset="0"/>
              </a:rPr>
              <a:t>Karalunas</a:t>
            </a:r>
            <a:r>
              <a:rPr lang="pt-BR" sz="1600" dirty="0">
                <a:latin typeface="Calibri" panose="020F0502020204030204" pitchFamily="34" charset="0"/>
                <a:ea typeface="Calibri" panose="020F0502020204030204" pitchFamily="34" charset="0"/>
                <a:cs typeface="Calibri" panose="020F0502020204030204" pitchFamily="34" charset="0"/>
              </a:rPr>
              <a:t>, 2016). Assim, quando uma pessoa escolhe R$ 10 agora em vez de R$ 15 em um mês, pode-se dizer que R$ 15 sofreu uma desvalorização subjetiva devido a um atraso específico. Com base nisso, o valor subjetivo da recompensa maior mediante a espera de um mês é a média de R$ 15 e R$ 10, ou seja, R$ 12,50 (</a:t>
            </a:r>
            <a:r>
              <a:rPr lang="pt-BR" sz="1600" dirty="0" err="1">
                <a:latin typeface="Calibri" panose="020F0502020204030204" pitchFamily="34" charset="0"/>
                <a:ea typeface="Calibri" panose="020F0502020204030204" pitchFamily="34" charset="0"/>
                <a:cs typeface="Calibri" panose="020F0502020204030204" pitchFamily="34" charset="0"/>
              </a:rPr>
              <a:t>Killeen</a:t>
            </a:r>
            <a:r>
              <a:rPr lang="pt-BR" sz="1600" dirty="0">
                <a:latin typeface="Calibri" panose="020F0502020204030204" pitchFamily="34" charset="0"/>
                <a:ea typeface="Calibri" panose="020F0502020204030204" pitchFamily="34" charset="0"/>
                <a:cs typeface="Calibri" panose="020F0502020204030204" pitchFamily="34" charset="0"/>
              </a:rPr>
              <a:t>, 2009; </a:t>
            </a:r>
            <a:r>
              <a:rPr lang="pt-BR" sz="1600" dirty="0" err="1">
                <a:latin typeface="Calibri" panose="020F0502020204030204" pitchFamily="34" charset="0"/>
                <a:ea typeface="Calibri" panose="020F0502020204030204" pitchFamily="34" charset="0"/>
                <a:cs typeface="Calibri" panose="020F0502020204030204" pitchFamily="34" charset="0"/>
              </a:rPr>
              <a:t>Tesch</a:t>
            </a:r>
            <a:r>
              <a:rPr lang="pt-BR" sz="1600" dirty="0">
                <a:latin typeface="Calibri" panose="020F0502020204030204" pitchFamily="34" charset="0"/>
                <a:ea typeface="Calibri" panose="020F0502020204030204" pitchFamily="34" charset="0"/>
                <a:cs typeface="Calibri" panose="020F0502020204030204" pitchFamily="34" charset="0"/>
              </a:rPr>
              <a:t> &amp; </a:t>
            </a:r>
            <a:r>
              <a:rPr lang="pt-BR" sz="1600" dirty="0" err="1">
                <a:latin typeface="Calibri" panose="020F0502020204030204" pitchFamily="34" charset="0"/>
                <a:ea typeface="Calibri" panose="020F0502020204030204" pitchFamily="34" charset="0"/>
                <a:cs typeface="Calibri" panose="020F0502020204030204" pitchFamily="34" charset="0"/>
              </a:rPr>
              <a:t>Sanfey</a:t>
            </a:r>
            <a:r>
              <a:rPr lang="pt-BR" sz="1600" dirty="0">
                <a:latin typeface="Calibri" panose="020F0502020204030204" pitchFamily="34" charset="0"/>
                <a:ea typeface="Calibri" panose="020F0502020204030204" pitchFamily="34" charset="0"/>
                <a:cs typeface="Calibri" panose="020F0502020204030204" pitchFamily="34" charset="0"/>
              </a:rPr>
              <a:t>, 2008; </a:t>
            </a:r>
            <a:r>
              <a:rPr lang="pt-BR" sz="1600" dirty="0" err="1">
                <a:latin typeface="Calibri" panose="020F0502020204030204" pitchFamily="34" charset="0"/>
                <a:ea typeface="Calibri" panose="020F0502020204030204" pitchFamily="34" charset="0"/>
                <a:cs typeface="Calibri" panose="020F0502020204030204" pitchFamily="34" charset="0"/>
              </a:rPr>
              <a:t>Myerson</a:t>
            </a:r>
            <a:r>
              <a:rPr lang="pt-BR" sz="1600" dirty="0">
                <a:latin typeface="Calibri" panose="020F0502020204030204" pitchFamily="34" charset="0"/>
                <a:ea typeface="Calibri" panose="020F0502020204030204" pitchFamily="34" charset="0"/>
                <a:cs typeface="Calibri" panose="020F0502020204030204" pitchFamily="34" charset="0"/>
              </a:rPr>
              <a:t>, Green, &amp; </a:t>
            </a:r>
            <a:r>
              <a:rPr lang="pt-BR" sz="1600" dirty="0" err="1">
                <a:latin typeface="Calibri" panose="020F0502020204030204" pitchFamily="34" charset="0"/>
                <a:ea typeface="Calibri" panose="020F0502020204030204" pitchFamily="34" charset="0"/>
                <a:cs typeface="Calibri" panose="020F0502020204030204" pitchFamily="34" charset="0"/>
              </a:rPr>
              <a:t>Warusawitharana</a:t>
            </a:r>
            <a:r>
              <a:rPr lang="pt-BR" sz="1600" dirty="0">
                <a:latin typeface="Calibri" panose="020F0502020204030204" pitchFamily="34" charset="0"/>
                <a:ea typeface="Calibri" panose="020F0502020204030204" pitchFamily="34" charset="0"/>
                <a:cs typeface="Calibri" panose="020F0502020204030204" pitchFamily="34" charset="0"/>
              </a:rPr>
              <a:t>, 2001).</a:t>
            </a:r>
          </a:p>
          <a:p>
            <a:pPr algn="just">
              <a:spcBef>
                <a:spcPts val="600"/>
              </a:spcBef>
              <a:spcAft>
                <a:spcPts val="600"/>
              </a:spcAft>
            </a:pPr>
            <a:r>
              <a:rPr lang="en-US" sz="1600" dirty="0">
                <a:latin typeface="Calibri" panose="020F0502020204030204" pitchFamily="34" charset="0"/>
                <a:ea typeface="Calibri" panose="020F0502020204030204" pitchFamily="34" charset="0"/>
                <a:cs typeface="Calibri" panose="020F0502020204030204" pitchFamily="34" charset="0"/>
              </a:rPr>
              <a:t>	 </a:t>
            </a:r>
            <a:r>
              <a:rPr lang="pt-BR" sz="1600" dirty="0">
                <a:latin typeface="Calibri" panose="020F0502020204030204" pitchFamily="34" charset="0"/>
                <a:ea typeface="Calibri" panose="020F0502020204030204" pitchFamily="34" charset="0"/>
                <a:cs typeface="Calibri" panose="020F0502020204030204" pitchFamily="34" charset="0"/>
              </a:rPr>
              <a:t>Porém, há casos em que a mesma opção de escolha é repetida diversas vezes ao longo da tarefa, o que torna o cálculo individual do VS muito trabalhoso e demorado (</a:t>
            </a:r>
            <a:r>
              <a:rPr lang="pt-BR" sz="1600" dirty="0" err="1">
                <a:latin typeface="Calibri" panose="020F0502020204030204" pitchFamily="34" charset="0"/>
                <a:ea typeface="Calibri" panose="020F0502020204030204" pitchFamily="34" charset="0"/>
                <a:cs typeface="Calibri" panose="020F0502020204030204" pitchFamily="34" charset="0"/>
              </a:rPr>
              <a:t>Staubitz</a:t>
            </a:r>
            <a:r>
              <a:rPr lang="pt-BR" sz="1600" dirty="0">
                <a:latin typeface="Calibri" panose="020F0502020204030204" pitchFamily="34" charset="0"/>
                <a:ea typeface="Calibri" panose="020F0502020204030204" pitchFamily="34" charset="0"/>
                <a:cs typeface="Calibri" panose="020F0502020204030204" pitchFamily="34" charset="0"/>
              </a:rPr>
              <a:t>, Lloyd &amp; Reed, 2018). Diante disso, foram desenvolvidos métodos que simplificam o cálculo do VS, como o método das regras pré-determinadas (</a:t>
            </a:r>
            <a:r>
              <a:rPr lang="pt-BR" sz="1600" dirty="0" err="1">
                <a:latin typeface="Calibri" panose="020F0502020204030204" pitchFamily="34" charset="0"/>
                <a:ea typeface="Calibri" panose="020F0502020204030204" pitchFamily="34" charset="0"/>
                <a:cs typeface="Calibri" panose="020F0502020204030204" pitchFamily="34" charset="0"/>
              </a:rPr>
              <a:t>Critchfield</a:t>
            </a:r>
            <a:r>
              <a:rPr lang="pt-BR" sz="1600" dirty="0">
                <a:latin typeface="Calibri" panose="020F0502020204030204" pitchFamily="34" charset="0"/>
                <a:ea typeface="Calibri" panose="020F0502020204030204" pitchFamily="34" charset="0"/>
                <a:cs typeface="Calibri" panose="020F0502020204030204" pitchFamily="34" charset="0"/>
              </a:rPr>
              <a:t> &amp; </a:t>
            </a:r>
            <a:r>
              <a:rPr lang="pt-BR" sz="1600" dirty="0" err="1">
                <a:latin typeface="Calibri" panose="020F0502020204030204" pitchFamily="34" charset="0"/>
                <a:ea typeface="Calibri" panose="020F0502020204030204" pitchFamily="34" charset="0"/>
                <a:cs typeface="Calibri" panose="020F0502020204030204" pitchFamily="34" charset="0"/>
              </a:rPr>
              <a:t>Kollins</a:t>
            </a:r>
            <a:r>
              <a:rPr lang="pt-BR" sz="1600" dirty="0">
                <a:latin typeface="Calibri" panose="020F0502020204030204" pitchFamily="34" charset="0"/>
                <a:ea typeface="Calibri" panose="020F0502020204030204" pitchFamily="34" charset="0"/>
                <a:cs typeface="Calibri" panose="020F0502020204030204" pitchFamily="34" charset="0"/>
              </a:rPr>
              <a:t>, 2001) e o método da proporção de recompensas tardias (Mies et al., 2018).</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04</a:t>
            </a:r>
          </a:p>
        </p:txBody>
      </p:sp>
    </p:spTree>
    <p:extLst>
      <p:ext uri="{BB962C8B-B14F-4D97-AF65-F5344CB8AC3E}">
        <p14:creationId xmlns:p14="http://schemas.microsoft.com/office/powerpoint/2010/main" val="109483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783843"/>
            <a:ext cx="5915025" cy="5339923"/>
          </a:xfrm>
          <a:prstGeom prst="rect">
            <a:avLst/>
          </a:prstGeom>
          <a:noFill/>
        </p:spPr>
        <p:txBody>
          <a:bodyPr wrap="square">
            <a:spAutoFit/>
          </a:bodyPr>
          <a:lstStyle/>
          <a:p>
            <a:pPr algn="just">
              <a:spcBef>
                <a:spcPts val="600"/>
              </a:spcBef>
            </a:pPr>
            <a:r>
              <a:rPr lang="en-US" sz="1600" dirty="0">
                <a:latin typeface="Calibri" panose="020F0502020204030204" pitchFamily="34" charset="0"/>
                <a:ea typeface="Calibri" panose="020F0502020204030204" pitchFamily="34" charset="0"/>
                <a:cs typeface="Calibri" panose="020F0502020204030204" pitchFamily="34" charset="0"/>
              </a:rPr>
              <a:t>	</a:t>
            </a:r>
            <a:r>
              <a:rPr lang="pt-BR" sz="1600" dirty="0">
                <a:latin typeface="Calibri" panose="020F0502020204030204" pitchFamily="34" charset="0"/>
                <a:ea typeface="Calibri" panose="020F0502020204030204" pitchFamily="34" charset="0"/>
                <a:cs typeface="Calibri" panose="020F0502020204030204" pitchFamily="34" charset="0"/>
              </a:rPr>
              <a:t>No método de regras pré-determinadas, as opções são organizadas em ordem crescente, ou seja, as combinações entre a menor recompensa imediata e o menor atraso são colocadas nas primeiras posições, seguidas dos pareamentos entre a menor recompensa imediata e o segundo menor atraso, e assim por diante. Conforme mostrado na Tabela 1, combinações do mesmo tipo formam um par de escolhas codificadas com as letras T (escolha da recompensa tardia) ou I (escolha da recompensa imediata). O VS de um atraso é obtido com base em um conjunto de regras que estabelecem o valor de determinadas configurações dos pares de escolha ao longo desse atraso. Por exemplo, escolhas feitas quando o atraso era de 10 s podem ser ilustradas como TT - TT - TT - II, cujo valor subjetivo é 12,5, pois esta é a média entre 10 e 15. A correção é feita por dois juízes, que chegam a um consenso por meio de discussão em caso de desacordo (</a:t>
            </a:r>
            <a:r>
              <a:rPr lang="pt-BR" sz="1600" dirty="0" err="1">
                <a:latin typeface="Calibri" panose="020F0502020204030204" pitchFamily="34" charset="0"/>
                <a:ea typeface="Calibri" panose="020F0502020204030204" pitchFamily="34" charset="0"/>
                <a:cs typeface="Calibri" panose="020F0502020204030204" pitchFamily="34" charset="0"/>
              </a:rPr>
              <a:t>Scheres</a:t>
            </a:r>
            <a:r>
              <a:rPr lang="pt-BR" sz="1600" dirty="0">
                <a:latin typeface="Calibri" panose="020F0502020204030204" pitchFamily="34" charset="0"/>
                <a:ea typeface="Calibri" panose="020F0502020204030204" pitchFamily="34" charset="0"/>
                <a:cs typeface="Calibri" panose="020F0502020204030204" pitchFamily="34" charset="0"/>
              </a:rPr>
              <a:t> et al., 2006).</a:t>
            </a:r>
          </a:p>
          <a:p>
            <a:pPr algn="just">
              <a:spcBef>
                <a:spcPts val="600"/>
              </a:spcBef>
            </a:pPr>
            <a:r>
              <a:rPr lang="en-US" sz="1600" dirty="0">
                <a:latin typeface="Calibri" panose="020F0502020204030204" pitchFamily="34" charset="0"/>
                <a:ea typeface="Calibri" panose="020F0502020204030204" pitchFamily="34" charset="0"/>
                <a:cs typeface="Calibri" panose="020F0502020204030204" pitchFamily="34" charset="0"/>
              </a:rPr>
              <a:t>	 </a:t>
            </a:r>
            <a:r>
              <a:rPr lang="pt-BR" sz="1600" dirty="0">
                <a:latin typeface="Calibri" panose="020F0502020204030204" pitchFamily="34" charset="0"/>
                <a:ea typeface="Calibri" panose="020F0502020204030204" pitchFamily="34" charset="0"/>
                <a:cs typeface="Calibri" panose="020F0502020204030204" pitchFamily="34" charset="0"/>
              </a:rPr>
              <a:t>Entretanto, podem ocorrer inconsistências nas escolhas não previstas pelo método das regras pré-determinadas (</a:t>
            </a:r>
            <a:r>
              <a:rPr lang="pt-BR" sz="1600" dirty="0" err="1">
                <a:latin typeface="Calibri" panose="020F0502020204030204" pitchFamily="34" charset="0"/>
                <a:ea typeface="Calibri" panose="020F0502020204030204" pitchFamily="34" charset="0"/>
                <a:cs typeface="Calibri" panose="020F0502020204030204" pitchFamily="34" charset="0"/>
              </a:rPr>
              <a:t>Scheres</a:t>
            </a:r>
            <a:r>
              <a:rPr lang="pt-BR" sz="1600" dirty="0">
                <a:latin typeface="Calibri" panose="020F0502020204030204" pitchFamily="34" charset="0"/>
                <a:ea typeface="Calibri" panose="020F0502020204030204" pitchFamily="34" charset="0"/>
                <a:cs typeface="Calibri" panose="020F0502020204030204" pitchFamily="34" charset="0"/>
              </a:rPr>
              <a:t> et al., 2010a), como na sequência II – IT - II - TI representada nas últimas colunas da Tabela 1. Nesses casos, muitas vezes não é possível determinar os </a:t>
            </a:r>
            <a:r>
              <a:rPr lang="pt-BR" sz="1600" dirty="0" err="1">
                <a:latin typeface="Calibri" panose="020F0502020204030204" pitchFamily="34" charset="0"/>
                <a:ea typeface="Calibri" panose="020F0502020204030204" pitchFamily="34" charset="0"/>
                <a:cs typeface="Calibri" panose="020F0502020204030204" pitchFamily="34" charset="0"/>
              </a:rPr>
              <a:t>VSs</a:t>
            </a:r>
            <a:r>
              <a:rPr lang="pt-BR" sz="1600" dirty="0">
                <a:latin typeface="Calibri" panose="020F0502020204030204" pitchFamily="34" charset="0"/>
                <a:ea typeface="Calibri" panose="020F0502020204030204" pitchFamily="34" charset="0"/>
                <a:cs typeface="Calibri" panose="020F0502020204030204" pitchFamily="34" charset="0"/>
              </a:rPr>
              <a:t> e as respostas podem acabar sendo consideradas dados ausentes.</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05</a:t>
            </a:r>
          </a:p>
        </p:txBody>
      </p:sp>
      <p:graphicFrame>
        <p:nvGraphicFramePr>
          <p:cNvPr id="3" name="Tabela 2">
            <a:extLst>
              <a:ext uri="{FF2B5EF4-FFF2-40B4-BE49-F238E27FC236}">
                <a16:creationId xmlns:a16="http://schemas.microsoft.com/office/drawing/2014/main" id="{7F8AD4D1-2CEF-969A-C389-91DBFA69A3E3}"/>
              </a:ext>
            </a:extLst>
          </p:cNvPr>
          <p:cNvGraphicFramePr>
            <a:graphicFrameLocks noGrp="1"/>
          </p:cNvGraphicFramePr>
          <p:nvPr>
            <p:extLst>
              <p:ext uri="{D42A27DB-BD31-4B8C-83A1-F6EECF244321}">
                <p14:modId xmlns:p14="http://schemas.microsoft.com/office/powerpoint/2010/main" val="2645017865"/>
              </p:ext>
            </p:extLst>
          </p:nvPr>
        </p:nvGraphicFramePr>
        <p:xfrm>
          <a:off x="632859" y="6327203"/>
          <a:ext cx="5592280" cy="2598104"/>
        </p:xfrm>
        <a:graphic>
          <a:graphicData uri="http://schemas.openxmlformats.org/drawingml/2006/table">
            <a:tbl>
              <a:tblPr firstRow="1" firstCol="1" bandRow="1">
                <a:tableStyleId>{2D5ABB26-0587-4C30-8999-92F81FD0307C}</a:tableStyleId>
              </a:tblPr>
              <a:tblGrid>
                <a:gridCol w="1453842">
                  <a:extLst>
                    <a:ext uri="{9D8B030D-6E8A-4147-A177-3AD203B41FA5}">
                      <a16:colId xmlns:a16="http://schemas.microsoft.com/office/drawing/2014/main" val="545910209"/>
                    </a:ext>
                  </a:extLst>
                </a:gridCol>
                <a:gridCol w="437532">
                  <a:extLst>
                    <a:ext uri="{9D8B030D-6E8A-4147-A177-3AD203B41FA5}">
                      <a16:colId xmlns:a16="http://schemas.microsoft.com/office/drawing/2014/main" val="1914655253"/>
                    </a:ext>
                  </a:extLst>
                </a:gridCol>
                <a:gridCol w="428992">
                  <a:extLst>
                    <a:ext uri="{9D8B030D-6E8A-4147-A177-3AD203B41FA5}">
                      <a16:colId xmlns:a16="http://schemas.microsoft.com/office/drawing/2014/main" val="1292889275"/>
                    </a:ext>
                  </a:extLst>
                </a:gridCol>
                <a:gridCol w="185792">
                  <a:extLst>
                    <a:ext uri="{9D8B030D-6E8A-4147-A177-3AD203B41FA5}">
                      <a16:colId xmlns:a16="http://schemas.microsoft.com/office/drawing/2014/main" val="3376245660"/>
                    </a:ext>
                  </a:extLst>
                </a:gridCol>
                <a:gridCol w="453956">
                  <a:extLst>
                    <a:ext uri="{9D8B030D-6E8A-4147-A177-3AD203B41FA5}">
                      <a16:colId xmlns:a16="http://schemas.microsoft.com/office/drawing/2014/main" val="3390680229"/>
                    </a:ext>
                  </a:extLst>
                </a:gridCol>
                <a:gridCol w="465781">
                  <a:extLst>
                    <a:ext uri="{9D8B030D-6E8A-4147-A177-3AD203B41FA5}">
                      <a16:colId xmlns:a16="http://schemas.microsoft.com/office/drawing/2014/main" val="3294893383"/>
                    </a:ext>
                  </a:extLst>
                </a:gridCol>
                <a:gridCol w="185792">
                  <a:extLst>
                    <a:ext uri="{9D8B030D-6E8A-4147-A177-3AD203B41FA5}">
                      <a16:colId xmlns:a16="http://schemas.microsoft.com/office/drawing/2014/main" val="2106558462"/>
                    </a:ext>
                  </a:extLst>
                </a:gridCol>
                <a:gridCol w="403370">
                  <a:extLst>
                    <a:ext uri="{9D8B030D-6E8A-4147-A177-3AD203B41FA5}">
                      <a16:colId xmlns:a16="http://schemas.microsoft.com/office/drawing/2014/main" val="2804873642"/>
                    </a:ext>
                  </a:extLst>
                </a:gridCol>
                <a:gridCol w="465781">
                  <a:extLst>
                    <a:ext uri="{9D8B030D-6E8A-4147-A177-3AD203B41FA5}">
                      <a16:colId xmlns:a16="http://schemas.microsoft.com/office/drawing/2014/main" val="3601774602"/>
                    </a:ext>
                  </a:extLst>
                </a:gridCol>
                <a:gridCol w="185792">
                  <a:extLst>
                    <a:ext uri="{9D8B030D-6E8A-4147-A177-3AD203B41FA5}">
                      <a16:colId xmlns:a16="http://schemas.microsoft.com/office/drawing/2014/main" val="1050574312"/>
                    </a:ext>
                  </a:extLst>
                </a:gridCol>
                <a:gridCol w="460526">
                  <a:extLst>
                    <a:ext uri="{9D8B030D-6E8A-4147-A177-3AD203B41FA5}">
                      <a16:colId xmlns:a16="http://schemas.microsoft.com/office/drawing/2014/main" val="4271247426"/>
                    </a:ext>
                  </a:extLst>
                </a:gridCol>
                <a:gridCol w="465124">
                  <a:extLst>
                    <a:ext uri="{9D8B030D-6E8A-4147-A177-3AD203B41FA5}">
                      <a16:colId xmlns:a16="http://schemas.microsoft.com/office/drawing/2014/main" val="3514859056"/>
                    </a:ext>
                  </a:extLst>
                </a:gridCol>
              </a:tblGrid>
              <a:tr h="196501">
                <a:tc gridSpan="12">
                  <a:txBody>
                    <a:bodyPr/>
                    <a:lstStyle/>
                    <a:p>
                      <a:pPr algn="just">
                        <a:lnSpc>
                          <a:spcPct val="107000"/>
                        </a:lnSpc>
                        <a:spcAft>
                          <a:spcPts val="800"/>
                        </a:spcAft>
                      </a:pPr>
                      <a:r>
                        <a:rPr lang="pt-BR" sz="1200" b="1" dirty="0">
                          <a:effectLst/>
                        </a:rPr>
                        <a:t>Tabela 1. </a:t>
                      </a:r>
                      <a:r>
                        <a:rPr lang="pt-BR" sz="1200" dirty="0">
                          <a:effectLst/>
                        </a:rPr>
                        <a:t>Ordem crescente de escolhas (ensaios) de um procedimento de </a:t>
                      </a:r>
                      <a:r>
                        <a:rPr lang="pt-BR" sz="1200" i="1" dirty="0" err="1">
                          <a:effectLst/>
                        </a:rPr>
                        <a:t>delay</a:t>
                      </a:r>
                      <a:r>
                        <a:rPr lang="pt-BR" sz="1200" i="1" dirty="0">
                          <a:effectLst/>
                        </a:rPr>
                        <a:t> </a:t>
                      </a:r>
                      <a:r>
                        <a:rPr lang="pt-BR" sz="1200" i="1" dirty="0" err="1">
                          <a:effectLst/>
                        </a:rPr>
                        <a:t>discounting</a:t>
                      </a:r>
                      <a:r>
                        <a:rPr lang="pt-BR" sz="1200" dirty="0">
                          <a:effectLst/>
                        </a:rPr>
                        <a:t>.</a:t>
                      </a:r>
                      <a:endParaRPr lang="pt-BR" sz="16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90233750"/>
                  </a:ext>
                </a:extLst>
              </a:tr>
              <a:tr h="353703">
                <a:tc>
                  <a:txBody>
                    <a:bodyPr/>
                    <a:lstStyle/>
                    <a:p>
                      <a:pPr algn="l">
                        <a:lnSpc>
                          <a:spcPct val="107000"/>
                        </a:lnSpc>
                        <a:spcAft>
                          <a:spcPts val="800"/>
                        </a:spcAft>
                      </a:pPr>
                      <a:r>
                        <a:rPr lang="en-US" sz="1000" dirty="0" err="1">
                          <a:effectLst/>
                        </a:rPr>
                        <a:t>Recompensa</a:t>
                      </a:r>
                      <a:r>
                        <a:rPr lang="en-US" sz="1000" dirty="0">
                          <a:effectLst/>
                        </a:rPr>
                        <a:t> </a:t>
                      </a:r>
                      <a:r>
                        <a:rPr lang="en-US" sz="1000" dirty="0" err="1">
                          <a:effectLst/>
                        </a:rPr>
                        <a:t>imediata</a:t>
                      </a:r>
                      <a:r>
                        <a:rPr lang="en-US" sz="1000" dirty="0">
                          <a:effectLst/>
                        </a:rPr>
                        <a:t> </a:t>
                      </a:r>
                      <a:r>
                        <a:rPr lang="en-US" sz="1000" dirty="0" err="1">
                          <a:effectLst/>
                        </a:rPr>
                        <a:t>em</a:t>
                      </a:r>
                      <a:r>
                        <a:rPr lang="en-US" sz="1000" dirty="0">
                          <a:effectLst/>
                        </a:rPr>
                        <a:t> Reais</a:t>
                      </a:r>
                      <a:endParaRPr lang="pt-BR" sz="11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gridSpan="11">
                  <a:txBody>
                    <a:bodyPr/>
                    <a:lstStyle/>
                    <a:p>
                      <a:pPr algn="ctr">
                        <a:lnSpc>
                          <a:spcPct val="107000"/>
                        </a:lnSpc>
                        <a:spcAft>
                          <a:spcPts val="800"/>
                        </a:spcAft>
                      </a:pPr>
                      <a:r>
                        <a:rPr lang="en-US" sz="1000" dirty="0" err="1">
                          <a:effectLst/>
                        </a:rPr>
                        <a:t>Atrasos</a:t>
                      </a:r>
                      <a:r>
                        <a:rPr lang="en-US" sz="1000" dirty="0">
                          <a:effectLst/>
                        </a:rPr>
                        <a:t> </a:t>
                      </a:r>
                      <a:r>
                        <a:rPr lang="en-US" sz="1000" dirty="0" err="1">
                          <a:effectLst/>
                        </a:rPr>
                        <a:t>associados</a:t>
                      </a:r>
                      <a:r>
                        <a:rPr lang="en-US" sz="1000" dirty="0">
                          <a:effectLst/>
                        </a:rPr>
                        <a:t> a recompense </a:t>
                      </a:r>
                      <a:r>
                        <a:rPr lang="en-US" sz="1000" dirty="0" err="1">
                          <a:effectLst/>
                        </a:rPr>
                        <a:t>tardia</a:t>
                      </a:r>
                      <a:r>
                        <a:rPr lang="en-US" sz="1000" dirty="0">
                          <a:effectLst/>
                        </a:rPr>
                        <a:t> (R$ 20)</a:t>
                      </a:r>
                      <a:endParaRPr lang="pt-BR" sz="11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687628073"/>
                  </a:ext>
                </a:extLst>
              </a:tr>
              <a:tr h="297922">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gridSpan="2">
                  <a:txBody>
                    <a:bodyPr/>
                    <a:lstStyle/>
                    <a:p>
                      <a:pPr algn="ctr">
                        <a:lnSpc>
                          <a:spcPct val="107000"/>
                        </a:lnSpc>
                        <a:spcAft>
                          <a:spcPts val="800"/>
                        </a:spcAft>
                      </a:pPr>
                      <a:r>
                        <a:rPr lang="en-US" sz="1000">
                          <a:effectLst/>
                        </a:rPr>
                        <a:t>5 s</a:t>
                      </a:r>
                      <a:endParaRPr lang="pt-BR" sz="1100">
                        <a:effectLst/>
                        <a:latin typeface="Calibri" panose="020F0502020204030204" pitchFamily="34" charset="0"/>
                        <a:ea typeface="Calibri" panose="020F0502020204030204" pitchFamily="34" charset="0"/>
                      </a:endParaRPr>
                    </a:p>
                  </a:txBody>
                  <a:tcPr marL="68580" marR="68580" marT="0" marB="0"/>
                </a:tc>
                <a:tc hMerge="1">
                  <a:txBody>
                    <a:bodyPr/>
                    <a:lstStyle/>
                    <a:p>
                      <a:endParaRPr lang="pt-BR"/>
                    </a:p>
                  </a:txBody>
                  <a:tcPr/>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gridSpan="2">
                  <a:txBody>
                    <a:bodyPr/>
                    <a:lstStyle/>
                    <a:p>
                      <a:pPr algn="ctr">
                        <a:lnSpc>
                          <a:spcPct val="107000"/>
                        </a:lnSpc>
                        <a:spcAft>
                          <a:spcPts val="800"/>
                        </a:spcAft>
                      </a:pPr>
                      <a:r>
                        <a:rPr lang="en-US" sz="1000">
                          <a:effectLst/>
                        </a:rPr>
                        <a:t>10 s</a:t>
                      </a:r>
                      <a:endParaRPr lang="pt-BR" sz="1100">
                        <a:effectLst/>
                        <a:latin typeface="Calibri" panose="020F0502020204030204" pitchFamily="34" charset="0"/>
                        <a:ea typeface="Calibri" panose="020F0502020204030204" pitchFamily="34" charset="0"/>
                      </a:endParaRPr>
                    </a:p>
                  </a:txBody>
                  <a:tcPr marL="68580" marR="68580" marT="0" marB="0"/>
                </a:tc>
                <a:tc hMerge="1">
                  <a:txBody>
                    <a:bodyPr/>
                    <a:lstStyle/>
                    <a:p>
                      <a:endParaRPr lang="pt-BR"/>
                    </a:p>
                  </a:txBody>
                  <a:tcPr/>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gridSpan="2">
                  <a:txBody>
                    <a:bodyPr/>
                    <a:lstStyle/>
                    <a:p>
                      <a:pPr algn="ctr">
                        <a:lnSpc>
                          <a:spcPct val="107000"/>
                        </a:lnSpc>
                        <a:spcAft>
                          <a:spcPts val="800"/>
                        </a:spcAft>
                      </a:pPr>
                      <a:r>
                        <a:rPr lang="en-US" sz="1000">
                          <a:effectLst/>
                        </a:rPr>
                        <a:t>20 s</a:t>
                      </a:r>
                      <a:endParaRPr lang="pt-BR" sz="1100">
                        <a:effectLst/>
                        <a:latin typeface="Calibri" panose="020F0502020204030204" pitchFamily="34" charset="0"/>
                        <a:ea typeface="Calibri" panose="020F0502020204030204" pitchFamily="34" charset="0"/>
                      </a:endParaRPr>
                    </a:p>
                  </a:txBody>
                  <a:tcPr marL="68580" marR="68580" marT="0" marB="0"/>
                </a:tc>
                <a:tc hMerge="1">
                  <a:txBody>
                    <a:bodyPr/>
                    <a:lstStyle/>
                    <a:p>
                      <a:endParaRPr lang="pt-BR"/>
                    </a:p>
                  </a:txBody>
                  <a:tcPr/>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gridSpan="2">
                  <a:txBody>
                    <a:bodyPr/>
                    <a:lstStyle/>
                    <a:p>
                      <a:pPr algn="ctr">
                        <a:lnSpc>
                          <a:spcPct val="107000"/>
                        </a:lnSpc>
                        <a:spcAft>
                          <a:spcPts val="800"/>
                        </a:spcAft>
                      </a:pPr>
                      <a:r>
                        <a:rPr lang="en-US" sz="1000">
                          <a:effectLst/>
                        </a:rPr>
                        <a:t>40 s</a:t>
                      </a:r>
                      <a:endParaRPr lang="pt-BR" sz="1100">
                        <a:effectLst/>
                        <a:latin typeface="Calibri" panose="020F0502020204030204" pitchFamily="34" charset="0"/>
                        <a:ea typeface="Calibri" panose="020F0502020204030204" pitchFamily="34" charset="0"/>
                      </a:endParaRPr>
                    </a:p>
                  </a:txBody>
                  <a:tcPr marL="68580" marR="68580" marT="0" marB="0"/>
                </a:tc>
                <a:tc hMerge="1">
                  <a:txBody>
                    <a:bodyPr/>
                    <a:lstStyle/>
                    <a:p>
                      <a:endParaRPr lang="pt-BR"/>
                    </a:p>
                  </a:txBody>
                  <a:tcPr/>
                </a:tc>
                <a:extLst>
                  <a:ext uri="{0D108BD9-81ED-4DB2-BD59-A6C34878D82A}">
                    <a16:rowId xmlns:a16="http://schemas.microsoft.com/office/drawing/2014/main" val="1279970145"/>
                  </a:ext>
                </a:extLst>
              </a:tr>
              <a:tr h="292287">
                <a:tc>
                  <a:txBody>
                    <a:bodyPr/>
                    <a:lstStyle/>
                    <a:p>
                      <a:pPr algn="just">
                        <a:lnSpc>
                          <a:spcPct val="107000"/>
                        </a:lnSpc>
                        <a:spcAft>
                          <a:spcPts val="6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E1</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E2</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E1</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E2</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E1</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E2</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E1</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600"/>
                        </a:spcAft>
                      </a:pPr>
                      <a:r>
                        <a:rPr lang="en-US" sz="1000" dirty="0">
                          <a:effectLst/>
                        </a:rPr>
                        <a:t>E2</a:t>
                      </a:r>
                      <a:endParaRPr lang="pt-BR"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872141566"/>
                  </a:ext>
                </a:extLst>
              </a:tr>
              <a:tr h="172837">
                <a:tc>
                  <a:txBody>
                    <a:bodyPr/>
                    <a:lstStyle/>
                    <a:p>
                      <a:pPr algn="just">
                        <a:lnSpc>
                          <a:spcPct val="107000"/>
                        </a:lnSpc>
                        <a:spcAft>
                          <a:spcPts val="800"/>
                        </a:spcAft>
                      </a:pPr>
                      <a:r>
                        <a:rPr lang="en-US" sz="1000">
                          <a:effectLst/>
                        </a:rPr>
                        <a:t>2</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40617494"/>
                  </a:ext>
                </a:extLst>
              </a:tr>
              <a:tr h="172837">
                <a:tc>
                  <a:txBody>
                    <a:bodyPr/>
                    <a:lstStyle/>
                    <a:p>
                      <a:pPr algn="just">
                        <a:lnSpc>
                          <a:spcPct val="107000"/>
                        </a:lnSpc>
                        <a:spcAft>
                          <a:spcPts val="800"/>
                        </a:spcAft>
                      </a:pPr>
                      <a:r>
                        <a:rPr lang="en-US" sz="1000">
                          <a:effectLst/>
                        </a:rPr>
                        <a:t>5</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96916266"/>
                  </a:ext>
                </a:extLst>
              </a:tr>
              <a:tr h="172837">
                <a:tc>
                  <a:txBody>
                    <a:bodyPr/>
                    <a:lstStyle/>
                    <a:p>
                      <a:pPr algn="just">
                        <a:lnSpc>
                          <a:spcPct val="107000"/>
                        </a:lnSpc>
                        <a:spcAft>
                          <a:spcPts val="800"/>
                        </a:spcAft>
                      </a:pPr>
                      <a:r>
                        <a:rPr lang="en-US" sz="1000">
                          <a:effectLst/>
                        </a:rPr>
                        <a:t>10</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T</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 </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7000"/>
                        </a:lnSpc>
                        <a:spcAft>
                          <a:spcPts val="800"/>
                        </a:spcAft>
                      </a:pPr>
                      <a:r>
                        <a:rPr lang="en-US" sz="1000">
                          <a:effectLst/>
                        </a:rPr>
                        <a:t>I</a:t>
                      </a:r>
                      <a:endParaRPr lang="pt-BR"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981319852"/>
                  </a:ext>
                </a:extLst>
              </a:tr>
              <a:tr h="218335">
                <a:tc>
                  <a:txBody>
                    <a:bodyPr/>
                    <a:lstStyle/>
                    <a:p>
                      <a:pPr algn="just">
                        <a:lnSpc>
                          <a:spcPct val="107000"/>
                        </a:lnSpc>
                        <a:spcAft>
                          <a:spcPts val="800"/>
                        </a:spcAft>
                      </a:pPr>
                      <a:r>
                        <a:rPr lang="en-US" sz="1000" dirty="0">
                          <a:effectLst/>
                        </a:rPr>
                        <a:t>15</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T</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I</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I</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I</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I</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rPr>
                        <a:t> </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rPr>
                        <a:t>T</a:t>
                      </a:r>
                      <a:endParaRPr lang="pt-BR" sz="1100" dirty="0">
                        <a:effectLst/>
                        <a:latin typeface="Calibri" panose="020F0502020204030204" pitchFamily="34" charset="0"/>
                        <a:ea typeface="Calibri" panose="020F050202020403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1212594"/>
                  </a:ext>
                </a:extLst>
              </a:tr>
              <a:tr h="534568">
                <a:tc gridSpan="12">
                  <a:txBody>
                    <a:bodyPr/>
                    <a:lstStyle/>
                    <a:p>
                      <a:pPr algn="just">
                        <a:lnSpc>
                          <a:spcPct val="107000"/>
                        </a:lnSpc>
                        <a:spcAft>
                          <a:spcPts val="800"/>
                        </a:spcAft>
                      </a:pPr>
                      <a:r>
                        <a:rPr lang="pt-BR" sz="1000" i="1" dirty="0">
                          <a:effectLst/>
                        </a:rPr>
                        <a:t>Nota</a:t>
                      </a:r>
                      <a:r>
                        <a:rPr lang="pt-BR" sz="1000" dirty="0">
                          <a:effectLst/>
                        </a:rPr>
                        <a:t>. E1: ensaio 1; E2: ensaio 2; As escolhas pelas recompensas atrasadas (tardias) e imediatas são codificadas, respectivamente, com as letras T e I. Neste exemplo, cada atraso é composto de pares de escolha (E1 e E2).</a:t>
                      </a:r>
                      <a:endParaRPr lang="pt-BR" sz="1100" dirty="0">
                        <a:effectLst/>
                        <a:latin typeface="Calibri" panose="020F0502020204030204" pitchFamily="34" charset="0"/>
                        <a:ea typeface="Calibri" panose="020F0502020204030204" pitchFamily="34" charset="0"/>
                      </a:endParaRPr>
                    </a:p>
                  </a:txBody>
                  <a:tcPr marL="68580" marR="68580" marT="0" marB="0">
                    <a:lnT w="12700" cap="flat" cmpd="sng" algn="ctr">
                      <a:solidFill>
                        <a:schemeClr val="tx1"/>
                      </a:solidFill>
                      <a:prstDash val="solid"/>
                      <a:round/>
                      <a:headEnd type="none" w="med" len="med"/>
                      <a:tailEnd type="none" w="med" len="med"/>
                    </a:lnT>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28850395"/>
                  </a:ext>
                </a:extLst>
              </a:tr>
            </a:tbl>
          </a:graphicData>
        </a:graphic>
      </p:graphicFrame>
    </p:spTree>
    <p:extLst>
      <p:ext uri="{BB962C8B-B14F-4D97-AF65-F5344CB8AC3E}">
        <p14:creationId xmlns:p14="http://schemas.microsoft.com/office/powerpoint/2010/main" val="3138043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E8A43-7048-91E7-D6E0-D9878E0A7198}"/>
              </a:ext>
            </a:extLst>
          </p:cNvPr>
          <p:cNvSpPr>
            <a:spLocks noGrp="1"/>
          </p:cNvSpPr>
          <p:nvPr>
            <p:ph type="title"/>
          </p:nvPr>
        </p:nvSpPr>
        <p:spPr/>
        <p:txBody>
          <a:bodyPr/>
          <a:lstStyle/>
          <a:p>
            <a:endParaRPr lang="pt-BR"/>
          </a:p>
        </p:txBody>
      </p:sp>
      <p:pic>
        <p:nvPicPr>
          <p:cNvPr id="4" name="Imagem 3" descr="Padrão do plano de fundo&#10;&#10;Descrição gerada automaticamente">
            <a:extLst>
              <a:ext uri="{FF2B5EF4-FFF2-40B4-BE49-F238E27FC236}">
                <a16:creationId xmlns:a16="http://schemas.microsoft.com/office/drawing/2014/main" id="{7F8BA596-CA53-9698-2965-5A3B9704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pic>
        <p:nvPicPr>
          <p:cNvPr id="6" name="Imagem 5" descr="Padrão do plano de fundo&#10;&#10;Descrição gerada automaticamente">
            <a:extLst>
              <a:ext uri="{FF2B5EF4-FFF2-40B4-BE49-F238E27FC236}">
                <a16:creationId xmlns:a16="http://schemas.microsoft.com/office/drawing/2014/main" id="{DA593FC1-CA45-2B43-6A22-BD052C537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4"/>
            <a:ext cx="6858000" cy="9700142"/>
          </a:xfrm>
          <a:prstGeom prst="rect">
            <a:avLst/>
          </a:prstGeom>
        </p:spPr>
      </p:pic>
      <p:sp>
        <p:nvSpPr>
          <p:cNvPr id="5" name="CaixaDeTexto 4">
            <a:extLst>
              <a:ext uri="{FF2B5EF4-FFF2-40B4-BE49-F238E27FC236}">
                <a16:creationId xmlns:a16="http://schemas.microsoft.com/office/drawing/2014/main" id="{A9F633C4-57BB-A076-8208-65568AACA793}"/>
              </a:ext>
            </a:extLst>
          </p:cNvPr>
          <p:cNvSpPr txBox="1"/>
          <p:nvPr/>
        </p:nvSpPr>
        <p:spPr>
          <a:xfrm>
            <a:off x="471487" y="783843"/>
            <a:ext cx="5915025" cy="1569660"/>
          </a:xfrm>
          <a:prstGeom prst="rect">
            <a:avLst/>
          </a:prstGeom>
          <a:noFill/>
        </p:spPr>
        <p:txBody>
          <a:bodyPr wrap="square">
            <a:spAutoFit/>
          </a:bodyPr>
          <a:lstStyle/>
          <a:p>
            <a:pPr algn="just">
              <a:spcBef>
                <a:spcPts val="600"/>
              </a:spcBef>
            </a:pPr>
            <a:r>
              <a:rPr lang="en-US" sz="1600" dirty="0">
                <a:latin typeface="Calibri" panose="020F0502020204030204" pitchFamily="34" charset="0"/>
                <a:ea typeface="Calibri" panose="020F0502020204030204" pitchFamily="34" charset="0"/>
                <a:cs typeface="Calibri" panose="020F0502020204030204" pitchFamily="34" charset="0"/>
              </a:rPr>
              <a:t>	 </a:t>
            </a:r>
            <a:r>
              <a:rPr lang="pt-BR" sz="1600" dirty="0">
                <a:latin typeface="Calibri" panose="020F0502020204030204" pitchFamily="34" charset="0"/>
                <a:ea typeface="Calibri" panose="020F0502020204030204" pitchFamily="34" charset="0"/>
                <a:cs typeface="Calibri" panose="020F0502020204030204" pitchFamily="34" charset="0"/>
              </a:rPr>
              <a:t>Alternativamente, é possível usar o método de proporção de recompensas tardias (Mies et al., 2018), pois é fácil de automatizar e não é afetado por reversões de escolha inconsistentes. Nesse procedimento, são consideradas todas as escolhas feitas em favor da recompensa maior em um determinado atraso, independentemente da ordem em que foram apresentadas, seguindo a equação 1:</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9" name="CaixaDeTexto 8">
            <a:extLst>
              <a:ext uri="{FF2B5EF4-FFF2-40B4-BE49-F238E27FC236}">
                <a16:creationId xmlns:a16="http://schemas.microsoft.com/office/drawing/2014/main" id="{D48361E3-0F36-F6EB-E49F-1F85C8448564}"/>
              </a:ext>
            </a:extLst>
          </p:cNvPr>
          <p:cNvSpPr txBox="1"/>
          <p:nvPr/>
        </p:nvSpPr>
        <p:spPr>
          <a:xfrm>
            <a:off x="6318584" y="147592"/>
            <a:ext cx="418704" cy="369332"/>
          </a:xfrm>
          <a:prstGeom prst="rect">
            <a:avLst/>
          </a:prstGeom>
          <a:noFill/>
        </p:spPr>
        <p:txBody>
          <a:bodyPr wrap="none" rtlCol="0">
            <a:spAutoFit/>
          </a:bodyPr>
          <a:lstStyle/>
          <a:p>
            <a:r>
              <a:rPr lang="pt-BR" dirty="0"/>
              <a:t>06</a:t>
            </a:r>
          </a:p>
        </p:txBody>
      </p: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DA6381B0-0BAE-F665-8D9F-6DCF8556E65F}"/>
                  </a:ext>
                </a:extLst>
              </p:cNvPr>
              <p:cNvGraphicFramePr>
                <a:graphicFrameLocks noGrp="1"/>
              </p:cNvGraphicFramePr>
              <p:nvPr>
                <p:extLst>
                  <p:ext uri="{D42A27DB-BD31-4B8C-83A1-F6EECF244321}">
                    <p14:modId xmlns:p14="http://schemas.microsoft.com/office/powerpoint/2010/main" val="1239215363"/>
                  </p:ext>
                </p:extLst>
              </p:nvPr>
            </p:nvGraphicFramePr>
            <p:xfrm>
              <a:off x="471487" y="2660497"/>
              <a:ext cx="5847097" cy="784778"/>
            </p:xfrm>
            <a:graphic>
              <a:graphicData uri="http://schemas.openxmlformats.org/drawingml/2006/table">
                <a:tbl>
                  <a:tblPr firstRow="1" firstCol="1" bandRow="1">
                    <a:tableStyleId>{2D5ABB26-0587-4C30-8999-92F81FD0307C}</a:tableStyleId>
                  </a:tblPr>
                  <a:tblGrid>
                    <a:gridCol w="5395913">
                      <a:extLst>
                        <a:ext uri="{9D8B030D-6E8A-4147-A177-3AD203B41FA5}">
                          <a16:colId xmlns:a16="http://schemas.microsoft.com/office/drawing/2014/main" val="3200996826"/>
                        </a:ext>
                      </a:extLst>
                    </a:gridCol>
                    <a:gridCol w="451184">
                      <a:extLst>
                        <a:ext uri="{9D8B030D-6E8A-4147-A177-3AD203B41FA5}">
                          <a16:colId xmlns:a16="http://schemas.microsoft.com/office/drawing/2014/main" val="1113135575"/>
                        </a:ext>
                      </a:extLst>
                    </a:gridCol>
                  </a:tblGrid>
                  <a:tr h="784778">
                    <a:tc>
                      <a:txBody>
                        <a:bodyPr/>
                        <a:lstStyle/>
                        <a:p>
                          <a:pPr algn="ctr">
                            <a:lnSpc>
                              <a:spcPct val="200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sz="950" smtClean="0">
                                    <a:effectLst/>
                                    <a:latin typeface="Cambria Math" panose="02040503050406030204" pitchFamily="18" charset="0"/>
                                  </a:rPr>
                                  <m:t>𝑃</m:t>
                                </m:r>
                                <m:r>
                                  <a:rPr lang="en-US" sz="950" smtClean="0">
                                    <a:effectLst/>
                                    <a:latin typeface="Cambria Math" panose="02040503050406030204" pitchFamily="18" charset="0"/>
                                  </a:rPr>
                                  <m:t>=</m:t>
                                </m:r>
                                <m:f>
                                  <m:fPr>
                                    <m:ctrlPr>
                                      <a:rPr lang="pt-BR" sz="950" i="1" smtClean="0">
                                        <a:effectLst/>
                                        <a:latin typeface="Cambria Math" panose="02040503050406030204" pitchFamily="18" charset="0"/>
                                      </a:rPr>
                                    </m:ctrlPr>
                                  </m:fPr>
                                  <m:num>
                                    <m:r>
                                      <a:rPr lang="pt-BR" sz="950" b="0" i="1" smtClean="0">
                                        <a:effectLst/>
                                        <a:latin typeface="Cambria Math" panose="02040503050406030204" pitchFamily="18" charset="0"/>
                                      </a:rPr>
                                      <m:t>𝐸𝑠𝑐𝑜𝑙h𝑎𝑠</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𝑝𝑒𝑙𝑎</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𝑟𝑒𝑐𝑜𝑚𝑝𝑒𝑛𝑠𝑎</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𝑡𝑎𝑟𝑑𝑖𝑎</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𝑝𝑜𝑟</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𝑡𝑒𝑚𝑝𝑜</m:t>
                                    </m:r>
                                  </m:num>
                                  <m:den>
                                    <m:r>
                                      <a:rPr lang="pt-BR" sz="950" b="0" i="1" smtClean="0">
                                        <a:effectLst/>
                                        <a:latin typeface="Cambria Math" panose="02040503050406030204" pitchFamily="18" charset="0"/>
                                      </a:rPr>
                                      <m:t>𝑁</m:t>
                                    </m:r>
                                    <m:r>
                                      <a:rPr lang="pt-BR" sz="950" b="0" i="1" smtClean="0">
                                        <a:effectLst/>
                                        <a:latin typeface="Cambria Math" panose="02040503050406030204" pitchFamily="18" charset="0"/>
                                      </a:rPr>
                                      <m:t>ú</m:t>
                                    </m:r>
                                    <m:r>
                                      <a:rPr lang="pt-BR" sz="950" b="0" i="1" smtClean="0">
                                        <a:effectLst/>
                                        <a:latin typeface="Cambria Math" panose="02040503050406030204" pitchFamily="18" charset="0"/>
                                      </a:rPr>
                                      <m:t>𝑚𝑒𝑟𝑜</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𝑡𝑜𝑡𝑎𝑙</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𝑑𝑒</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𝑒𝑠𝑐𝑜𝑙h𝑎𝑠</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𝑝𝑜𝑟</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𝑡𝑒𝑚𝑝𝑜</m:t>
                                    </m:r>
                                  </m:den>
                                </m:f>
                                <m:r>
                                  <a:rPr lang="en-US" sz="950">
                                    <a:effectLst/>
                                    <a:latin typeface="Cambria Math" panose="02040503050406030204" pitchFamily="18" charset="0"/>
                                  </a:rPr>
                                  <m:t>×</m:t>
                                </m:r>
                                <m:r>
                                  <a:rPr lang="pt-BR" sz="950" b="0" i="1" smtClean="0">
                                    <a:effectLst/>
                                    <a:latin typeface="Cambria Math" panose="02040503050406030204" pitchFamily="18" charset="0"/>
                                  </a:rPr>
                                  <m:t>𝐹𝑎𝑖𝑥𝑎</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𝑝𝑙𝑎𝑢𝑠</m:t>
                                </m:r>
                                <m:r>
                                  <a:rPr lang="pt-BR" sz="950" b="0" i="1" smtClean="0">
                                    <a:effectLst/>
                                    <a:latin typeface="Cambria Math" panose="02040503050406030204" pitchFamily="18" charset="0"/>
                                  </a:rPr>
                                  <m:t>í</m:t>
                                </m:r>
                                <m:r>
                                  <a:rPr lang="pt-BR" sz="950" b="0" i="1" smtClean="0">
                                    <a:effectLst/>
                                    <a:latin typeface="Cambria Math" panose="02040503050406030204" pitchFamily="18" charset="0"/>
                                  </a:rPr>
                                  <m:t>𝑣𝑒𝑙</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𝑑𝑒</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𝑉𝑆</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𝑀𝑒𝑛𝑜𝑟</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𝑉𝑆</m:t>
                                </m:r>
                                <m:r>
                                  <a:rPr lang="pt-BR" sz="950" b="0" i="1" smtClean="0">
                                    <a:effectLst/>
                                    <a:latin typeface="Cambria Math" panose="02040503050406030204" pitchFamily="18" charset="0"/>
                                  </a:rPr>
                                  <m:t> </m:t>
                                </m:r>
                                <m:r>
                                  <a:rPr lang="pt-BR" sz="950" b="0" i="1" smtClean="0">
                                    <a:effectLst/>
                                    <a:latin typeface="Cambria Math" panose="02040503050406030204" pitchFamily="18" charset="0"/>
                                  </a:rPr>
                                  <m:t>𝑝𝑙𝑎𝑢𝑠</m:t>
                                </m:r>
                                <m:r>
                                  <a:rPr lang="pt-BR" sz="950" b="0" i="1" smtClean="0">
                                    <a:effectLst/>
                                    <a:latin typeface="Cambria Math" panose="02040503050406030204" pitchFamily="18" charset="0"/>
                                  </a:rPr>
                                  <m:t>í</m:t>
                                </m:r>
                                <m:r>
                                  <a:rPr lang="pt-BR" sz="950" b="0" i="1" smtClean="0">
                                    <a:effectLst/>
                                    <a:latin typeface="Cambria Math" panose="02040503050406030204" pitchFamily="18" charset="0"/>
                                  </a:rPr>
                                  <m:t>𝑣𝑒𝑙</m:t>
                                </m:r>
                              </m:oMath>
                            </m:oMathPara>
                          </a14:m>
                          <a:endParaRPr lang="pt-BR" sz="95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29" marR="68529" marT="0" marB="0"/>
                    </a:tc>
                    <a:tc>
                      <a:txBody>
                        <a:bodyPr/>
                        <a:lstStyle/>
                        <a:p>
                          <a:pPr algn="r">
                            <a:lnSpc>
                              <a:spcPct val="200000"/>
                            </a:lnSpc>
                            <a:spcBef>
                              <a:spcPts val="1200"/>
                            </a:spcBef>
                            <a:spcAft>
                              <a:spcPts val="1200"/>
                            </a:spcAft>
                          </a:pPr>
                          <a:r>
                            <a:rPr lang="en-US" sz="1100" dirty="0">
                              <a:effectLst/>
                            </a:rPr>
                            <a:t>(1)</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29" marR="68529" marT="0" marB="0" anchor="ctr"/>
                    </a:tc>
                    <a:extLst>
                      <a:ext uri="{0D108BD9-81ED-4DB2-BD59-A6C34878D82A}">
                        <a16:rowId xmlns:a16="http://schemas.microsoft.com/office/drawing/2014/main" val="1740309663"/>
                      </a:ext>
                    </a:extLst>
                  </a:tr>
                </a:tbl>
              </a:graphicData>
            </a:graphic>
          </p:graphicFrame>
        </mc:Choice>
        <mc:Fallback xmlns="">
          <p:graphicFrame>
            <p:nvGraphicFramePr>
              <p:cNvPr id="3" name="Tabela 2">
                <a:extLst>
                  <a:ext uri="{FF2B5EF4-FFF2-40B4-BE49-F238E27FC236}">
                    <a16:creationId xmlns:a16="http://schemas.microsoft.com/office/drawing/2014/main" id="{DA6381B0-0BAE-F665-8D9F-6DCF8556E65F}"/>
                  </a:ext>
                </a:extLst>
              </p:cNvPr>
              <p:cNvGraphicFramePr>
                <a:graphicFrameLocks noGrp="1"/>
              </p:cNvGraphicFramePr>
              <p:nvPr>
                <p:extLst>
                  <p:ext uri="{D42A27DB-BD31-4B8C-83A1-F6EECF244321}">
                    <p14:modId xmlns:p14="http://schemas.microsoft.com/office/powerpoint/2010/main" val="1239215363"/>
                  </p:ext>
                </p:extLst>
              </p:nvPr>
            </p:nvGraphicFramePr>
            <p:xfrm>
              <a:off x="471487" y="2660497"/>
              <a:ext cx="5847097" cy="784778"/>
            </p:xfrm>
            <a:graphic>
              <a:graphicData uri="http://schemas.openxmlformats.org/drawingml/2006/table">
                <a:tbl>
                  <a:tblPr firstRow="1" firstCol="1" bandRow="1">
                    <a:tableStyleId>{2D5ABB26-0587-4C30-8999-92F81FD0307C}</a:tableStyleId>
                  </a:tblPr>
                  <a:tblGrid>
                    <a:gridCol w="5395913">
                      <a:extLst>
                        <a:ext uri="{9D8B030D-6E8A-4147-A177-3AD203B41FA5}">
                          <a16:colId xmlns:a16="http://schemas.microsoft.com/office/drawing/2014/main" val="3200996826"/>
                        </a:ext>
                      </a:extLst>
                    </a:gridCol>
                    <a:gridCol w="451184">
                      <a:extLst>
                        <a:ext uri="{9D8B030D-6E8A-4147-A177-3AD203B41FA5}">
                          <a16:colId xmlns:a16="http://schemas.microsoft.com/office/drawing/2014/main" val="1113135575"/>
                        </a:ext>
                      </a:extLst>
                    </a:gridCol>
                  </a:tblGrid>
                  <a:tr h="784778">
                    <a:tc>
                      <a:txBody>
                        <a:bodyPr/>
                        <a:lstStyle/>
                        <a:p>
                          <a:endParaRPr lang="pt-BR"/>
                        </a:p>
                      </a:txBody>
                      <a:tcPr marL="68529" marR="68529" marT="0" marB="0">
                        <a:blipFill>
                          <a:blip r:embed="rId4"/>
                          <a:stretch>
                            <a:fillRect r="-8352"/>
                          </a:stretch>
                        </a:blipFill>
                      </a:tcPr>
                    </a:tc>
                    <a:tc>
                      <a:txBody>
                        <a:bodyPr/>
                        <a:lstStyle/>
                        <a:p>
                          <a:pPr algn="r">
                            <a:lnSpc>
                              <a:spcPct val="200000"/>
                            </a:lnSpc>
                            <a:spcBef>
                              <a:spcPts val="1200"/>
                            </a:spcBef>
                            <a:spcAft>
                              <a:spcPts val="1200"/>
                            </a:spcAft>
                          </a:pPr>
                          <a:r>
                            <a:rPr lang="en-US" sz="1100" dirty="0">
                              <a:effectLst/>
                            </a:rPr>
                            <a:t>(1)</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29" marR="68529" marT="0" marB="0" anchor="ctr"/>
                    </a:tc>
                    <a:extLst>
                      <a:ext uri="{0D108BD9-81ED-4DB2-BD59-A6C34878D82A}">
                        <a16:rowId xmlns:a16="http://schemas.microsoft.com/office/drawing/2014/main" val="1740309663"/>
                      </a:ext>
                    </a:extLst>
                  </a:tr>
                </a:tbl>
              </a:graphicData>
            </a:graphic>
          </p:graphicFrame>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4B71168-BB86-D72B-D525-D70F01A10167}"/>
                  </a:ext>
                </a:extLst>
              </p:cNvPr>
              <p:cNvSpPr txBox="1"/>
              <p:nvPr/>
            </p:nvSpPr>
            <p:spPr>
              <a:xfrm>
                <a:off x="403559" y="3445865"/>
                <a:ext cx="5915025" cy="4256806"/>
              </a:xfrm>
              <a:prstGeom prst="rect">
                <a:avLst/>
              </a:prstGeom>
              <a:noFill/>
            </p:spPr>
            <p:txBody>
              <a:bodyPr wrap="square">
                <a:spAutoFit/>
              </a:bodyPr>
              <a:lstStyle/>
              <a:p>
                <a:pPr indent="449580" algn="just">
                  <a:spcAft>
                    <a:spcPts val="800"/>
                  </a:spcAft>
                </a:pPr>
                <a:r>
                  <a:rPr lang="pt-BR" sz="1600" dirty="0">
                    <a:latin typeface="Calibri" panose="020F0502020204030204" pitchFamily="34" charset="0"/>
                    <a:ea typeface="Calibri" panose="020F0502020204030204" pitchFamily="34" charset="0"/>
                    <a:cs typeface="Calibri" panose="020F0502020204030204" pitchFamily="34" charset="0"/>
                  </a:rPr>
                  <a:t>O</a:t>
                </a:r>
                <a:r>
                  <a:rPr lang="pt-BR" sz="1600" dirty="0">
                    <a:effectLst/>
                    <a:latin typeface="Calibri" panose="020F0502020204030204" pitchFamily="34" charset="0"/>
                    <a:ea typeface="Calibri" panose="020F0502020204030204" pitchFamily="34" charset="0"/>
                    <a:cs typeface="Calibri" panose="020F0502020204030204" pitchFamily="34" charset="0"/>
                  </a:rPr>
                  <a:t>nde P é a proporção de escolhas atrasadas em um determinado atraso, a faixa plausível do valor subjetivo (VS) é a diferença entre o maior SV plausível (média entre a maior recompensa imediata e a recompensa atrasada) e o menor VS plausível (média entre zero e a menor recompensa imediata).</a:t>
                </a:r>
              </a:p>
              <a:p>
                <a:pPr indent="449580" algn="just">
                  <a:spcAft>
                    <a:spcPts val="800"/>
                  </a:spcAft>
                </a:pPr>
                <a:r>
                  <a:rPr lang="pt-BR" sz="1600" dirty="0">
                    <a:effectLst/>
                    <a:latin typeface="Calibri" panose="020F0502020204030204" pitchFamily="34" charset="0"/>
                    <a:ea typeface="Calibri" panose="020F0502020204030204" pitchFamily="34" charset="0"/>
                  </a:rPr>
                  <a:t>Voltando ao exemplo anterior, quando o atraso foi de 10s, o valor subjetivo da sequência TT - TT - TT - II pelo método de regras pré-determinadas foi 12,5. Pelo método de proporção de recompensas tardias, tem-se que o maior VS plausível é 17,5 ((20 + 15)/2), o menor VS plausível é 1 ((0 + 2)/2) e a faixa plausível de VS é 16,5 (17,5 - 1). Portanto, quando o tempo é de 10 s, pode-se calcular:</a:t>
                </a:r>
              </a:p>
              <a:p>
                <a:pPr indent="449580" algn="just">
                  <a:spcAft>
                    <a:spcPts val="800"/>
                  </a:spcAft>
                </a:pPr>
                <a:endParaRPr lang="pt-BR" sz="1600" i="1" dirty="0">
                  <a:effectLst/>
                  <a:latin typeface="Cambria Math" panose="02040503050406030204" pitchFamily="18" charset="0"/>
                  <a:ea typeface="Calibri" panose="020F0502020204030204" pitchFamily="34" charset="0"/>
                  <a:cs typeface="Times New Roman" panose="02020603050405020304" pitchFamily="18" charset="0"/>
                </a:endParaRPr>
              </a:p>
              <a:p>
                <a:pPr indent="449580" algn="just">
                  <a:spcAft>
                    <a:spcPts val="800"/>
                  </a:spcAft>
                </a:pPr>
                <a14:m>
                  <m:oMathPara xmlns:m="http://schemas.openxmlformats.org/officeDocument/2006/math">
                    <m:oMathParaPr>
                      <m:jc m:val="centerGroup"/>
                    </m:oMathParaPr>
                    <m:oMath xmlns:m="http://schemas.openxmlformats.org/officeDocument/2006/math">
                      <m:r>
                        <a:rPr lang="pt-BR" sz="1600" i="1" smtClean="0">
                          <a:effectLst/>
                          <a:latin typeface="Cambria Math" panose="02040503050406030204" pitchFamily="18" charset="0"/>
                          <a:ea typeface="Calibri" panose="020F0502020204030204" pitchFamily="34" charset="0"/>
                          <a:cs typeface="Times New Roman" panose="02020603050405020304" pitchFamily="18" charset="0"/>
                        </a:rPr>
                        <m:t>𝑃</m:t>
                      </m:r>
                      <m:r>
                        <a:rPr lang="pt-BR" sz="160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pt-BR" sz="1600" i="1">
                              <a:effectLst/>
                              <a:latin typeface="Cambria Math" panose="02040503050406030204" pitchFamily="18" charset="0"/>
                              <a:cs typeface="Times New Roman" panose="02020603050405020304" pitchFamily="18" charset="0"/>
                            </a:rPr>
                          </m:ctrlPr>
                        </m:dPr>
                        <m:e>
                          <m:f>
                            <m:fPr>
                              <m:ctrlPr>
                                <a:rPr lang="pt-BR" sz="1600" i="1">
                                  <a:effectLst/>
                                  <a:latin typeface="Cambria Math" panose="02040503050406030204" pitchFamily="18" charset="0"/>
                                  <a:cs typeface="Times New Roman" panose="02020603050405020304" pitchFamily="18" charset="0"/>
                                </a:rPr>
                              </m:ctrlPr>
                            </m:fPr>
                            <m:num>
                              <m:r>
                                <a:rPr lang="pt-BR" sz="1600" b="0" i="1" smtClean="0">
                                  <a:effectLst/>
                                  <a:latin typeface="Cambria Math" panose="02040503050406030204" pitchFamily="18" charset="0"/>
                                  <a:cs typeface="Times New Roman" panose="02020603050405020304" pitchFamily="18" charset="0"/>
                                </a:rPr>
                                <m:t>6</m:t>
                              </m:r>
                            </m:num>
                            <m:den>
                              <m:r>
                                <a:rPr lang="pt-BR" sz="1600" b="0" i="1" smtClean="0">
                                  <a:effectLst/>
                                  <a:latin typeface="Cambria Math" panose="02040503050406030204" pitchFamily="18" charset="0"/>
                                  <a:ea typeface="Calibri" panose="020F0502020204030204" pitchFamily="34" charset="0"/>
                                  <a:cs typeface="Times New Roman" panose="02020603050405020304" pitchFamily="18" charset="0"/>
                                </a:rPr>
                                <m:t>8</m:t>
                              </m:r>
                            </m:den>
                          </m:f>
                        </m:e>
                      </m:d>
                      <m:r>
                        <a:rPr lang="pt-BR" sz="1600" i="1">
                          <a:effectLst/>
                          <a:latin typeface="Cambria Math" panose="02040503050406030204" pitchFamily="18" charset="0"/>
                          <a:ea typeface="Calibri" panose="020F0502020204030204" pitchFamily="34" charset="0"/>
                          <a:cs typeface="Times New Roman" panose="02020603050405020304" pitchFamily="18" charset="0"/>
                        </a:rPr>
                        <m:t> ×</m:t>
                      </m:r>
                      <m:r>
                        <a:rPr lang="pt-BR" sz="1600" b="0" i="1" smtClean="0">
                          <a:effectLst/>
                          <a:latin typeface="Cambria Math" panose="02040503050406030204" pitchFamily="18" charset="0"/>
                          <a:ea typeface="Calibri" panose="020F0502020204030204" pitchFamily="34" charset="0"/>
                          <a:cs typeface="Times New Roman" panose="02020603050405020304" pitchFamily="18" charset="0"/>
                        </a:rPr>
                        <m:t>1</m:t>
                      </m:r>
                      <m:r>
                        <a:rPr lang="pt-BR" sz="1600" i="1">
                          <a:effectLst/>
                          <a:latin typeface="Cambria Math" panose="02040503050406030204" pitchFamily="18" charset="0"/>
                          <a:ea typeface="Calibri" panose="020F0502020204030204" pitchFamily="34" charset="0"/>
                          <a:cs typeface="Times New Roman" panose="02020603050405020304" pitchFamily="18" charset="0"/>
                        </a:rPr>
                        <m:t>6</m:t>
                      </m:r>
                      <m:r>
                        <a:rPr lang="pt-BR"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pt-BR" sz="1600" i="1">
                          <a:effectLst/>
                          <a:latin typeface="Cambria Math" panose="02040503050406030204" pitchFamily="18" charset="0"/>
                          <a:ea typeface="Calibri" panose="020F0502020204030204" pitchFamily="34" charset="0"/>
                          <a:cs typeface="Times New Roman" panose="02020603050405020304" pitchFamily="18" charset="0"/>
                        </a:rPr>
                        <m:t>5+1</m:t>
                      </m:r>
                    </m:oMath>
                  </m:oMathPara>
                </a14:m>
                <a:endParaRPr lang="en-US" sz="1600" dirty="0">
                  <a:latin typeface="Calibri" panose="020F0502020204030204" pitchFamily="34" charset="0"/>
                  <a:ea typeface="Calibri" panose="020F0502020204030204" pitchFamily="34" charset="0"/>
                  <a:cs typeface="Calibri" panose="020F0502020204030204" pitchFamily="34" charset="0"/>
                </a:endParaRPr>
              </a:p>
              <a:p>
                <a:pPr indent="449580" algn="just">
                  <a:spcAft>
                    <a:spcPts val="800"/>
                  </a:spcAft>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0" name="CaixaDeTexto 9">
                <a:extLst>
                  <a:ext uri="{FF2B5EF4-FFF2-40B4-BE49-F238E27FC236}">
                    <a16:creationId xmlns:a16="http://schemas.microsoft.com/office/drawing/2014/main" id="{34B71168-BB86-D72B-D525-D70F01A10167}"/>
                  </a:ext>
                </a:extLst>
              </p:cNvPr>
              <p:cNvSpPr txBox="1">
                <a:spLocks noRot="1" noChangeAspect="1" noMove="1" noResize="1" noEditPoints="1" noAdjustHandles="1" noChangeArrowheads="1" noChangeShapeType="1" noTextEdit="1"/>
              </p:cNvSpPr>
              <p:nvPr/>
            </p:nvSpPr>
            <p:spPr>
              <a:xfrm>
                <a:off x="403559" y="3445865"/>
                <a:ext cx="5915025" cy="4256806"/>
              </a:xfrm>
              <a:prstGeom prst="rect">
                <a:avLst/>
              </a:prstGeom>
              <a:blipFill>
                <a:blip r:embed="rId5"/>
                <a:stretch>
                  <a:fillRect l="-515" t="-429" r="-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6A04660-B437-FDE2-3B6E-42027D8FD06E}"/>
                  </a:ext>
                </a:extLst>
              </p:cNvPr>
              <p:cNvSpPr txBox="1"/>
              <p:nvPr/>
            </p:nvSpPr>
            <p:spPr>
              <a:xfrm>
                <a:off x="1837253" y="7749724"/>
                <a:ext cx="3526970" cy="471924"/>
              </a:xfrm>
              <a:prstGeom prst="rect">
                <a:avLst/>
              </a:prstGeom>
              <a:noFill/>
            </p:spPr>
            <p:txBody>
              <a:bodyPr wrap="square">
                <a:spAutoFit/>
              </a:bodyPr>
              <a:lstStyle/>
              <a:p>
                <a:pPr indent="449580" algn="just">
                  <a:spcAft>
                    <a:spcPts val="800"/>
                  </a:spcAft>
                </a:pPr>
                <a14:m>
                  <m:oMathPara xmlns:m="http://schemas.openxmlformats.org/officeDocument/2006/math">
                    <m:oMathParaPr>
                      <m:jc m:val="centerGroup"/>
                    </m:oMathParaPr>
                    <m:oMath xmlns:m="http://schemas.openxmlformats.org/officeDocument/2006/math">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𝑃</m:t>
                      </m:r>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=13,4</m:t>
                      </m:r>
                    </m:oMath>
                  </m:oMathPara>
                </a14:m>
                <a:endParaRPr lang="en-US" sz="17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2" name="CaixaDeTexto 11">
                <a:extLst>
                  <a:ext uri="{FF2B5EF4-FFF2-40B4-BE49-F238E27FC236}">
                    <a16:creationId xmlns:a16="http://schemas.microsoft.com/office/drawing/2014/main" id="{36A04660-B437-FDE2-3B6E-42027D8FD06E}"/>
                  </a:ext>
                </a:extLst>
              </p:cNvPr>
              <p:cNvSpPr txBox="1">
                <a:spLocks noRot="1" noChangeAspect="1" noMove="1" noResize="1" noEditPoints="1" noAdjustHandles="1" noChangeArrowheads="1" noChangeShapeType="1" noTextEdit="1"/>
              </p:cNvSpPr>
              <p:nvPr/>
            </p:nvSpPr>
            <p:spPr>
              <a:xfrm>
                <a:off x="1837253" y="7749724"/>
                <a:ext cx="3526970" cy="471924"/>
              </a:xfrm>
              <a:prstGeom prst="rect">
                <a:avLst/>
              </a:prstGeom>
              <a:blipFill>
                <a:blip r:embed="rId6"/>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E25D4CA2-031B-1619-91D6-44D9371DF0FA}"/>
              </a:ext>
            </a:extLst>
          </p:cNvPr>
          <p:cNvSpPr txBox="1"/>
          <p:nvPr/>
        </p:nvSpPr>
        <p:spPr>
          <a:xfrm>
            <a:off x="403559" y="8290294"/>
            <a:ext cx="5915025" cy="584775"/>
          </a:xfrm>
          <a:prstGeom prst="rect">
            <a:avLst/>
          </a:prstGeom>
          <a:noFill/>
        </p:spPr>
        <p:txBody>
          <a:bodyPr wrap="square">
            <a:spAutoFit/>
          </a:bodyPr>
          <a:lstStyle/>
          <a:p>
            <a:pPr indent="449580" algn="just">
              <a:spcAft>
                <a:spcPts val="800"/>
              </a:spcAft>
            </a:pPr>
            <a:r>
              <a:rPr lang="pt-BR" sz="1600" dirty="0">
                <a:effectLst/>
                <a:latin typeface="Calibri" panose="020F0502020204030204" pitchFamily="34" charset="0"/>
                <a:ea typeface="Calibri" panose="020F0502020204030204" pitchFamily="34" charset="0"/>
                <a:cs typeface="Calibri" panose="020F0502020204030204" pitchFamily="34" charset="0"/>
              </a:rPr>
              <a:t>E para a sequência II – IT - II - TI, que antes poderia ser desconsiderada, o VS é 5,12.</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4898504"/>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20733</TotalTime>
  <Words>16591</Words>
  <Application>Microsoft Office PowerPoint</Application>
  <PresentationFormat>Personalizar</PresentationFormat>
  <Paragraphs>651</Paragraphs>
  <Slides>67</Slides>
  <Notes>1</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67</vt:i4>
      </vt:variant>
    </vt:vector>
  </HeadingPairs>
  <TitlesOfParts>
    <vt:vector size="77" baseType="lpstr">
      <vt:lpstr>Aharoni</vt:lpstr>
      <vt:lpstr>Arial</vt:lpstr>
      <vt:lpstr>Berlin Sans FB Demi</vt:lpstr>
      <vt:lpstr>Calibri</vt:lpstr>
      <vt:lpstr>Calibri Light</vt:lpstr>
      <vt:lpstr>Cambria Math</vt:lpstr>
      <vt:lpstr>GT America Standard</vt:lpstr>
      <vt:lpstr>YAD7UEhpH6I 0</vt:lpstr>
      <vt:lpstr>YAD7UJRv9J4 0</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Daniel Utsumi</dc:creator>
  <cp:lastModifiedBy>Daniel Utsumi</cp:lastModifiedBy>
  <cp:revision>169</cp:revision>
  <dcterms:created xsi:type="dcterms:W3CDTF">2022-09-09T17:58:07Z</dcterms:created>
  <dcterms:modified xsi:type="dcterms:W3CDTF">2023-04-03T23:52:37Z</dcterms:modified>
</cp:coreProperties>
</file>